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6"/>
  </p:notesMasterIdLst>
  <p:sldIdLst>
    <p:sldId id="256" r:id="rId2"/>
    <p:sldId id="257" r:id="rId3"/>
    <p:sldId id="258" r:id="rId4"/>
    <p:sldId id="259" r:id="rId5"/>
    <p:sldId id="285"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30" r:id="rId40"/>
    <p:sldId id="331" r:id="rId41"/>
    <p:sldId id="332" r:id="rId42"/>
    <p:sldId id="333" r:id="rId43"/>
    <p:sldId id="334" r:id="rId44"/>
    <p:sldId id="335" r:id="rId45"/>
    <p:sldId id="357" r:id="rId46"/>
    <p:sldId id="336" r:id="rId47"/>
    <p:sldId id="337" r:id="rId48"/>
    <p:sldId id="338" r:id="rId49"/>
    <p:sldId id="339" r:id="rId50"/>
    <p:sldId id="340" r:id="rId51"/>
    <p:sldId id="341" r:id="rId52"/>
    <p:sldId id="342" r:id="rId53"/>
    <p:sldId id="343" r:id="rId54"/>
    <p:sldId id="344" r:id="rId55"/>
    <p:sldId id="345" r:id="rId56"/>
    <p:sldId id="346" r:id="rId57"/>
    <p:sldId id="347" r:id="rId58"/>
    <p:sldId id="348" r:id="rId59"/>
    <p:sldId id="349" r:id="rId60"/>
    <p:sldId id="350" r:id="rId61"/>
    <p:sldId id="351" r:id="rId62"/>
    <p:sldId id="352" r:id="rId63"/>
    <p:sldId id="353" r:id="rId64"/>
    <p:sldId id="354" r:id="rId65"/>
    <p:sldId id="355" r:id="rId66"/>
    <p:sldId id="356" r:id="rId67"/>
    <p:sldId id="288" r:id="rId68"/>
    <p:sldId id="389" r:id="rId69"/>
    <p:sldId id="360" r:id="rId70"/>
    <p:sldId id="361" r:id="rId71"/>
    <p:sldId id="362" r:id="rId72"/>
    <p:sldId id="363" r:id="rId73"/>
    <p:sldId id="364" r:id="rId74"/>
    <p:sldId id="365" r:id="rId75"/>
    <p:sldId id="366" r:id="rId76"/>
    <p:sldId id="367" r:id="rId77"/>
    <p:sldId id="368" r:id="rId78"/>
    <p:sldId id="369" r:id="rId79"/>
    <p:sldId id="370" r:id="rId80"/>
    <p:sldId id="371" r:id="rId81"/>
    <p:sldId id="372" r:id="rId82"/>
    <p:sldId id="373" r:id="rId83"/>
    <p:sldId id="374" r:id="rId84"/>
    <p:sldId id="375" r:id="rId85"/>
    <p:sldId id="376" r:id="rId86"/>
    <p:sldId id="377" r:id="rId87"/>
    <p:sldId id="378" r:id="rId88"/>
    <p:sldId id="379" r:id="rId89"/>
    <p:sldId id="380" r:id="rId90"/>
    <p:sldId id="381" r:id="rId91"/>
    <p:sldId id="382" r:id="rId92"/>
    <p:sldId id="383" r:id="rId93"/>
    <p:sldId id="384" r:id="rId94"/>
    <p:sldId id="385" r:id="rId95"/>
    <p:sldId id="386" r:id="rId96"/>
    <p:sldId id="387" r:id="rId97"/>
    <p:sldId id="388" r:id="rId98"/>
    <p:sldId id="290" r:id="rId99"/>
    <p:sldId id="390" r:id="rId100"/>
    <p:sldId id="391" r:id="rId101"/>
    <p:sldId id="392" r:id="rId102"/>
    <p:sldId id="393" r:id="rId103"/>
    <p:sldId id="395" r:id="rId104"/>
    <p:sldId id="396" r:id="rId105"/>
    <p:sldId id="397" r:id="rId106"/>
    <p:sldId id="398" r:id="rId107"/>
    <p:sldId id="399" r:id="rId108"/>
    <p:sldId id="400" r:id="rId109"/>
    <p:sldId id="401" r:id="rId110"/>
    <p:sldId id="402" r:id="rId111"/>
    <p:sldId id="403" r:id="rId112"/>
    <p:sldId id="404" r:id="rId113"/>
    <p:sldId id="405" r:id="rId114"/>
    <p:sldId id="406" r:id="rId115"/>
    <p:sldId id="407" r:id="rId116"/>
    <p:sldId id="408" r:id="rId117"/>
    <p:sldId id="409" r:id="rId118"/>
    <p:sldId id="410" r:id="rId119"/>
    <p:sldId id="411" r:id="rId120"/>
    <p:sldId id="412" r:id="rId121"/>
    <p:sldId id="413" r:id="rId122"/>
    <p:sldId id="414" r:id="rId123"/>
    <p:sldId id="415" r:id="rId124"/>
    <p:sldId id="416" r:id="rId125"/>
    <p:sldId id="417" r:id="rId126"/>
    <p:sldId id="418" r:id="rId127"/>
    <p:sldId id="419" r:id="rId128"/>
    <p:sldId id="420" r:id="rId129"/>
    <p:sldId id="421" r:id="rId130"/>
    <p:sldId id="422" r:id="rId131"/>
    <p:sldId id="423" r:id="rId132"/>
    <p:sldId id="424" r:id="rId133"/>
    <p:sldId id="425" r:id="rId134"/>
    <p:sldId id="426" r:id="rId135"/>
    <p:sldId id="427" r:id="rId136"/>
    <p:sldId id="428" r:id="rId137"/>
    <p:sldId id="429" r:id="rId138"/>
    <p:sldId id="295" r:id="rId139"/>
    <p:sldId id="431" r:id="rId140"/>
    <p:sldId id="432" r:id="rId141"/>
    <p:sldId id="433" r:id="rId142"/>
    <p:sldId id="434" r:id="rId143"/>
    <p:sldId id="435" r:id="rId144"/>
    <p:sldId id="436" r:id="rId145"/>
    <p:sldId id="437" r:id="rId146"/>
    <p:sldId id="438" r:id="rId147"/>
    <p:sldId id="439" r:id="rId148"/>
    <p:sldId id="440" r:id="rId149"/>
    <p:sldId id="441" r:id="rId150"/>
    <p:sldId id="442" r:id="rId151"/>
    <p:sldId id="443" r:id="rId152"/>
    <p:sldId id="444" r:id="rId153"/>
    <p:sldId id="445" r:id="rId154"/>
    <p:sldId id="446" r:id="rId155"/>
    <p:sldId id="447" r:id="rId156"/>
    <p:sldId id="448" r:id="rId157"/>
    <p:sldId id="449" r:id="rId158"/>
    <p:sldId id="450" r:id="rId159"/>
    <p:sldId id="451" r:id="rId160"/>
    <p:sldId id="264" r:id="rId161"/>
    <p:sldId id="265" r:id="rId162"/>
    <p:sldId id="266" r:id="rId163"/>
    <p:sldId id="267" r:id="rId164"/>
    <p:sldId id="268" r:id="rId165"/>
    <p:sldId id="269" r:id="rId166"/>
    <p:sldId id="270" r:id="rId167"/>
    <p:sldId id="271" r:id="rId168"/>
    <p:sldId id="272" r:id="rId169"/>
    <p:sldId id="273" r:id="rId170"/>
    <p:sldId id="291" r:id="rId171"/>
    <p:sldId id="292" r:id="rId172"/>
    <p:sldId id="293" r:id="rId173"/>
    <p:sldId id="294" r:id="rId174"/>
    <p:sldId id="296" r:id="rId17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00CC"/>
    <a:srgbClr val="FF0000"/>
    <a:srgbClr val="FF0066"/>
    <a:srgbClr val="6699FF"/>
    <a:srgbClr val="66CCFF"/>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71" autoAdjust="0"/>
    <p:restoredTop sz="94660"/>
  </p:normalViewPr>
  <p:slideViewPr>
    <p:cSldViewPr>
      <p:cViewPr varScale="1">
        <p:scale>
          <a:sx n="84" d="100"/>
          <a:sy n="84" d="100"/>
        </p:scale>
        <p:origin x="-1098"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_rels/viewProps.xml.rels><?xml version="1.0" encoding="UTF-8" standalone="yes"?>
<Relationships xmlns="http://schemas.openxmlformats.org/package/2006/relationships"><Relationship Id="rId1" Type="http://schemas.openxmlformats.org/officeDocument/2006/relationships/slide" Target="slides/slide6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286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vl1pPr>
          </a:lstStyle>
          <a:p>
            <a:pPr>
              <a:defRPr/>
            </a:pPr>
            <a:fld id="{C2894D67-FE9E-48AF-97BB-EC60713C2ABC}" type="slidenum">
              <a:rPr lang="en-US" altLang="zh-CN"/>
              <a:pPr>
                <a:defRPr/>
              </a:pPr>
              <a:t>‹#›</a:t>
            </a:fld>
            <a:endParaRPr lang="en-US" altLang="zh-CN"/>
          </a:p>
        </p:txBody>
      </p:sp>
    </p:spTree>
    <p:extLst>
      <p:ext uri="{BB962C8B-B14F-4D97-AF65-F5344CB8AC3E}">
        <p14:creationId xmlns:p14="http://schemas.microsoft.com/office/powerpoint/2010/main" val="1267505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714C1CA-903E-4282-A34A-785AA23BF9D5}" type="datetime2">
              <a:rPr lang="zh-CN" altLang="en-US"/>
              <a:pPr>
                <a:defRPr/>
              </a:pPr>
              <a:t>2021年8月26日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r>
              <a:rPr lang="zh-CN" altLang="en-US"/>
              <a:t>第</a:t>
            </a:r>
            <a:fld id="{609E7561-4F2C-4974-9976-14453F529BF6}" type="slidenum">
              <a:rPr lang="zh-CN" altLang="en-US"/>
              <a:pPr>
                <a:defRPr/>
              </a:pPr>
              <a:t>‹#›</a:t>
            </a:fld>
            <a:r>
              <a:rPr lang="zh-CN" altLang="en-US"/>
              <a:t>页</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9B4A0CC-7A6E-42A6-A97E-92218AFC9077}" type="datetime2">
              <a:rPr lang="zh-CN" altLang="en-US"/>
              <a:pPr>
                <a:defRPr/>
              </a:pPr>
              <a:t>2021年8月26日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r>
              <a:rPr lang="zh-CN" altLang="en-US"/>
              <a:t>第</a:t>
            </a:r>
            <a:fld id="{E2EDC586-489E-43E8-8014-A85D6A7ED48A}" type="slidenum">
              <a:rPr lang="zh-CN" altLang="en-US"/>
              <a:pPr>
                <a:defRPr/>
              </a:pPr>
              <a:t>‹#›</a:t>
            </a:fld>
            <a:r>
              <a:rPr lang="zh-CN" altLang="en-US"/>
              <a:t>页</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3" y="760413"/>
            <a:ext cx="2090737" cy="53657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0" y="760413"/>
            <a:ext cx="6119813" cy="53657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0BC7178F-0884-43C8-85DC-A15B44D28266}" type="datetime2">
              <a:rPr lang="zh-CN" altLang="en-US"/>
              <a:pPr>
                <a:defRPr/>
              </a:pPr>
              <a:t>2021年8月26日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r>
              <a:rPr lang="zh-CN" altLang="en-US"/>
              <a:t>第</a:t>
            </a:r>
            <a:fld id="{DA699774-53CE-4DB9-85E6-177FEE4DA246}" type="slidenum">
              <a:rPr lang="zh-CN" altLang="en-US"/>
              <a:pPr>
                <a:defRPr/>
              </a:pPr>
              <a:t>‹#›</a:t>
            </a:fld>
            <a:r>
              <a:rPr lang="zh-CN" altLang="en-US"/>
              <a:t>页</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381000"/>
            <a:ext cx="7793037" cy="838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447800"/>
            <a:ext cx="4210050" cy="46847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43450" y="1447800"/>
            <a:ext cx="4211638" cy="46847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A6CC7B45-5318-4E82-9589-1DD40E3C7874}"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81000" y="381000"/>
            <a:ext cx="8574088" cy="57515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0DAECDE0-6A3E-4B62-99D6-556E261623F1}"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0938" y="381000"/>
            <a:ext cx="7793037" cy="8382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81000" y="1447800"/>
            <a:ext cx="8574088" cy="4684713"/>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4676FC2-EE8B-4329-AD37-DC0BE030D04A}"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354913EB-8846-4FFF-89AF-32A9362E4D69}" type="datetime2">
              <a:rPr lang="zh-CN" altLang="en-US"/>
              <a:pPr>
                <a:defRPr/>
              </a:pPr>
              <a:t>2021年8月26日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r>
              <a:rPr lang="zh-CN" altLang="en-US"/>
              <a:t>第</a:t>
            </a:r>
            <a:fld id="{9F81B552-74B6-407A-A33B-FCA72CC229CC}" type="slidenum">
              <a:rPr lang="zh-CN" altLang="en-US"/>
              <a:pPr>
                <a:defRPr/>
              </a:pPr>
              <a:t>‹#›</a:t>
            </a:fld>
            <a:r>
              <a:rPr lang="zh-CN" altLang="en-US"/>
              <a:t>页</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474825F4-CF0E-419B-AFB1-8BD12CC60E99}" type="datetime2">
              <a:rPr lang="zh-CN" altLang="en-US"/>
              <a:pPr>
                <a:defRPr/>
              </a:pPr>
              <a:t>2021年8月26日</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r>
              <a:rPr lang="zh-CN" altLang="en-US"/>
              <a:t>第</a:t>
            </a:r>
            <a:fld id="{7B78FA6D-D6C4-4386-981B-A8703582FF9C}" type="slidenum">
              <a:rPr lang="zh-CN" altLang="en-US"/>
              <a:pPr>
                <a:defRPr/>
              </a:pPr>
              <a:t>‹#›</a:t>
            </a:fld>
            <a:r>
              <a:rPr lang="zh-CN" altLang="en-US"/>
              <a:t>页</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44675"/>
            <a:ext cx="4038600" cy="4281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44675"/>
            <a:ext cx="4038600" cy="4281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BB8B56DB-21AE-4622-9A67-2573B23988F6}" type="datetime2">
              <a:rPr lang="zh-CN" altLang="en-US"/>
              <a:pPr>
                <a:defRPr/>
              </a:pPr>
              <a:t>2021年8月26日</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r>
              <a:rPr lang="zh-CN" altLang="en-US"/>
              <a:t>第</a:t>
            </a:r>
            <a:fld id="{56C55053-4CC0-4EF2-AB42-2E752B2A8F75}" type="slidenum">
              <a:rPr lang="zh-CN" altLang="en-US"/>
              <a:pPr>
                <a:defRPr/>
              </a:pPr>
              <a:t>‹#›</a:t>
            </a:fld>
            <a:r>
              <a:rPr lang="zh-CN" altLang="en-US"/>
              <a:t>页</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4F3970E6-5142-43B8-8E47-1E78EA2E3324}" type="datetime2">
              <a:rPr lang="zh-CN" altLang="en-US"/>
              <a:pPr>
                <a:defRPr/>
              </a:pPr>
              <a:t>2021年8月26日</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r>
              <a:rPr lang="zh-CN" altLang="en-US"/>
              <a:t>第</a:t>
            </a:r>
            <a:fld id="{46B0880E-6BE1-48FF-A2D5-EC92AE64ABE1}" type="slidenum">
              <a:rPr lang="zh-CN" altLang="en-US"/>
              <a:pPr>
                <a:defRPr/>
              </a:pPr>
              <a:t>‹#›</a:t>
            </a:fld>
            <a:r>
              <a:rPr lang="zh-CN" altLang="en-US"/>
              <a:t>页</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25FE4F0C-21AF-47EC-9843-F5DD904211B5}" type="datetime2">
              <a:rPr lang="zh-CN" altLang="en-US"/>
              <a:pPr>
                <a:defRPr/>
              </a:pPr>
              <a:t>2021年8月26日</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r>
              <a:rPr lang="zh-CN" altLang="en-US"/>
              <a:t>第</a:t>
            </a:r>
            <a:fld id="{27DD80E4-A3FD-45F8-BF26-0064189B481C}" type="slidenum">
              <a:rPr lang="zh-CN" altLang="en-US"/>
              <a:pPr>
                <a:defRPr/>
              </a:pPr>
              <a:t>‹#›</a:t>
            </a:fld>
            <a:r>
              <a:rPr lang="zh-CN" altLang="en-US"/>
              <a:t>页</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1E48F58-90B1-439C-AC5E-924B6B3AC3E7}" type="datetime2">
              <a:rPr lang="zh-CN" altLang="en-US"/>
              <a:pPr>
                <a:defRPr/>
              </a:pPr>
              <a:t>2021年8月26日</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r>
              <a:rPr lang="zh-CN" altLang="en-US"/>
              <a:t>第</a:t>
            </a:r>
            <a:fld id="{275AEE2F-894A-4125-A54E-F5C7A70D8405}" type="slidenum">
              <a:rPr lang="zh-CN" altLang="en-US"/>
              <a:pPr>
                <a:defRPr/>
              </a:pPr>
              <a:t>‹#›</a:t>
            </a:fld>
            <a:r>
              <a:rPr lang="zh-CN" altLang="en-US"/>
              <a:t>页</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244B81C5-B990-40B2-BAA0-804A5E80F272}" type="datetime2">
              <a:rPr lang="zh-CN" altLang="en-US"/>
              <a:pPr>
                <a:defRPr/>
              </a:pPr>
              <a:t>2021年8月26日</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r>
              <a:rPr lang="zh-CN" altLang="en-US"/>
              <a:t>第</a:t>
            </a:r>
            <a:fld id="{5CDD9124-8B17-44AE-97CD-531F73B2988C}" type="slidenum">
              <a:rPr lang="zh-CN" altLang="en-US"/>
              <a:pPr>
                <a:defRPr/>
              </a:pPr>
              <a:t>‹#›</a:t>
            </a:fld>
            <a:r>
              <a:rPr lang="zh-CN" altLang="en-US"/>
              <a:t>页</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88615974-13D9-49D0-B548-EA6E6BF1356B}" type="datetime2">
              <a:rPr lang="zh-CN" altLang="en-US"/>
              <a:pPr>
                <a:defRPr/>
              </a:pPr>
              <a:t>2021年8月26日</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r>
              <a:rPr lang="zh-CN" altLang="en-US"/>
              <a:t>第</a:t>
            </a:r>
            <a:fld id="{BDC54806-7D52-4C9D-9955-78225F5D5918}" type="slidenum">
              <a:rPr lang="zh-CN" altLang="en-US"/>
              <a:pPr>
                <a:defRPr/>
              </a:pPr>
              <a:t>‹#›</a:t>
            </a:fld>
            <a:r>
              <a:rPr lang="zh-CN" altLang="en-US"/>
              <a:t>页</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descr="蓝色面巾纸"/>
          <p:cNvSpPr>
            <a:spLocks noChangeArrowheads="1"/>
          </p:cNvSpPr>
          <p:nvPr/>
        </p:nvSpPr>
        <p:spPr bwMode="auto">
          <a:xfrm>
            <a:off x="-1588" y="6297613"/>
            <a:ext cx="9144001" cy="549275"/>
          </a:xfrm>
          <a:prstGeom prst="rect">
            <a:avLst/>
          </a:prstGeom>
          <a:blipFill dpi="0" rotWithShape="1">
            <a:blip r:embed="rId16"/>
            <a:srcRect/>
            <a:tile tx="0" ty="0" sx="100000" sy="100000" flip="none" algn="tl"/>
          </a:blipFill>
          <a:ln w="9525">
            <a:noFill/>
            <a:miter lim="800000"/>
            <a:headEnd/>
            <a:tailEnd/>
          </a:ln>
          <a:effectLst/>
        </p:spPr>
        <p:txBody>
          <a:bodyPr wrap="none" anchor="ctr"/>
          <a:lstStyle/>
          <a:p>
            <a:pPr algn="ctr">
              <a:defRPr/>
            </a:pPr>
            <a:endParaRPr lang="zh-CN" altLang="zh-CN" sz="2400" b="1">
              <a:solidFill>
                <a:srgbClr val="00CC66"/>
              </a:solidFill>
            </a:endParaRPr>
          </a:p>
        </p:txBody>
      </p:sp>
      <p:sp>
        <p:nvSpPr>
          <p:cNvPr id="1027" name="Rectangle 8" descr="浅色横线"/>
          <p:cNvSpPr>
            <a:spLocks noChangeArrowheads="1"/>
          </p:cNvSpPr>
          <p:nvPr/>
        </p:nvSpPr>
        <p:spPr bwMode="auto">
          <a:xfrm>
            <a:off x="0" y="692150"/>
            <a:ext cx="9144000" cy="1008063"/>
          </a:xfrm>
          <a:prstGeom prst="rect">
            <a:avLst/>
          </a:prstGeom>
          <a:pattFill prst="ltHorz">
            <a:fgClr>
              <a:schemeClr val="accent1"/>
            </a:fgClr>
            <a:bgClr>
              <a:schemeClr val="bg1"/>
            </a:bgClr>
          </a:pattFill>
          <a:ln w="9525">
            <a:noFill/>
            <a:miter lim="800000"/>
            <a:headEnd/>
            <a:tailEnd/>
          </a:ln>
          <a:effectLst/>
        </p:spPr>
        <p:txBody>
          <a:bodyPr wrap="none" anchor="ctr"/>
          <a:lstStyle/>
          <a:p>
            <a:pPr>
              <a:defRPr/>
            </a:pPr>
            <a:endParaRPr lang="zh-CN" altLang="en-US"/>
          </a:p>
        </p:txBody>
      </p:sp>
      <p:sp>
        <p:nvSpPr>
          <p:cNvPr id="5124" name="Rectangle 2"/>
          <p:cNvSpPr>
            <a:spLocks noGrp="1" noChangeArrowheads="1"/>
          </p:cNvSpPr>
          <p:nvPr>
            <p:ph type="title"/>
          </p:nvPr>
        </p:nvSpPr>
        <p:spPr bwMode="auto">
          <a:xfrm>
            <a:off x="323850" y="760413"/>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5" name="Rectangle 3"/>
          <p:cNvSpPr>
            <a:spLocks noGrp="1" noChangeArrowheads="1"/>
          </p:cNvSpPr>
          <p:nvPr>
            <p:ph type="body" idx="1"/>
          </p:nvPr>
        </p:nvSpPr>
        <p:spPr bwMode="auto">
          <a:xfrm>
            <a:off x="457200" y="1844675"/>
            <a:ext cx="8229600" cy="42814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107950" y="6453188"/>
            <a:ext cx="2133600" cy="28892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400"/>
            </a:lvl1pPr>
          </a:lstStyle>
          <a:p>
            <a:pPr>
              <a:defRPr/>
            </a:pPr>
            <a:fld id="{962D40F8-FCFF-46C7-AFD3-69D708FAB764}" type="datetime2">
              <a:rPr lang="zh-CN" altLang="en-US"/>
              <a:pPr>
                <a:defRPr/>
              </a:pPr>
              <a:t>2021年8月26日</a:t>
            </a:fld>
            <a:endParaRPr lang="en-US" altLang="zh-CN"/>
          </a:p>
        </p:txBody>
      </p:sp>
      <p:sp>
        <p:nvSpPr>
          <p:cNvPr id="3"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902450" y="6453188"/>
            <a:ext cx="2133600" cy="341312"/>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lvl1pPr>
          </a:lstStyle>
          <a:p>
            <a:pPr>
              <a:defRPr/>
            </a:pPr>
            <a:r>
              <a:rPr lang="zh-CN" altLang="en-US"/>
              <a:t>第</a:t>
            </a:r>
            <a:fld id="{1B1DF3D4-3C53-4927-9EB8-FB6A396606D5}" type="slidenum">
              <a:rPr lang="zh-CN" altLang="en-US"/>
              <a:pPr>
                <a:defRPr/>
              </a:pPr>
              <a:t>‹#›</a:t>
            </a:fld>
            <a:r>
              <a:rPr lang="zh-CN" altLang="en-US"/>
              <a:t>页</a:t>
            </a:r>
          </a:p>
        </p:txBody>
      </p:sp>
      <p:sp>
        <p:nvSpPr>
          <p:cNvPr id="1033" name="Rectangle 7" descr="蓝色面巾纸"/>
          <p:cNvSpPr>
            <a:spLocks noChangeArrowheads="1"/>
          </p:cNvSpPr>
          <p:nvPr/>
        </p:nvSpPr>
        <p:spPr bwMode="auto">
          <a:xfrm>
            <a:off x="0" y="0"/>
            <a:ext cx="9144000" cy="549275"/>
          </a:xfrm>
          <a:prstGeom prst="rect">
            <a:avLst/>
          </a:prstGeom>
          <a:blipFill dpi="0" rotWithShape="1">
            <a:blip r:embed="rId16"/>
            <a:srcRect/>
            <a:tile tx="0" ty="0" sx="100000" sy="100000" flip="none" algn="tl"/>
          </a:blipFill>
          <a:ln w="9525">
            <a:noFill/>
            <a:miter lim="800000"/>
            <a:headEnd/>
            <a:tailEnd/>
          </a:ln>
          <a:effectLst/>
        </p:spPr>
        <p:txBody>
          <a:bodyPr wrap="none" anchor="ctr"/>
          <a:lstStyle/>
          <a:p>
            <a:pPr>
              <a:defRPr/>
            </a:pPr>
            <a:r>
              <a:rPr lang="zh-CN" altLang="en-US" sz="2400" b="1" dirty="0">
                <a:solidFill>
                  <a:srgbClr val="00CC66"/>
                </a:solidFill>
              </a:rPr>
              <a:t>组网技术与网络管理（第三版）</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p:txStyles>
    <p:titleStyle>
      <a:lvl1pPr algn="l" rtl="0" eaLnBrk="0" fontAlgn="base" hangingPunct="0">
        <a:spcBef>
          <a:spcPct val="0"/>
        </a:spcBef>
        <a:spcAft>
          <a:spcPct val="0"/>
        </a:spcAft>
        <a:defRPr sz="4400" b="1">
          <a:solidFill>
            <a:srgbClr val="FF0000"/>
          </a:solidFill>
          <a:latin typeface="+mj-lt"/>
          <a:ea typeface="+mj-ea"/>
          <a:cs typeface="+mj-cs"/>
        </a:defRPr>
      </a:lvl1pPr>
      <a:lvl2pPr algn="l" rtl="0" eaLnBrk="0" fontAlgn="base" hangingPunct="0">
        <a:spcBef>
          <a:spcPct val="0"/>
        </a:spcBef>
        <a:spcAft>
          <a:spcPct val="0"/>
        </a:spcAft>
        <a:defRPr sz="4400" b="1">
          <a:solidFill>
            <a:srgbClr val="FF0000"/>
          </a:solidFill>
          <a:latin typeface="Arial" charset="0"/>
          <a:ea typeface="宋体" pitchFamily="2" charset="-122"/>
        </a:defRPr>
      </a:lvl2pPr>
      <a:lvl3pPr algn="l" rtl="0" eaLnBrk="0" fontAlgn="base" hangingPunct="0">
        <a:spcBef>
          <a:spcPct val="0"/>
        </a:spcBef>
        <a:spcAft>
          <a:spcPct val="0"/>
        </a:spcAft>
        <a:defRPr sz="4400" b="1">
          <a:solidFill>
            <a:srgbClr val="FF0000"/>
          </a:solidFill>
          <a:latin typeface="Arial" charset="0"/>
          <a:ea typeface="宋体" pitchFamily="2" charset="-122"/>
        </a:defRPr>
      </a:lvl3pPr>
      <a:lvl4pPr algn="l" rtl="0" eaLnBrk="0" fontAlgn="base" hangingPunct="0">
        <a:spcBef>
          <a:spcPct val="0"/>
        </a:spcBef>
        <a:spcAft>
          <a:spcPct val="0"/>
        </a:spcAft>
        <a:defRPr sz="4400" b="1">
          <a:solidFill>
            <a:srgbClr val="FF0000"/>
          </a:solidFill>
          <a:latin typeface="Arial" charset="0"/>
          <a:ea typeface="宋体" pitchFamily="2" charset="-122"/>
        </a:defRPr>
      </a:lvl4pPr>
      <a:lvl5pPr algn="l" rtl="0" eaLnBrk="0" fontAlgn="base" hangingPunct="0">
        <a:spcBef>
          <a:spcPct val="0"/>
        </a:spcBef>
        <a:spcAft>
          <a:spcPct val="0"/>
        </a:spcAft>
        <a:defRPr sz="4400" b="1">
          <a:solidFill>
            <a:srgbClr val="FF0000"/>
          </a:solidFill>
          <a:latin typeface="Arial" charset="0"/>
          <a:ea typeface="宋体" pitchFamily="2" charset="-122"/>
        </a:defRPr>
      </a:lvl5pPr>
      <a:lvl6pPr marL="457200" algn="l" rtl="0" fontAlgn="base">
        <a:spcBef>
          <a:spcPct val="0"/>
        </a:spcBef>
        <a:spcAft>
          <a:spcPct val="0"/>
        </a:spcAft>
        <a:defRPr sz="4400" b="1">
          <a:solidFill>
            <a:srgbClr val="FF0000"/>
          </a:solidFill>
          <a:latin typeface="Arial" charset="0"/>
          <a:ea typeface="宋体" pitchFamily="2" charset="-122"/>
        </a:defRPr>
      </a:lvl6pPr>
      <a:lvl7pPr marL="914400" algn="l" rtl="0" fontAlgn="base">
        <a:spcBef>
          <a:spcPct val="0"/>
        </a:spcBef>
        <a:spcAft>
          <a:spcPct val="0"/>
        </a:spcAft>
        <a:defRPr sz="4400" b="1">
          <a:solidFill>
            <a:srgbClr val="FF0000"/>
          </a:solidFill>
          <a:latin typeface="Arial" charset="0"/>
          <a:ea typeface="宋体" pitchFamily="2" charset="-122"/>
        </a:defRPr>
      </a:lvl7pPr>
      <a:lvl8pPr marL="1371600" algn="l" rtl="0" fontAlgn="base">
        <a:spcBef>
          <a:spcPct val="0"/>
        </a:spcBef>
        <a:spcAft>
          <a:spcPct val="0"/>
        </a:spcAft>
        <a:defRPr sz="4400" b="1">
          <a:solidFill>
            <a:srgbClr val="FF0000"/>
          </a:solidFill>
          <a:latin typeface="Arial" charset="0"/>
          <a:ea typeface="宋体" pitchFamily="2" charset="-122"/>
        </a:defRPr>
      </a:lvl8pPr>
      <a:lvl9pPr marL="1828800" algn="l" rtl="0" fontAlgn="base">
        <a:spcBef>
          <a:spcPct val="0"/>
        </a:spcBef>
        <a:spcAft>
          <a:spcPct val="0"/>
        </a:spcAft>
        <a:defRPr sz="4400" b="1">
          <a:solidFill>
            <a:srgbClr val="FF0000"/>
          </a:solidFill>
          <a:latin typeface="Arial" charset="0"/>
          <a:ea typeface="宋体" pitchFamily="2" charset="-122"/>
        </a:defRPr>
      </a:lvl9pPr>
    </p:titleStyle>
    <p:bodyStyle>
      <a:lvl1pPr marL="342900" indent="-342900" algn="l" rtl="0" eaLnBrk="0" fontAlgn="base" hangingPunct="0">
        <a:spcBef>
          <a:spcPct val="20000"/>
        </a:spcBef>
        <a:spcAft>
          <a:spcPct val="0"/>
        </a:spcAft>
        <a:buSzPct val="75000"/>
        <a:buFont typeface="Wingdings"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Char char="–"/>
        <a:defRPr sz="2800" b="1">
          <a:solidFill>
            <a:srgbClr val="006600"/>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baike.baidu.com/view/5533.htm"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www.docin.com/p-508062928.html" TargetMode="Externa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baike.baidu.com/view/14507.htm" TargetMode="External"/><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hyperlink" Target="http://baike.baidu.com/view/848.htm"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hyperlink" Target="http://baike.baidu.com/view/5533.htm" TargetMode="Externa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11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baike.baidu.com/view/5030.htm" TargetMode="Externa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32465;&#23450;.docx"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hyperlink" Target="http://www.ejdz.cn/cp/8139wan.htm"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hyperlink" Target="http://www.ejdz.cn/cp/8139wan.htm" TargetMode="Externa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3.jpeg"/><Relationship Id="rId4" Type="http://schemas.openxmlformats.org/officeDocument/2006/relationships/hyperlink" Target="http://www.itscsi.cn/partlist.asp?SpecialID=9&amp;CurrentPage=12"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5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hyperlink" Target="http://www.pc01.cn/Shop25/Sec245/U121519/Shop_Product206086.htm" TargetMode="External"/><Relationship Id="rId1" Type="http://schemas.openxmlformats.org/officeDocument/2006/relationships/slideLayout" Target="../slideLayouts/slideLayout2.xml"/><Relationship Id="rId5" Type="http://schemas.openxmlformats.org/officeDocument/2006/relationships/image" Target="../media/image123.jpeg"/><Relationship Id="rId4" Type="http://schemas.openxmlformats.org/officeDocument/2006/relationships/hyperlink" Target="http://www.bkwz.net/Computer/mopt/wxjs/200706/64863.html" TargetMode="External"/></Relationships>
</file>

<file path=ppt/slides/_rels/slide15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25.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8.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http://www2.ustc.edu.cn/~james/buxian/568b.gi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cduk.cn/STORAGE/product/gundong.php?mid=14315&amp;langtype=CHS" TargetMode="Externa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0.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1.emf"/></Relationships>
</file>

<file path=ppt/slides/_rels/slide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images.qiyewww.com/htm/article/catalog10/5822.html" TargetMode="Externa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hyperlink" Target="http://www.cyberhome.cn/uploadfile/article/uploadfile/200709/ST_FC.jpg" TargetMode="External"/><Relationship Id="rId7" Type="http://schemas.openxmlformats.org/officeDocument/2006/relationships/image" Target="../media/image59.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hyperlink" Target="http://www.cyberhome.cn/uploadfile/article/uploadfile/200709/SC_SC.jpg" TargetMode="External"/><Relationship Id="rId4" Type="http://schemas.openxmlformats.org/officeDocument/2006/relationships/image" Target="../media/image57.jpeg"/></Relationships>
</file>

<file path=ppt/slides/_rels/slide8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www.cyberhome.cn/uploadfile/article/uploadfile/200709/other.jpg"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a:noFill/>
          <a:ln>
            <a:miter lim="800000"/>
            <a:headEnd/>
            <a:tailEnd/>
          </a:ln>
        </p:spPr>
        <p:txBody>
          <a:bodyPr/>
          <a:lstStyle/>
          <a:p>
            <a:fld id="{DBF9011A-CD87-4186-A0C8-E719262372A8}" type="datetime2">
              <a:rPr lang="zh-CN" altLang="en-US" smtClean="0"/>
              <a:pPr/>
              <a:t>2021年8月26日</a:t>
            </a:fld>
            <a:endParaRPr lang="en-US" altLang="zh-CN" smtClean="0"/>
          </a:p>
        </p:txBody>
      </p:sp>
      <p:sp>
        <p:nvSpPr>
          <p:cNvPr id="6147" name="灯片编号占位符 5"/>
          <p:cNvSpPr>
            <a:spLocks noGrp="1"/>
          </p:cNvSpPr>
          <p:nvPr>
            <p:ph type="sldNum" sz="quarter" idx="12"/>
          </p:nvPr>
        </p:nvSpPr>
        <p:spPr>
          <a:noFill/>
          <a:ln>
            <a:miter lim="800000"/>
            <a:headEnd/>
            <a:tailEnd/>
          </a:ln>
        </p:spPr>
        <p:txBody>
          <a:bodyPr/>
          <a:lstStyle/>
          <a:p>
            <a:r>
              <a:rPr lang="zh-CN" altLang="en-US" smtClean="0"/>
              <a:t>第</a:t>
            </a:r>
            <a:fld id="{93D39360-40B1-4F50-ACA1-C727AAA4B5E8}" type="slidenum">
              <a:rPr lang="zh-CN" altLang="en-US" smtClean="0"/>
              <a:pPr/>
              <a:t>1</a:t>
            </a:fld>
            <a:r>
              <a:rPr lang="zh-CN" altLang="en-US" smtClean="0"/>
              <a:t>页</a:t>
            </a:r>
          </a:p>
        </p:txBody>
      </p:sp>
      <p:sp>
        <p:nvSpPr>
          <p:cNvPr id="6148" name="Rectangle 8" descr="浅色横线"/>
          <p:cNvSpPr>
            <a:spLocks noChangeArrowheads="1"/>
          </p:cNvSpPr>
          <p:nvPr/>
        </p:nvSpPr>
        <p:spPr bwMode="auto">
          <a:xfrm>
            <a:off x="0" y="2708275"/>
            <a:ext cx="9144000" cy="2592388"/>
          </a:xfrm>
          <a:prstGeom prst="rect">
            <a:avLst/>
          </a:prstGeom>
          <a:pattFill prst="ltHorz">
            <a:fgClr>
              <a:srgbClr val="66CCFF"/>
            </a:fgClr>
            <a:bgClr>
              <a:schemeClr val="bg1"/>
            </a:bgClr>
          </a:pattFill>
          <a:ln w="9525">
            <a:noFill/>
            <a:miter lim="800000"/>
            <a:headEnd/>
            <a:tailEnd/>
          </a:ln>
        </p:spPr>
        <p:txBody>
          <a:bodyPr wrap="none" anchor="ctr"/>
          <a:lstStyle/>
          <a:p>
            <a:endParaRPr lang="zh-CN" altLang="en-US"/>
          </a:p>
        </p:txBody>
      </p:sp>
      <p:sp>
        <p:nvSpPr>
          <p:cNvPr id="6149" name="Rectangle 2"/>
          <p:cNvSpPr>
            <a:spLocks noGrp="1" noChangeArrowheads="1"/>
          </p:cNvSpPr>
          <p:nvPr>
            <p:ph type="ctrTitle"/>
          </p:nvPr>
        </p:nvSpPr>
        <p:spPr>
          <a:xfrm>
            <a:off x="1116013" y="549275"/>
            <a:ext cx="7127875" cy="1254125"/>
          </a:xfrm>
        </p:spPr>
        <p:txBody>
          <a:bodyPr/>
          <a:lstStyle/>
          <a:p>
            <a:pPr algn="ctr" eaLnBrk="1" hangingPunct="1"/>
            <a:r>
              <a:rPr lang="zh-CN" altLang="en-US" smtClean="0"/>
              <a:t>第</a:t>
            </a:r>
            <a:r>
              <a:rPr lang="en-US" altLang="zh-CN" smtClean="0"/>
              <a:t>3</a:t>
            </a:r>
            <a:r>
              <a:rPr lang="zh-CN" altLang="en-US" smtClean="0"/>
              <a:t>章 </a:t>
            </a:r>
            <a:r>
              <a:rPr lang="zh-CN" altLang="en-US" smtClean="0">
                <a:latin typeface="Times New Roman" pitchFamily="18" charset="0"/>
              </a:rPr>
              <a:t>网络设备</a:t>
            </a:r>
            <a:endParaRPr lang="zh-CN" altLang="en-US" smtClean="0"/>
          </a:p>
        </p:txBody>
      </p:sp>
      <p:sp>
        <p:nvSpPr>
          <p:cNvPr id="6150" name="Text Box 9"/>
          <p:cNvSpPr txBox="1">
            <a:spLocks noChangeArrowheads="1"/>
          </p:cNvSpPr>
          <p:nvPr/>
        </p:nvSpPr>
        <p:spPr bwMode="auto">
          <a:xfrm>
            <a:off x="1187450" y="2852738"/>
            <a:ext cx="4464050" cy="2289175"/>
          </a:xfrm>
          <a:prstGeom prst="rect">
            <a:avLst/>
          </a:prstGeom>
          <a:noFill/>
          <a:ln w="9525">
            <a:noFill/>
            <a:miter lim="800000"/>
            <a:headEnd/>
            <a:tailEnd/>
          </a:ln>
        </p:spPr>
        <p:txBody>
          <a:bodyPr>
            <a:spAutoFit/>
          </a:bodyPr>
          <a:lstStyle/>
          <a:p>
            <a:pPr>
              <a:spcBef>
                <a:spcPct val="50000"/>
              </a:spcBef>
            </a:pPr>
            <a:r>
              <a:rPr lang="zh-CN" altLang="en-US" sz="3600">
                <a:solidFill>
                  <a:srgbClr val="0000CC"/>
                </a:solidFill>
                <a:ea typeface="华文隶书" pitchFamily="2" charset="-122"/>
              </a:rPr>
              <a:t>教学目标</a:t>
            </a:r>
          </a:p>
          <a:p>
            <a:pPr>
              <a:spcBef>
                <a:spcPct val="50000"/>
              </a:spcBef>
            </a:pPr>
            <a:r>
              <a:rPr lang="zh-CN" altLang="en-US" sz="3600">
                <a:solidFill>
                  <a:srgbClr val="0000CC"/>
                </a:solidFill>
                <a:ea typeface="华文隶书" pitchFamily="2" charset="-122"/>
              </a:rPr>
              <a:t>教学重点</a:t>
            </a:r>
          </a:p>
          <a:p>
            <a:pPr>
              <a:spcBef>
                <a:spcPct val="50000"/>
              </a:spcBef>
            </a:pPr>
            <a:r>
              <a:rPr lang="zh-CN" altLang="en-US" sz="3600">
                <a:solidFill>
                  <a:srgbClr val="0000CC"/>
                </a:solidFill>
                <a:ea typeface="华文隶书" pitchFamily="2" charset="-122"/>
              </a:rPr>
              <a:t>教学过程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xfrm>
            <a:off x="214282" y="1142984"/>
            <a:ext cx="8748712" cy="5184775"/>
          </a:xfrm>
        </p:spPr>
        <p:txBody>
          <a:bodyPr/>
          <a:lstStyle/>
          <a:p>
            <a:pPr marL="0" indent="0" eaLnBrk="1" hangingPunct="1">
              <a:lnSpc>
                <a:spcPct val="90000"/>
              </a:lnSpc>
              <a:buFont typeface="Wingdings" pitchFamily="2" charset="2"/>
              <a:buChar char="n"/>
            </a:pPr>
            <a:r>
              <a:rPr lang="zh-CN" altLang="en-US" sz="2400" dirty="0" smtClean="0">
                <a:solidFill>
                  <a:schemeClr val="folHlink"/>
                </a:solidFill>
              </a:rPr>
              <a:t>文件服务器</a:t>
            </a:r>
            <a:r>
              <a:rPr lang="zh-CN" altLang="en-US" sz="2400" b="0" dirty="0" smtClean="0"/>
              <a:t>能将大量的磁盘存贮区划分给网络上的合法用户使用，接收客户机提出的共享数据处理和文件存取请求；</a:t>
            </a:r>
          </a:p>
          <a:p>
            <a:pPr marL="0" indent="0" eaLnBrk="1" hangingPunct="1">
              <a:lnSpc>
                <a:spcPct val="90000"/>
              </a:lnSpc>
              <a:buFont typeface="Wingdings" pitchFamily="2" charset="2"/>
              <a:buChar char="n"/>
            </a:pPr>
            <a:r>
              <a:rPr lang="zh-CN" altLang="en-US" sz="2400" dirty="0" smtClean="0">
                <a:solidFill>
                  <a:schemeClr val="folHlink"/>
                </a:solidFill>
              </a:rPr>
              <a:t>数据库服务器</a:t>
            </a:r>
            <a:r>
              <a:rPr lang="zh-CN" altLang="en-US" sz="2400" b="0" dirty="0" smtClean="0"/>
              <a:t>建立在数据库系统的基础上，对网络上用户提供数据库管理有关的服务：</a:t>
            </a:r>
            <a:r>
              <a:rPr lang="en-US" altLang="zh-CN" sz="2400" b="0" dirty="0" smtClean="0"/>
              <a:t>ACCESS</a:t>
            </a:r>
            <a:r>
              <a:rPr lang="zh-CN" altLang="en-US" sz="2400" b="0" dirty="0" smtClean="0"/>
              <a:t>、</a:t>
            </a:r>
            <a:r>
              <a:rPr lang="en-US" altLang="zh-CN" sz="2400" b="0" dirty="0" smtClean="0"/>
              <a:t>SQL SERVER</a:t>
            </a:r>
            <a:r>
              <a:rPr lang="zh-CN" altLang="en-US" sz="2400" b="0" dirty="0" smtClean="0"/>
              <a:t>、</a:t>
            </a:r>
            <a:r>
              <a:rPr lang="en-US" altLang="zh-CN" sz="2400" b="0" dirty="0" smtClean="0"/>
              <a:t>ORACLE</a:t>
            </a:r>
            <a:r>
              <a:rPr lang="zh-CN" altLang="en-US" sz="2400" b="0" dirty="0" smtClean="0"/>
              <a:t>、</a:t>
            </a:r>
            <a:r>
              <a:rPr lang="en-US" altLang="zh-CN" sz="2400" b="0" dirty="0" smtClean="0"/>
              <a:t>IBM DB/2 </a:t>
            </a:r>
            <a:r>
              <a:rPr lang="zh-CN" altLang="en-US" sz="2400" b="0" dirty="0" smtClean="0"/>
              <a:t>、</a:t>
            </a:r>
            <a:r>
              <a:rPr lang="en-US" altLang="zh-CN" sz="2400" b="0" dirty="0" smtClean="0"/>
              <a:t>SYSBASE </a:t>
            </a:r>
            <a:r>
              <a:rPr lang="zh-CN" altLang="en-US" sz="2400" b="0" dirty="0" smtClean="0"/>
              <a:t>、 </a:t>
            </a:r>
            <a:r>
              <a:rPr lang="en-US" altLang="zh-CN" sz="2400" b="0" dirty="0" smtClean="0"/>
              <a:t>Informix</a:t>
            </a:r>
            <a:r>
              <a:rPr lang="zh-CN" altLang="en-US" sz="2400" b="0" dirty="0" smtClean="0"/>
              <a:t>等</a:t>
            </a:r>
          </a:p>
          <a:p>
            <a:pPr marL="0" indent="0" eaLnBrk="1" hangingPunct="1">
              <a:lnSpc>
                <a:spcPct val="90000"/>
              </a:lnSpc>
              <a:buFont typeface="Wingdings" pitchFamily="2" charset="2"/>
              <a:buChar char="n"/>
            </a:pPr>
            <a:r>
              <a:rPr lang="zh-CN" altLang="en-US" sz="2400" dirty="0" smtClean="0">
                <a:solidFill>
                  <a:schemeClr val="folHlink"/>
                </a:solidFill>
              </a:rPr>
              <a:t>打印服务器</a:t>
            </a:r>
            <a:r>
              <a:rPr lang="zh-CN" altLang="en-US" sz="2400" b="0" dirty="0" smtClean="0"/>
              <a:t>接收客户机提出的打印要求，及时完成相应的打印服务；</a:t>
            </a:r>
          </a:p>
          <a:p>
            <a:pPr marL="0" indent="0" eaLnBrk="1" hangingPunct="1">
              <a:lnSpc>
                <a:spcPct val="90000"/>
              </a:lnSpc>
              <a:buFont typeface="Wingdings" pitchFamily="2" charset="2"/>
              <a:buChar char="n"/>
            </a:pPr>
            <a:r>
              <a:rPr lang="zh-CN" altLang="en-US" sz="2400" dirty="0" smtClean="0">
                <a:solidFill>
                  <a:schemeClr val="folHlink"/>
                </a:solidFill>
              </a:rPr>
              <a:t>通信服务器</a:t>
            </a:r>
            <a:r>
              <a:rPr lang="zh-CN" altLang="en-US" sz="2400" b="0" dirty="0" smtClean="0"/>
              <a:t>负责局域网与局域网之间的通信连接功能。</a:t>
            </a:r>
          </a:p>
          <a:p>
            <a:pPr marL="0" indent="0" eaLnBrk="1" hangingPunct="1">
              <a:lnSpc>
                <a:spcPct val="90000"/>
              </a:lnSpc>
              <a:buFont typeface="Wingdings" pitchFamily="2" charset="2"/>
              <a:buChar char="n"/>
            </a:pPr>
            <a:r>
              <a:rPr lang="zh-CN" altLang="en-US" sz="2400" b="0" dirty="0" smtClean="0"/>
              <a:t>一般在局域网中最常用的是文件服务器。在整个网络中，服务器的工作量通常是普通工作站的几倍甚至几十倍或更多。</a:t>
            </a:r>
          </a:p>
          <a:p>
            <a:pPr marL="0" indent="0" eaLnBrk="1" hangingPunct="1">
              <a:lnSpc>
                <a:spcPct val="90000"/>
              </a:lnSpc>
              <a:buFont typeface="Wingdings" pitchFamily="2" charset="2"/>
              <a:buChar char="n"/>
            </a:pPr>
            <a:r>
              <a:rPr lang="zh-CN" altLang="en-US" sz="2400" b="0" dirty="0" smtClean="0"/>
              <a:t> 一般情况下，把网络上机器对外提供的每一种网络服务，都可称为是一个服务器，如</a:t>
            </a:r>
            <a:r>
              <a:rPr lang="zh-CN" altLang="en-US" sz="2400" b="0" dirty="0" smtClean="0">
                <a:solidFill>
                  <a:schemeClr val="folHlink"/>
                </a:solidFill>
              </a:rPr>
              <a:t>ＤＨＣＰ服务器、代理服务器、ＷＥＢ服务器、ＦＴＰ服务器等</a:t>
            </a:r>
            <a:r>
              <a:rPr lang="zh-CN" altLang="en-US" sz="2400" b="0" dirty="0" smtClean="0"/>
              <a:t>，都提供</a:t>
            </a:r>
            <a:r>
              <a:rPr lang="zh-CN" altLang="en-US" sz="2400" dirty="0" smtClean="0">
                <a:solidFill>
                  <a:schemeClr val="folHlink"/>
                </a:solidFill>
              </a:rPr>
              <a:t>专门的服务</a:t>
            </a:r>
            <a:r>
              <a:rPr lang="zh-CN" altLang="en-US" sz="2400" b="0" dirty="0" smtClean="0"/>
              <a:t>。</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Text Box 4"/>
          <p:cNvSpPr txBox="1">
            <a:spLocks noChangeArrowheads="1"/>
          </p:cNvSpPr>
          <p:nvPr/>
        </p:nvSpPr>
        <p:spPr bwMode="auto">
          <a:xfrm>
            <a:off x="611188" y="1628775"/>
            <a:ext cx="8208962" cy="4154488"/>
          </a:xfrm>
          <a:prstGeom prst="rect">
            <a:avLst/>
          </a:prstGeom>
          <a:noFill/>
          <a:ln w="9525" algn="ctr">
            <a:noFill/>
            <a:miter lim="800000"/>
            <a:headEnd/>
            <a:tailEnd/>
          </a:ln>
          <a:effectLst/>
        </p:spPr>
        <p:txBody>
          <a:bodyPr>
            <a:spAutoFit/>
          </a:bodyPr>
          <a:lstStyle/>
          <a:p>
            <a:pPr>
              <a:defRPr/>
            </a:pPr>
            <a:r>
              <a:rPr lang="zh-CN" altLang="en-US" sz="2400" dirty="0">
                <a:solidFill>
                  <a:schemeClr val="tx1"/>
                </a:solidFill>
                <a:ea typeface="宋体" pitchFamily="2" charset="-122"/>
                <a:hlinkClick r:id="rId2"/>
              </a:rPr>
              <a:t>无线</a:t>
            </a:r>
            <a:r>
              <a:rPr lang="en-US" altLang="zh-CN" sz="2400" dirty="0">
                <a:solidFill>
                  <a:schemeClr val="tx1"/>
                </a:solidFill>
                <a:ea typeface="宋体" pitchFamily="2" charset="-122"/>
                <a:hlinkClick r:id="rId2"/>
              </a:rPr>
              <a:t>AP</a:t>
            </a:r>
            <a:r>
              <a:rPr lang="zh-CN" altLang="en-US" sz="2400" dirty="0">
                <a:solidFill>
                  <a:schemeClr val="tx1"/>
                </a:solidFill>
                <a:ea typeface="宋体" pitchFamily="2" charset="-122"/>
              </a:rPr>
              <a:t>：无线局域网</a:t>
            </a:r>
            <a:r>
              <a:rPr lang="en-US" altLang="zh-CN" sz="2400" dirty="0">
                <a:solidFill>
                  <a:schemeClr val="tx1"/>
                </a:solidFill>
                <a:ea typeface="宋体" pitchFamily="2" charset="-122"/>
              </a:rPr>
              <a:t>WLAN</a:t>
            </a:r>
            <a:r>
              <a:rPr lang="zh-CN" altLang="en-US" sz="2400" dirty="0">
                <a:solidFill>
                  <a:schemeClr val="tx1"/>
                </a:solidFill>
                <a:ea typeface="宋体" pitchFamily="2" charset="-122"/>
              </a:rPr>
              <a:t>的核心设备</a:t>
            </a:r>
          </a:p>
          <a:p>
            <a:pPr>
              <a:buFontTx/>
              <a:buChar char="•"/>
              <a:defRPr/>
            </a:pPr>
            <a:r>
              <a:rPr lang="zh-CN" altLang="en-US" sz="2400" dirty="0">
                <a:solidFill>
                  <a:schemeClr val="tx1"/>
                </a:solidFill>
                <a:ea typeface="宋体" pitchFamily="2" charset="-122"/>
              </a:rPr>
              <a:t>  </a:t>
            </a:r>
            <a:r>
              <a:rPr lang="en-US" altLang="zh-CN" sz="2400" dirty="0">
                <a:solidFill>
                  <a:schemeClr val="tx1"/>
                </a:solidFill>
                <a:ea typeface="宋体" pitchFamily="2" charset="-122"/>
              </a:rPr>
              <a:t>AP</a:t>
            </a:r>
            <a:r>
              <a:rPr lang="zh-CN" altLang="en-US" sz="2400" dirty="0">
                <a:solidFill>
                  <a:schemeClr val="tx1"/>
                </a:solidFill>
                <a:ea typeface="宋体" pitchFamily="2" charset="-122"/>
              </a:rPr>
              <a:t>是</a:t>
            </a:r>
            <a:r>
              <a:rPr lang="en-US" altLang="zh-CN" sz="2400" dirty="0">
                <a:solidFill>
                  <a:schemeClr val="tx1"/>
                </a:solidFill>
                <a:ea typeface="宋体" pitchFamily="2" charset="-122"/>
              </a:rPr>
              <a:t>Access Point</a:t>
            </a:r>
            <a:r>
              <a:rPr lang="zh-CN" altLang="en-US" sz="2400" dirty="0">
                <a:solidFill>
                  <a:schemeClr val="tx1"/>
                </a:solidFill>
                <a:ea typeface="宋体" pitchFamily="2" charset="-122"/>
              </a:rPr>
              <a:t>的简称，无线</a:t>
            </a:r>
            <a:r>
              <a:rPr lang="en-US" altLang="zh-CN" sz="2400" dirty="0">
                <a:solidFill>
                  <a:schemeClr val="tx1"/>
                </a:solidFill>
                <a:ea typeface="宋体" pitchFamily="2" charset="-122"/>
              </a:rPr>
              <a:t>AP</a:t>
            </a:r>
            <a:r>
              <a:rPr lang="zh-CN" altLang="en-US" sz="2400" dirty="0">
                <a:solidFill>
                  <a:schemeClr val="tx1"/>
                </a:solidFill>
                <a:ea typeface="宋体" pitchFamily="2" charset="-122"/>
              </a:rPr>
              <a:t>就是无线局域网的接入点、无线网关，它的作用类似于有线计算机网络中的网络交换机。 －－俗称：</a:t>
            </a:r>
            <a:r>
              <a:rPr lang="zh-CN" altLang="en-US" sz="2400" dirty="0">
                <a:solidFill>
                  <a:schemeClr val="tx1"/>
                </a:solidFill>
                <a:latin typeface="Times New Roman"/>
                <a:ea typeface="宋体" pitchFamily="2" charset="-122"/>
              </a:rPr>
              <a:t>“</a:t>
            </a:r>
            <a:r>
              <a:rPr lang="zh-CN" altLang="en-US" sz="2400" dirty="0">
                <a:solidFill>
                  <a:schemeClr val="tx1"/>
                </a:solidFill>
                <a:ea typeface="宋体" pitchFamily="2" charset="-122"/>
              </a:rPr>
              <a:t>瘦</a:t>
            </a:r>
            <a:r>
              <a:rPr lang="zh-CN" altLang="en-US" sz="2400" dirty="0">
                <a:solidFill>
                  <a:schemeClr val="tx1"/>
                </a:solidFill>
                <a:latin typeface="Times New Roman"/>
                <a:ea typeface="宋体" pitchFamily="2" charset="-122"/>
              </a:rPr>
              <a:t>”</a:t>
            </a:r>
            <a:r>
              <a:rPr lang="en-US" altLang="zh-CN" sz="2400" dirty="0">
                <a:solidFill>
                  <a:schemeClr val="tx1"/>
                </a:solidFill>
                <a:ea typeface="宋体" pitchFamily="2" charset="-122"/>
              </a:rPr>
              <a:t>AP </a:t>
            </a:r>
          </a:p>
          <a:p>
            <a:pPr>
              <a:buFontTx/>
              <a:buChar char="•"/>
              <a:defRPr/>
            </a:pPr>
            <a:r>
              <a:rPr lang="en-US" altLang="zh-CN" sz="2400" dirty="0">
                <a:solidFill>
                  <a:schemeClr val="folHlink"/>
                </a:solidFill>
                <a:ea typeface="宋体" pitchFamily="2" charset="-122"/>
              </a:rPr>
              <a:t> </a:t>
            </a:r>
            <a:r>
              <a:rPr lang="zh-CN" altLang="en-US" sz="2400" dirty="0">
                <a:solidFill>
                  <a:schemeClr val="folHlink"/>
                </a:solidFill>
                <a:ea typeface="宋体" pitchFamily="2" charset="-122"/>
              </a:rPr>
              <a:t>无线路由器</a:t>
            </a:r>
            <a:r>
              <a:rPr lang="zh-CN" altLang="en-US" sz="2400" dirty="0">
                <a:solidFill>
                  <a:schemeClr val="tx1"/>
                </a:solidFill>
                <a:ea typeface="宋体" pitchFamily="2" charset="-122"/>
              </a:rPr>
              <a:t>就是无线</a:t>
            </a:r>
            <a:r>
              <a:rPr lang="en-US" altLang="zh-CN" sz="2400" dirty="0">
                <a:solidFill>
                  <a:schemeClr val="tx1"/>
                </a:solidFill>
                <a:ea typeface="宋体" pitchFamily="2" charset="-122"/>
              </a:rPr>
              <a:t>AP+</a:t>
            </a:r>
            <a:r>
              <a:rPr lang="zh-CN" altLang="en-US" sz="2400" dirty="0">
                <a:solidFill>
                  <a:schemeClr val="tx1"/>
                </a:solidFill>
                <a:ea typeface="宋体" pitchFamily="2" charset="-122"/>
              </a:rPr>
              <a:t>路由功能，现在很多的无线路由器都拥有</a:t>
            </a:r>
            <a:r>
              <a:rPr lang="en-US" altLang="zh-CN" sz="2400" dirty="0">
                <a:solidFill>
                  <a:schemeClr val="tx1"/>
                </a:solidFill>
                <a:ea typeface="宋体" pitchFamily="2" charset="-122"/>
              </a:rPr>
              <a:t>AP</a:t>
            </a:r>
            <a:r>
              <a:rPr lang="zh-CN" altLang="en-US" sz="2400" dirty="0">
                <a:solidFill>
                  <a:schemeClr val="tx1"/>
                </a:solidFill>
                <a:ea typeface="宋体" pitchFamily="2" charset="-122"/>
              </a:rPr>
              <a:t>功能。 －－俗称： </a:t>
            </a:r>
            <a:r>
              <a:rPr lang="zh-CN" altLang="en-US" sz="2400" dirty="0">
                <a:solidFill>
                  <a:schemeClr val="tx1"/>
                </a:solidFill>
                <a:latin typeface="Times New Roman"/>
                <a:ea typeface="宋体" pitchFamily="2" charset="-122"/>
              </a:rPr>
              <a:t>“</a:t>
            </a:r>
            <a:r>
              <a:rPr lang="zh-CN" altLang="en-US" sz="2400" dirty="0">
                <a:solidFill>
                  <a:schemeClr val="tx1"/>
                </a:solidFill>
                <a:ea typeface="宋体" pitchFamily="2" charset="-122"/>
              </a:rPr>
              <a:t>胖</a:t>
            </a:r>
            <a:r>
              <a:rPr lang="zh-CN" altLang="en-US" sz="2400" dirty="0">
                <a:solidFill>
                  <a:schemeClr val="tx1"/>
                </a:solidFill>
                <a:latin typeface="Times New Roman"/>
                <a:ea typeface="宋体" pitchFamily="2" charset="-122"/>
              </a:rPr>
              <a:t>”</a:t>
            </a:r>
            <a:r>
              <a:rPr lang="en-US" altLang="zh-CN" sz="2400" dirty="0" smtClean="0">
                <a:solidFill>
                  <a:schemeClr val="tx1"/>
                </a:solidFill>
                <a:ea typeface="宋体" pitchFamily="2" charset="-122"/>
              </a:rPr>
              <a:t>AP</a:t>
            </a:r>
          </a:p>
          <a:p>
            <a:pPr>
              <a:buFontTx/>
              <a:buChar char="•"/>
              <a:defRPr/>
            </a:pPr>
            <a:endParaRPr lang="en-US" altLang="zh-CN" sz="2400" dirty="0">
              <a:solidFill>
                <a:schemeClr val="tx1"/>
              </a:solidFill>
              <a:ea typeface="宋体" pitchFamily="2" charset="-122"/>
            </a:endParaRPr>
          </a:p>
          <a:p>
            <a:pPr>
              <a:defRPr/>
            </a:pPr>
            <a:r>
              <a:rPr lang="zh-CN" altLang="en-US" sz="2400" dirty="0">
                <a:solidFill>
                  <a:schemeClr val="tx1"/>
                </a:solidFill>
                <a:ea typeface="宋体" pitchFamily="2" charset="-122"/>
                <a:hlinkClick r:id="rId2"/>
              </a:rPr>
              <a:t>无线</a:t>
            </a:r>
            <a:r>
              <a:rPr lang="en-US" altLang="zh-CN" sz="2400" dirty="0">
                <a:solidFill>
                  <a:schemeClr val="tx1"/>
                </a:solidFill>
                <a:ea typeface="宋体" pitchFamily="2" charset="-122"/>
                <a:hlinkClick r:id="rId2"/>
              </a:rPr>
              <a:t>AC</a:t>
            </a:r>
            <a:r>
              <a:rPr lang="zh-CN" altLang="en-US" sz="2400" dirty="0">
                <a:solidFill>
                  <a:schemeClr val="tx1"/>
                </a:solidFill>
                <a:ea typeface="宋体" pitchFamily="2" charset="-122"/>
                <a:hlinkClick r:id="rId2"/>
              </a:rPr>
              <a:t>：</a:t>
            </a:r>
            <a:r>
              <a:rPr lang="zh-CN" altLang="en-US" sz="2400" dirty="0">
                <a:solidFill>
                  <a:schemeClr val="tx1">
                    <a:lumMod val="95000"/>
                    <a:lumOff val="5000"/>
                  </a:schemeClr>
                </a:solidFill>
                <a:ea typeface="宋体" pitchFamily="2" charset="-122"/>
              </a:rPr>
              <a:t>指无线接入控制服务器</a:t>
            </a:r>
            <a:r>
              <a:rPr lang="en-US" altLang="zh-CN" sz="2400" dirty="0">
                <a:solidFill>
                  <a:schemeClr val="tx1">
                    <a:lumMod val="95000"/>
                    <a:lumOff val="5000"/>
                  </a:schemeClr>
                </a:solidFill>
                <a:ea typeface="宋体" pitchFamily="2" charset="-122"/>
              </a:rPr>
              <a:t>(AC)</a:t>
            </a:r>
            <a:r>
              <a:rPr lang="zh-CN" altLang="en-US" sz="2400" dirty="0">
                <a:solidFill>
                  <a:schemeClr val="tx1">
                    <a:lumMod val="95000"/>
                    <a:lumOff val="5000"/>
                  </a:schemeClr>
                </a:solidFill>
                <a:ea typeface="宋体" pitchFamily="2" charset="-122"/>
              </a:rPr>
              <a:t>， 接入控制器</a:t>
            </a:r>
            <a:r>
              <a:rPr lang="en-US" altLang="zh-CN" sz="2400" dirty="0">
                <a:solidFill>
                  <a:schemeClr val="tx1">
                    <a:lumMod val="95000"/>
                    <a:lumOff val="5000"/>
                  </a:schemeClr>
                </a:solidFill>
                <a:ea typeface="宋体" pitchFamily="2" charset="-122"/>
              </a:rPr>
              <a:t>(AC) </a:t>
            </a:r>
            <a:r>
              <a:rPr lang="zh-CN" altLang="en-US" sz="2400" dirty="0">
                <a:solidFill>
                  <a:schemeClr val="tx1">
                    <a:lumMod val="95000"/>
                    <a:lumOff val="5000"/>
                  </a:schemeClr>
                </a:solidFill>
                <a:ea typeface="宋体" pitchFamily="2" charset="-122"/>
              </a:rPr>
              <a:t>是无线局域网接入控制设备，负责把来自不同</a:t>
            </a:r>
            <a:r>
              <a:rPr lang="en-US" altLang="zh-CN" sz="2400" dirty="0">
                <a:solidFill>
                  <a:schemeClr val="tx1">
                    <a:lumMod val="95000"/>
                    <a:lumOff val="5000"/>
                  </a:schemeClr>
                </a:solidFill>
                <a:ea typeface="宋体" pitchFamily="2" charset="-122"/>
              </a:rPr>
              <a:t>AP</a:t>
            </a:r>
            <a:r>
              <a:rPr lang="zh-CN" altLang="en-US" sz="2400" dirty="0">
                <a:solidFill>
                  <a:schemeClr val="tx1">
                    <a:lumMod val="95000"/>
                    <a:lumOff val="5000"/>
                  </a:schemeClr>
                </a:solidFill>
                <a:ea typeface="宋体" pitchFamily="2" charset="-122"/>
              </a:rPr>
              <a:t>的数据进行汇聚并接入</a:t>
            </a:r>
            <a:r>
              <a:rPr lang="en-US" altLang="zh-CN" sz="2400" dirty="0">
                <a:solidFill>
                  <a:schemeClr val="tx1">
                    <a:lumMod val="95000"/>
                    <a:lumOff val="5000"/>
                  </a:schemeClr>
                </a:solidFill>
                <a:ea typeface="宋体" pitchFamily="2" charset="-122"/>
              </a:rPr>
              <a:t>Internet</a:t>
            </a:r>
            <a:r>
              <a:rPr lang="zh-CN" altLang="en-US" sz="2400" dirty="0">
                <a:solidFill>
                  <a:schemeClr val="tx1">
                    <a:lumMod val="95000"/>
                    <a:lumOff val="5000"/>
                  </a:schemeClr>
                </a:solidFill>
                <a:ea typeface="宋体" pitchFamily="2" charset="-122"/>
              </a:rPr>
              <a:t>，同时完成</a:t>
            </a:r>
            <a:r>
              <a:rPr lang="en-US" altLang="zh-CN" sz="2400" dirty="0">
                <a:solidFill>
                  <a:schemeClr val="tx1">
                    <a:lumMod val="95000"/>
                    <a:lumOff val="5000"/>
                  </a:schemeClr>
                </a:solidFill>
                <a:ea typeface="宋体" pitchFamily="2" charset="-122"/>
              </a:rPr>
              <a:t>AP</a:t>
            </a:r>
            <a:r>
              <a:rPr lang="zh-CN" altLang="en-US" sz="2400" dirty="0">
                <a:solidFill>
                  <a:schemeClr val="tx1">
                    <a:lumMod val="95000"/>
                    <a:lumOff val="5000"/>
                  </a:schemeClr>
                </a:solidFill>
                <a:ea typeface="宋体" pitchFamily="2" charset="-122"/>
              </a:rPr>
              <a:t>设备的配置管理、无线用户的认证、管理及宽带访问、安全等控制功能。</a:t>
            </a:r>
            <a:endParaRPr lang="en-US" altLang="zh-CN" sz="2800" dirty="0">
              <a:solidFill>
                <a:schemeClr val="tx1"/>
              </a:solidFill>
              <a:ea typeface="宋体" pitchFamily="2" charset="-122"/>
            </a:endParaRPr>
          </a:p>
        </p:txBody>
      </p:sp>
      <p:sp>
        <p:nvSpPr>
          <p:cNvPr id="4099" name="Text Box 5"/>
          <p:cNvSpPr txBox="1">
            <a:spLocks noChangeArrowheads="1"/>
          </p:cNvSpPr>
          <p:nvPr/>
        </p:nvSpPr>
        <p:spPr bwMode="auto">
          <a:xfrm>
            <a:off x="857224" y="928670"/>
            <a:ext cx="3004733" cy="5847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pPr>
            <a:r>
              <a:rPr lang="zh-CN" altLang="en-US" sz="3200" dirty="0" smtClean="0">
                <a:solidFill>
                  <a:srgbClr val="FF0066"/>
                </a:solidFill>
              </a:rPr>
              <a:t>无线</a:t>
            </a:r>
            <a:r>
              <a:rPr lang="en-US" altLang="zh-CN" sz="3200" dirty="0" smtClean="0">
                <a:solidFill>
                  <a:srgbClr val="FF0066"/>
                </a:solidFill>
              </a:rPr>
              <a:t>AP and AC</a:t>
            </a:r>
            <a:endParaRPr lang="en-US" altLang="zh-CN" sz="3200" dirty="0">
              <a:solidFill>
                <a:srgbClr val="FF0066"/>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428596" y="714356"/>
            <a:ext cx="7993062" cy="838200"/>
          </a:xfrm>
        </p:spPr>
        <p:txBody>
          <a:bodyPr/>
          <a:lstStyle/>
          <a:p>
            <a:pPr eaLnBrk="1" hangingPunct="1"/>
            <a:r>
              <a:rPr lang="en-US" altLang="zh-CN" sz="2800" dirty="0" smtClean="0"/>
              <a:t>AP</a:t>
            </a:r>
            <a:r>
              <a:rPr lang="zh-CN" altLang="en-US" sz="2800" dirty="0" smtClean="0"/>
              <a:t>与</a:t>
            </a:r>
            <a:r>
              <a:rPr lang="en-US" altLang="zh-CN" sz="2800" dirty="0" smtClean="0"/>
              <a:t>AC</a:t>
            </a:r>
            <a:r>
              <a:rPr lang="zh-CN" altLang="en-US" sz="2800" dirty="0" smtClean="0"/>
              <a:t>知识介绍</a:t>
            </a:r>
            <a:r>
              <a:rPr lang="en-US" altLang="zh-CN" sz="2000" dirty="0" smtClean="0"/>
              <a:t/>
            </a:r>
            <a:br>
              <a:rPr lang="en-US" altLang="zh-CN" sz="2000" dirty="0" smtClean="0"/>
            </a:br>
            <a:r>
              <a:rPr lang="en-US" altLang="zh-CN" sz="2000" dirty="0" smtClean="0">
                <a:hlinkClick r:id="rId2"/>
              </a:rPr>
              <a:t>http://www.docin.com/p-508062928.html</a:t>
            </a:r>
            <a:endParaRPr lang="zh-CN" altLang="en-US" sz="2000" dirty="0" smtClean="0"/>
          </a:p>
        </p:txBody>
      </p:sp>
      <p:pic>
        <p:nvPicPr>
          <p:cNvPr id="5123" name="Picture 2"/>
          <p:cNvPicPr>
            <a:picLocks noChangeAspect="1" noChangeArrowheads="1"/>
          </p:cNvPicPr>
          <p:nvPr/>
        </p:nvPicPr>
        <p:blipFill>
          <a:blip r:embed="rId3"/>
          <a:srcRect/>
          <a:stretch>
            <a:fillRect/>
          </a:stretch>
        </p:blipFill>
        <p:spPr bwMode="auto">
          <a:xfrm>
            <a:off x="250825" y="1785926"/>
            <a:ext cx="8713788" cy="2546362"/>
          </a:xfrm>
          <a:prstGeom prst="rect">
            <a:avLst/>
          </a:prstGeom>
          <a:noFill/>
          <a:ln w="9525" algn="ctr">
            <a:noFill/>
            <a:miter lim="800000"/>
            <a:headEnd/>
            <a:tailEnd/>
          </a:ln>
        </p:spPr>
      </p:pic>
      <p:pic>
        <p:nvPicPr>
          <p:cNvPr id="5124" name="Picture 3"/>
          <p:cNvPicPr>
            <a:picLocks noChangeAspect="1" noChangeArrowheads="1"/>
          </p:cNvPicPr>
          <p:nvPr/>
        </p:nvPicPr>
        <p:blipFill>
          <a:blip r:embed="rId4"/>
          <a:srcRect/>
          <a:stretch>
            <a:fillRect/>
          </a:stretch>
        </p:blipFill>
        <p:spPr bwMode="auto">
          <a:xfrm>
            <a:off x="285720" y="4286256"/>
            <a:ext cx="8172450" cy="2209799"/>
          </a:xfrm>
          <a:prstGeom prst="rect">
            <a:avLst/>
          </a:prstGeom>
          <a:noFill/>
          <a:ln w="9525" algn="ctr">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571472" y="642918"/>
            <a:ext cx="7997825" cy="3578245"/>
          </a:xfrm>
          <a:prstGeom prst="rect">
            <a:avLst/>
          </a:prstGeom>
          <a:noFill/>
          <a:ln w="9525" algn="ctr">
            <a:noFill/>
            <a:miter lim="800000"/>
            <a:headEnd/>
            <a:tailEnd/>
          </a:ln>
        </p:spPr>
      </p:pic>
      <p:pic>
        <p:nvPicPr>
          <p:cNvPr id="6147" name="Picture 3"/>
          <p:cNvPicPr>
            <a:picLocks noChangeAspect="1" noChangeArrowheads="1"/>
          </p:cNvPicPr>
          <p:nvPr/>
        </p:nvPicPr>
        <p:blipFill>
          <a:blip r:embed="rId3"/>
          <a:srcRect/>
          <a:stretch>
            <a:fillRect/>
          </a:stretch>
        </p:blipFill>
        <p:spPr bwMode="auto">
          <a:xfrm>
            <a:off x="571472" y="4286257"/>
            <a:ext cx="7704137" cy="1928826"/>
          </a:xfrm>
          <a:prstGeom prst="rect">
            <a:avLst/>
          </a:prstGeom>
          <a:noFill/>
          <a:ln w="9525" algn="ctr">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p:cNvPicPr>
            <a:picLocks noChangeAspect="1" noChangeArrowheads="1"/>
          </p:cNvPicPr>
          <p:nvPr/>
        </p:nvPicPr>
        <p:blipFill>
          <a:blip r:embed="rId2"/>
          <a:srcRect/>
          <a:stretch>
            <a:fillRect/>
          </a:stretch>
        </p:blipFill>
        <p:spPr bwMode="auto">
          <a:xfrm>
            <a:off x="500034" y="714356"/>
            <a:ext cx="8143932" cy="5572164"/>
          </a:xfrm>
          <a:prstGeom prst="rect">
            <a:avLst/>
          </a:prstGeom>
          <a:noFill/>
          <a:ln w="9525" algn="ctr">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500034" y="714356"/>
            <a:ext cx="8215370" cy="5429288"/>
          </a:xfrm>
          <a:prstGeom prst="rect">
            <a:avLst/>
          </a:prstGeom>
          <a:noFill/>
          <a:ln w="9525" algn="ctr">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571472" y="714356"/>
            <a:ext cx="8001055" cy="5643602"/>
          </a:xfrm>
          <a:prstGeom prst="rect">
            <a:avLst/>
          </a:prstGeom>
          <a:noFill/>
          <a:ln w="9525" algn="ctr">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571472" y="642918"/>
            <a:ext cx="8072493" cy="5643602"/>
          </a:xfrm>
          <a:prstGeom prst="rect">
            <a:avLst/>
          </a:prstGeom>
          <a:noFill/>
          <a:ln w="9525" algn="ctr">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714348" y="857232"/>
            <a:ext cx="7643866" cy="4786346"/>
          </a:xfrm>
          <a:prstGeom prst="rect">
            <a:avLst/>
          </a:prstGeom>
          <a:noFill/>
          <a:ln w="9525" algn="ctr">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571472" y="714356"/>
            <a:ext cx="8001056" cy="5643602"/>
          </a:xfrm>
          <a:prstGeom prst="rect">
            <a:avLst/>
          </a:prstGeom>
          <a:noFill/>
          <a:ln w="9525" algn="ctr">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571472" y="714356"/>
            <a:ext cx="8072494" cy="5643602"/>
          </a:xfrm>
          <a:prstGeom prst="rect">
            <a:avLst/>
          </a:prstGeom>
          <a:noFill/>
          <a:ln w="9525" algn="ctr">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214282" y="1785927"/>
            <a:ext cx="8763000" cy="4286280"/>
          </a:xfrm>
        </p:spPr>
        <p:txBody>
          <a:bodyPr/>
          <a:lstStyle/>
          <a:p>
            <a:pPr marL="0" indent="0" eaLnBrk="1" hangingPunct="1">
              <a:lnSpc>
                <a:spcPct val="80000"/>
              </a:lnSpc>
              <a:buFont typeface="Wingdings" pitchFamily="2" charset="2"/>
              <a:buNone/>
            </a:pPr>
            <a:r>
              <a:rPr lang="zh-CN" altLang="en-US" sz="2800" dirty="0" smtClean="0">
                <a:solidFill>
                  <a:schemeClr val="folHlink"/>
                </a:solidFill>
                <a:latin typeface="黑体" pitchFamily="2" charset="-122"/>
                <a:ea typeface="黑体" pitchFamily="2" charset="-122"/>
              </a:rPr>
              <a:t>网络操作系统</a:t>
            </a:r>
            <a:r>
              <a:rPr lang="en-US" altLang="zh-CN" sz="2800" dirty="0" smtClean="0">
                <a:solidFill>
                  <a:schemeClr val="folHlink"/>
                </a:solidFill>
                <a:latin typeface="黑体" pitchFamily="2" charset="-122"/>
                <a:ea typeface="黑体" pitchFamily="2" charset="-122"/>
              </a:rPr>
              <a:t>NOS</a:t>
            </a:r>
          </a:p>
          <a:p>
            <a:pPr marL="0" indent="0" eaLnBrk="1" hangingPunct="1">
              <a:lnSpc>
                <a:spcPct val="90000"/>
              </a:lnSpc>
              <a:buFont typeface="Wingdings" pitchFamily="2" charset="2"/>
              <a:buNone/>
            </a:pPr>
            <a:r>
              <a:rPr lang="en-US" altLang="zh-CN" sz="2400" dirty="0" smtClean="0">
                <a:latin typeface="宋体" pitchFamily="2" charset="-122"/>
              </a:rPr>
              <a:t>     </a:t>
            </a:r>
            <a:r>
              <a:rPr lang="zh-CN" altLang="en-US" sz="2800" dirty="0" smtClean="0">
                <a:latin typeface="宋体" pitchFamily="2" charset="-122"/>
              </a:rPr>
              <a:t>网络操作系统</a:t>
            </a:r>
            <a:r>
              <a:rPr lang="en-US" altLang="zh-CN" sz="2800" dirty="0" smtClean="0">
                <a:latin typeface="宋体" pitchFamily="2" charset="-122"/>
              </a:rPr>
              <a:t>(NOS</a:t>
            </a:r>
            <a:r>
              <a:rPr lang="zh-CN" altLang="en-US" sz="2800" dirty="0" smtClean="0">
                <a:latin typeface="宋体" pitchFamily="2" charset="-122"/>
              </a:rPr>
              <a:t>，</a:t>
            </a:r>
            <a:r>
              <a:rPr lang="en-US" altLang="zh-CN" sz="2800" dirty="0" smtClean="0">
                <a:latin typeface="宋体" pitchFamily="2" charset="-122"/>
              </a:rPr>
              <a:t>Network Operating System),</a:t>
            </a:r>
            <a:r>
              <a:rPr lang="zh-CN" altLang="en-US" sz="2800" dirty="0" smtClean="0">
                <a:latin typeface="宋体" pitchFamily="2" charset="-122"/>
              </a:rPr>
              <a:t>是网络系统的心脏和灵魂，是向网络计算机提供网络通信和网络资源共享功能的操作系统。它是负责管理整个网络资源和方便网络用户的软件的集合，网络操作系统是运行在服务器之上。</a:t>
            </a:r>
          </a:p>
          <a:p>
            <a:pPr marL="0" indent="0" eaLnBrk="1" hangingPunct="1">
              <a:lnSpc>
                <a:spcPct val="80000"/>
              </a:lnSpc>
              <a:buFont typeface="Wingdings" pitchFamily="2" charset="2"/>
              <a:buNone/>
            </a:pPr>
            <a:r>
              <a:rPr lang="zh-CN" altLang="en-US" sz="2800" dirty="0" smtClean="0"/>
              <a:t>目前局域网中主要存在以下几类网络操作系统：</a:t>
            </a:r>
          </a:p>
          <a:p>
            <a:pPr marL="0" indent="0" eaLnBrk="1" hangingPunct="1">
              <a:lnSpc>
                <a:spcPct val="80000"/>
              </a:lnSpc>
              <a:buFont typeface="Wingdings" pitchFamily="2" charset="2"/>
              <a:buNone/>
            </a:pPr>
            <a:r>
              <a:rPr lang="zh-CN" altLang="en-US" sz="2000" dirty="0" smtClean="0"/>
              <a:t>    </a:t>
            </a:r>
            <a:r>
              <a:rPr lang="en-US" altLang="zh-CN" sz="2400" dirty="0" smtClean="0">
                <a:solidFill>
                  <a:schemeClr val="folHlink"/>
                </a:solidFill>
              </a:rPr>
              <a:t>Windows</a:t>
            </a:r>
            <a:r>
              <a:rPr lang="zh-CN" altLang="en-US" sz="2400" dirty="0" smtClean="0">
                <a:solidFill>
                  <a:schemeClr val="folHlink"/>
                </a:solidFill>
              </a:rPr>
              <a:t>系统</a:t>
            </a:r>
            <a:r>
              <a:rPr lang="en-US" altLang="zh-CN" sz="2400" dirty="0" smtClean="0">
                <a:solidFill>
                  <a:schemeClr val="folHlink"/>
                </a:solidFill>
              </a:rPr>
              <a:t>NOS: </a:t>
            </a:r>
            <a:r>
              <a:rPr lang="zh-CN" altLang="en-US" sz="2400" dirty="0" smtClean="0">
                <a:solidFill>
                  <a:schemeClr val="folHlink"/>
                </a:solidFill>
              </a:rPr>
              <a:t>微软 </a:t>
            </a:r>
            <a:r>
              <a:rPr lang="en-US" altLang="zh-CN" sz="2400" dirty="0" smtClean="0">
                <a:solidFill>
                  <a:schemeClr val="folHlink"/>
                </a:solidFill>
              </a:rPr>
              <a:t>NT4/2000/2003/2008SERVER</a:t>
            </a:r>
          </a:p>
          <a:p>
            <a:pPr marL="0" indent="0" eaLnBrk="1" hangingPunct="1">
              <a:lnSpc>
                <a:spcPct val="80000"/>
              </a:lnSpc>
              <a:buFont typeface="Wingdings" pitchFamily="2" charset="2"/>
              <a:buNone/>
            </a:pPr>
            <a:r>
              <a:rPr lang="en-US" altLang="zh-CN" sz="2400" dirty="0" smtClean="0">
                <a:solidFill>
                  <a:schemeClr val="folHlink"/>
                </a:solidFill>
              </a:rPr>
              <a:t>    </a:t>
            </a:r>
            <a:r>
              <a:rPr lang="en-US" altLang="zh-CN" sz="2400" dirty="0" smtClean="0"/>
              <a:t>Unix</a:t>
            </a:r>
            <a:r>
              <a:rPr lang="zh-CN" altLang="en-US" sz="2400" dirty="0" smtClean="0"/>
              <a:t>系统 </a:t>
            </a:r>
          </a:p>
          <a:p>
            <a:pPr marL="0" indent="0" eaLnBrk="1" hangingPunct="1">
              <a:lnSpc>
                <a:spcPct val="80000"/>
              </a:lnSpc>
              <a:buFont typeface="Wingdings" pitchFamily="2" charset="2"/>
              <a:buNone/>
            </a:pPr>
            <a:r>
              <a:rPr lang="zh-CN" altLang="en-US" sz="2400" dirty="0" smtClean="0"/>
              <a:t>    </a:t>
            </a:r>
            <a:r>
              <a:rPr lang="en-US" altLang="zh-CN" sz="2400" dirty="0" smtClean="0"/>
              <a:t>Linux</a:t>
            </a:r>
          </a:p>
          <a:p>
            <a:pPr marL="0" indent="0" eaLnBrk="1" hangingPunct="1">
              <a:lnSpc>
                <a:spcPct val="80000"/>
              </a:lnSpc>
              <a:buFont typeface="Wingdings" pitchFamily="2" charset="2"/>
              <a:buNone/>
            </a:pPr>
            <a:r>
              <a:rPr lang="en-US" altLang="zh-CN" sz="2400" dirty="0" smtClean="0"/>
              <a:t>    NetWare</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1H40S519-0"/>
          <p:cNvPicPr>
            <a:picLocks noChangeAspect="1" noChangeArrowheads="1"/>
          </p:cNvPicPr>
          <p:nvPr/>
        </p:nvPicPr>
        <p:blipFill>
          <a:blip r:embed="rId2"/>
          <a:srcRect/>
          <a:stretch>
            <a:fillRect/>
          </a:stretch>
        </p:blipFill>
        <p:spPr bwMode="auto">
          <a:xfrm>
            <a:off x="1258888" y="1643050"/>
            <a:ext cx="7272337" cy="4572032"/>
          </a:xfrm>
          <a:prstGeom prst="rect">
            <a:avLst/>
          </a:prstGeom>
          <a:noFill/>
          <a:ln w="9525">
            <a:noFill/>
            <a:miter lim="800000"/>
            <a:headEnd/>
            <a:tailEnd/>
          </a:ln>
        </p:spPr>
      </p:pic>
      <p:sp>
        <p:nvSpPr>
          <p:cNvPr id="15363" name="Text Box 6"/>
          <p:cNvSpPr txBox="1">
            <a:spLocks noChangeArrowheads="1"/>
          </p:cNvSpPr>
          <p:nvPr/>
        </p:nvSpPr>
        <p:spPr bwMode="auto">
          <a:xfrm>
            <a:off x="695525" y="1916113"/>
            <a:ext cx="307777" cy="4259262"/>
          </a:xfrm>
          <a:prstGeom prst="rect">
            <a:avLst/>
          </a:prstGeom>
          <a:noFill/>
          <a:ln w="9525" algn="ctr">
            <a:noFill/>
            <a:miter lim="800000"/>
            <a:headEnd/>
            <a:tailEnd/>
          </a:ln>
        </p:spPr>
        <p:txBody>
          <a:bodyPr vert="eaVert" lIns="0" rIns="0">
            <a:spAutoFit/>
          </a:bodyPr>
          <a:lstStyle/>
          <a:p>
            <a:r>
              <a:rPr lang="zh-CN" altLang="en-US" sz="2000" dirty="0">
                <a:solidFill>
                  <a:schemeClr val="folHlink"/>
                </a:solidFill>
                <a:latin typeface="黑体" pitchFamily="49" charset="-122"/>
                <a:ea typeface="黑体" pitchFamily="49" charset="-122"/>
              </a:rPr>
              <a:t>典型无线局域网示意图</a:t>
            </a:r>
          </a:p>
        </p:txBody>
      </p:sp>
      <p:sp>
        <p:nvSpPr>
          <p:cNvPr id="15364" name="TextBox 5"/>
          <p:cNvSpPr txBox="1">
            <a:spLocks noChangeArrowheads="1"/>
          </p:cNvSpPr>
          <p:nvPr/>
        </p:nvSpPr>
        <p:spPr bwMode="auto">
          <a:xfrm>
            <a:off x="785786" y="928670"/>
            <a:ext cx="6840538" cy="584775"/>
          </a:xfrm>
          <a:prstGeom prst="rect">
            <a:avLst/>
          </a:prstGeom>
          <a:noFill/>
          <a:ln w="9525">
            <a:noFill/>
            <a:miter lim="800000"/>
            <a:headEnd/>
            <a:tailEnd/>
          </a:ln>
        </p:spPr>
        <p:txBody>
          <a:bodyPr>
            <a:spAutoFit/>
          </a:bodyPr>
          <a:lstStyle/>
          <a:p>
            <a:r>
              <a:rPr lang="en-US" altLang="zh-CN" sz="3200" dirty="0" smtClean="0">
                <a:solidFill>
                  <a:srgbClr val="FF0000"/>
                </a:solidFill>
              </a:rPr>
              <a:t>WLAN</a:t>
            </a:r>
            <a:r>
              <a:rPr lang="zh-CN" altLang="en-US" sz="3200" dirty="0">
                <a:solidFill>
                  <a:srgbClr val="FF0000"/>
                </a:solidFill>
              </a:rPr>
              <a:t>工作示意图如下</a:t>
            </a:r>
            <a:r>
              <a:rPr lang="en-US" altLang="zh-CN" sz="3200" dirty="0">
                <a:solidFill>
                  <a:srgbClr val="FF0000"/>
                </a:solidFill>
              </a:rPr>
              <a:t>:</a:t>
            </a:r>
            <a:endParaRPr lang="zh-CN" altLang="en-US" sz="3200" dirty="0">
              <a:solidFill>
                <a:srgbClr val="FF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sz="2800" smtClean="0"/>
              <a:t>简单的无线</a:t>
            </a:r>
            <a:r>
              <a:rPr lang="en-US" altLang="zh-CN" sz="2800" smtClean="0"/>
              <a:t>AP</a:t>
            </a:r>
            <a:r>
              <a:rPr lang="zh-CN" altLang="en-US" sz="2800" smtClean="0"/>
              <a:t>代理上网方式：</a:t>
            </a:r>
          </a:p>
        </p:txBody>
      </p:sp>
      <p:pic>
        <p:nvPicPr>
          <p:cNvPr id="16387" name="Picture 5" descr="2009010402170846"/>
          <p:cNvPicPr>
            <a:picLocks noChangeAspect="1" noChangeArrowheads="1"/>
          </p:cNvPicPr>
          <p:nvPr/>
        </p:nvPicPr>
        <p:blipFill>
          <a:blip r:embed="rId2"/>
          <a:srcRect/>
          <a:stretch>
            <a:fillRect/>
          </a:stretch>
        </p:blipFill>
        <p:spPr bwMode="auto">
          <a:xfrm>
            <a:off x="1187450" y="1722438"/>
            <a:ext cx="5905500" cy="4379912"/>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descr="20110511085801120"/>
          <p:cNvPicPr>
            <a:picLocks noChangeAspect="1" noChangeArrowheads="1"/>
          </p:cNvPicPr>
          <p:nvPr/>
        </p:nvPicPr>
        <p:blipFill>
          <a:blip r:embed="rId2"/>
          <a:srcRect/>
          <a:stretch>
            <a:fillRect/>
          </a:stretch>
        </p:blipFill>
        <p:spPr bwMode="auto">
          <a:xfrm>
            <a:off x="1428728" y="1785926"/>
            <a:ext cx="6153150" cy="4184650"/>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descr="20103315343035"/>
          <p:cNvPicPr>
            <a:picLocks noChangeAspect="1" noChangeArrowheads="1"/>
          </p:cNvPicPr>
          <p:nvPr/>
        </p:nvPicPr>
        <p:blipFill>
          <a:blip r:embed="rId2"/>
          <a:srcRect/>
          <a:stretch>
            <a:fillRect/>
          </a:stretch>
        </p:blipFill>
        <p:spPr bwMode="auto">
          <a:xfrm>
            <a:off x="928662" y="785794"/>
            <a:ext cx="7172351" cy="55007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descr="58204949-2"/>
          <p:cNvPicPr>
            <a:picLocks noChangeAspect="1" noChangeArrowheads="1"/>
          </p:cNvPicPr>
          <p:nvPr/>
        </p:nvPicPr>
        <p:blipFill>
          <a:blip r:embed="rId2"/>
          <a:srcRect/>
          <a:stretch>
            <a:fillRect/>
          </a:stretch>
        </p:blipFill>
        <p:spPr bwMode="auto">
          <a:xfrm>
            <a:off x="1214414" y="2571744"/>
            <a:ext cx="5870575" cy="3438541"/>
          </a:xfrm>
          <a:prstGeom prst="rect">
            <a:avLst/>
          </a:prstGeom>
          <a:noFill/>
          <a:ln w="9525">
            <a:noFill/>
            <a:miter lim="800000"/>
            <a:headEnd/>
            <a:tailEnd/>
          </a:ln>
        </p:spPr>
      </p:pic>
      <p:sp>
        <p:nvSpPr>
          <p:cNvPr id="19459" name="Text Box 4"/>
          <p:cNvSpPr txBox="1">
            <a:spLocks noChangeArrowheads="1"/>
          </p:cNvSpPr>
          <p:nvPr/>
        </p:nvSpPr>
        <p:spPr bwMode="auto">
          <a:xfrm>
            <a:off x="214282" y="5929330"/>
            <a:ext cx="9144000" cy="555625"/>
          </a:xfrm>
          <a:prstGeom prst="rect">
            <a:avLst/>
          </a:prstGeom>
          <a:noFill/>
          <a:ln w="9525" algn="ctr">
            <a:noFill/>
            <a:miter lim="800000"/>
            <a:headEnd/>
            <a:tailEnd/>
          </a:ln>
        </p:spPr>
        <p:txBody>
          <a:bodyPr lIns="0" rIns="0">
            <a:spAutoFit/>
          </a:bodyPr>
          <a:lstStyle/>
          <a:p>
            <a:r>
              <a:rPr lang="en-US" altLang="zh-CN" sz="2000" dirty="0">
                <a:solidFill>
                  <a:schemeClr val="folHlink"/>
                </a:solidFill>
              </a:rPr>
              <a:t>                     USB</a:t>
            </a:r>
            <a:r>
              <a:rPr lang="zh-CN" altLang="en-US" sz="2000" dirty="0">
                <a:solidFill>
                  <a:schemeClr val="folHlink"/>
                </a:solidFill>
              </a:rPr>
              <a:t>接口的无线网卡          </a:t>
            </a:r>
            <a:r>
              <a:rPr lang="en-US" altLang="zh-CN" sz="2000" dirty="0">
                <a:solidFill>
                  <a:schemeClr val="folHlink"/>
                </a:solidFill>
              </a:rPr>
              <a:t>PCI</a:t>
            </a:r>
            <a:r>
              <a:rPr lang="zh-CN" altLang="en-US" sz="2000" dirty="0">
                <a:solidFill>
                  <a:schemeClr val="folHlink"/>
                </a:solidFill>
              </a:rPr>
              <a:t>接口的无线网卡</a:t>
            </a:r>
            <a:r>
              <a:rPr lang="zh-CN" altLang="en-US" dirty="0"/>
              <a:t>     </a:t>
            </a:r>
          </a:p>
        </p:txBody>
      </p:sp>
      <p:sp>
        <p:nvSpPr>
          <p:cNvPr id="19460" name="Rectangle 5"/>
          <p:cNvSpPr>
            <a:spLocks noChangeArrowheads="1"/>
          </p:cNvSpPr>
          <p:nvPr/>
        </p:nvSpPr>
        <p:spPr bwMode="auto">
          <a:xfrm>
            <a:off x="500034" y="1785926"/>
            <a:ext cx="7740650" cy="1200329"/>
          </a:xfrm>
          <a:prstGeom prst="rect">
            <a:avLst/>
          </a:prstGeom>
          <a:noFill/>
          <a:ln w="9525" algn="ctr">
            <a:noFill/>
            <a:miter lim="800000"/>
            <a:headEnd/>
            <a:tailEnd/>
          </a:ln>
        </p:spPr>
        <p:txBody>
          <a:bodyPr lIns="0" rIns="0">
            <a:spAutoFit/>
          </a:bodyPr>
          <a:lstStyle/>
          <a:p>
            <a:r>
              <a:rPr lang="zh-CN" altLang="en-US" sz="2400" dirty="0" smtClean="0">
                <a:solidFill>
                  <a:schemeClr val="tx1"/>
                </a:solidFill>
              </a:rPr>
              <a:t>（</a:t>
            </a:r>
            <a:r>
              <a:rPr lang="en-US" altLang="zh-CN" sz="2400" dirty="0">
                <a:solidFill>
                  <a:schemeClr val="tx1"/>
                </a:solidFill>
              </a:rPr>
              <a:t>1</a:t>
            </a:r>
            <a:r>
              <a:rPr lang="zh-CN" altLang="en-US" sz="2400" dirty="0">
                <a:solidFill>
                  <a:schemeClr val="tx1"/>
                </a:solidFill>
              </a:rPr>
              <a:t>）</a:t>
            </a:r>
            <a:r>
              <a:rPr lang="zh-CN" altLang="en-US" sz="2400" dirty="0">
                <a:solidFill>
                  <a:schemeClr val="tx1"/>
                </a:solidFill>
                <a:hlinkClick r:id="rId3"/>
              </a:rPr>
              <a:t>无线网卡</a:t>
            </a:r>
            <a:r>
              <a:rPr lang="zh-CN" altLang="en-US" sz="2400" dirty="0">
                <a:solidFill>
                  <a:schemeClr val="tx1"/>
                </a:solidFill>
              </a:rPr>
              <a:t>。无线网卡的作用和</a:t>
            </a:r>
            <a:r>
              <a:rPr lang="zh-CN" altLang="en-US" sz="2400" dirty="0">
                <a:solidFill>
                  <a:schemeClr val="tx1"/>
                </a:solidFill>
                <a:hlinkClick r:id="rId4"/>
              </a:rPr>
              <a:t>以太网</a:t>
            </a:r>
            <a:r>
              <a:rPr lang="zh-CN" altLang="en-US" sz="2400" dirty="0">
                <a:solidFill>
                  <a:schemeClr val="tx1"/>
                </a:solidFill>
              </a:rPr>
              <a:t>中的网卡的作用基本相同，它作为无线局域网的接口，能够实现无线局域网各客户机间的连接与通信。       </a:t>
            </a:r>
          </a:p>
        </p:txBody>
      </p:sp>
      <p:sp>
        <p:nvSpPr>
          <p:cNvPr id="6" name="TextBox 5"/>
          <p:cNvSpPr txBox="1"/>
          <p:nvPr/>
        </p:nvSpPr>
        <p:spPr>
          <a:xfrm>
            <a:off x="500034" y="857232"/>
            <a:ext cx="3071834" cy="584775"/>
          </a:xfrm>
          <a:prstGeom prst="rect">
            <a:avLst/>
          </a:prstGeom>
          <a:noFill/>
        </p:spPr>
        <p:txBody>
          <a:bodyPr wrap="square" rtlCol="0">
            <a:spAutoFit/>
          </a:bodyPr>
          <a:lstStyle/>
          <a:p>
            <a:r>
              <a:rPr lang="en-US" altLang="zh-CN" sz="3200" dirty="0" smtClean="0">
                <a:solidFill>
                  <a:srgbClr val="FF0000"/>
                </a:solidFill>
                <a:latin typeface="黑体" pitchFamily="49" charset="-122"/>
                <a:ea typeface="黑体" pitchFamily="49" charset="-122"/>
              </a:rPr>
              <a:t>WLAN</a:t>
            </a:r>
            <a:r>
              <a:rPr lang="zh-CN" altLang="en-US" sz="3200" dirty="0" smtClean="0">
                <a:solidFill>
                  <a:srgbClr val="FF0000"/>
                </a:solidFill>
                <a:latin typeface="黑体" pitchFamily="49" charset="-122"/>
                <a:ea typeface="黑体" pitchFamily="49" charset="-122"/>
              </a:rPr>
              <a:t>硬件设备</a:t>
            </a:r>
            <a:endParaRPr lang="zh-CN" altLang="en-US" sz="3200" dirty="0">
              <a:solidFill>
                <a:srgbClr val="FF00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9" descr="1J104OD-2"/>
          <p:cNvPicPr>
            <a:picLocks noChangeAspect="1" noChangeArrowheads="1"/>
          </p:cNvPicPr>
          <p:nvPr/>
        </p:nvPicPr>
        <p:blipFill>
          <a:blip r:embed="rId2"/>
          <a:srcRect l="6741" t="6706" r="17667" b="3847"/>
          <a:stretch>
            <a:fillRect/>
          </a:stretch>
        </p:blipFill>
        <p:spPr bwMode="auto">
          <a:xfrm>
            <a:off x="179388" y="1773238"/>
            <a:ext cx="4032250" cy="3584575"/>
          </a:xfrm>
          <a:prstGeom prst="rect">
            <a:avLst/>
          </a:prstGeom>
          <a:noFill/>
          <a:ln w="9525">
            <a:noFill/>
            <a:miter lim="800000"/>
            <a:headEnd/>
            <a:tailEnd/>
          </a:ln>
        </p:spPr>
      </p:pic>
      <p:sp>
        <p:nvSpPr>
          <p:cNvPr id="20483" name="Text Box 6"/>
          <p:cNvSpPr txBox="1">
            <a:spLocks noChangeArrowheads="1"/>
          </p:cNvSpPr>
          <p:nvPr/>
        </p:nvSpPr>
        <p:spPr bwMode="auto">
          <a:xfrm>
            <a:off x="250825" y="5805488"/>
            <a:ext cx="8748713" cy="400110"/>
          </a:xfrm>
          <a:prstGeom prst="rect">
            <a:avLst/>
          </a:prstGeom>
          <a:noFill/>
          <a:ln w="9525" algn="ctr">
            <a:noFill/>
            <a:miter lim="800000"/>
            <a:headEnd/>
            <a:tailEnd/>
          </a:ln>
        </p:spPr>
        <p:txBody>
          <a:bodyPr lIns="0" rIns="0">
            <a:spAutoFit/>
          </a:bodyPr>
          <a:lstStyle/>
          <a:p>
            <a:r>
              <a:rPr lang="zh-CN" altLang="en-US" sz="2000" dirty="0" smtClean="0">
                <a:solidFill>
                  <a:schemeClr val="folHlink"/>
                </a:solidFill>
              </a:rPr>
              <a:t>  </a:t>
            </a:r>
            <a:r>
              <a:rPr lang="zh-CN" altLang="en-US" sz="2000" dirty="0" smtClean="0">
                <a:solidFill>
                  <a:srgbClr val="0000CC"/>
                </a:solidFill>
              </a:rPr>
              <a:t>笔记本</a:t>
            </a:r>
            <a:r>
              <a:rPr lang="zh-CN" altLang="en-US" sz="2000" dirty="0">
                <a:solidFill>
                  <a:srgbClr val="0000CC"/>
                </a:solidFill>
              </a:rPr>
              <a:t>扩展槽用的无线</a:t>
            </a:r>
            <a:r>
              <a:rPr lang="zh-CN" altLang="en-US" sz="2000" dirty="0" smtClean="0">
                <a:solidFill>
                  <a:srgbClr val="0000CC"/>
                </a:solidFill>
              </a:rPr>
              <a:t>网卡                     </a:t>
            </a:r>
            <a:r>
              <a:rPr lang="en-US" altLang="zh-CN" sz="2000" dirty="0">
                <a:solidFill>
                  <a:srgbClr val="0000CC"/>
                </a:solidFill>
              </a:rPr>
              <a:t>3G</a:t>
            </a:r>
            <a:r>
              <a:rPr lang="zh-CN" altLang="en-US" sz="2000" dirty="0">
                <a:solidFill>
                  <a:srgbClr val="0000CC"/>
                </a:solidFill>
              </a:rPr>
              <a:t>无线上网卡，一般是</a:t>
            </a:r>
            <a:r>
              <a:rPr lang="en-US" altLang="zh-CN" sz="2000" dirty="0">
                <a:solidFill>
                  <a:srgbClr val="0000CC"/>
                </a:solidFill>
              </a:rPr>
              <a:t>USB</a:t>
            </a:r>
            <a:r>
              <a:rPr lang="zh-CN" altLang="en-US" sz="2000" dirty="0">
                <a:solidFill>
                  <a:srgbClr val="0000CC"/>
                </a:solidFill>
              </a:rPr>
              <a:t>接口</a:t>
            </a:r>
            <a:endParaRPr lang="zh-CN" altLang="en-US" dirty="0">
              <a:solidFill>
                <a:srgbClr val="0000CC"/>
              </a:solidFill>
            </a:endParaRPr>
          </a:p>
        </p:txBody>
      </p:sp>
      <p:sp>
        <p:nvSpPr>
          <p:cNvPr id="20484" name="Rectangle 7"/>
          <p:cNvSpPr>
            <a:spLocks noChangeArrowheads="1"/>
          </p:cNvSpPr>
          <p:nvPr/>
        </p:nvSpPr>
        <p:spPr bwMode="auto">
          <a:xfrm>
            <a:off x="500034" y="1142984"/>
            <a:ext cx="7740650" cy="523220"/>
          </a:xfrm>
          <a:prstGeom prst="rect">
            <a:avLst/>
          </a:prstGeom>
          <a:noFill/>
          <a:ln w="9525" algn="ctr">
            <a:noFill/>
            <a:miter lim="800000"/>
            <a:headEnd/>
            <a:tailEnd/>
          </a:ln>
        </p:spPr>
        <p:txBody>
          <a:bodyPr lIns="0" rIns="0">
            <a:spAutoFit/>
          </a:bodyPr>
          <a:lstStyle/>
          <a:p>
            <a:r>
              <a:rPr lang="zh-CN" altLang="en-US" sz="2800" dirty="0">
                <a:solidFill>
                  <a:schemeClr val="tx1"/>
                </a:solidFill>
              </a:rPr>
              <a:t>　</a:t>
            </a:r>
            <a:r>
              <a:rPr lang="zh-CN" altLang="en-US" sz="2400" dirty="0">
                <a:solidFill>
                  <a:schemeClr val="tx1"/>
                </a:solidFill>
              </a:rPr>
              <a:t>　</a:t>
            </a:r>
            <a:r>
              <a:rPr lang="zh-CN" altLang="en-US" sz="2400" dirty="0" smtClean="0">
                <a:solidFill>
                  <a:srgbClr val="0000CC"/>
                </a:solidFill>
              </a:rPr>
              <a:t>笔记本</a:t>
            </a:r>
            <a:r>
              <a:rPr lang="zh-CN" altLang="en-US" sz="2400" dirty="0">
                <a:solidFill>
                  <a:srgbClr val="0000CC"/>
                </a:solidFill>
              </a:rPr>
              <a:t>的无线网卡一般是集成的</a:t>
            </a:r>
          </a:p>
        </p:txBody>
      </p:sp>
      <p:pic>
        <p:nvPicPr>
          <p:cNvPr id="20485" name="Picture 11" descr="2009612170954127"/>
          <p:cNvPicPr>
            <a:picLocks noChangeAspect="1" noChangeArrowheads="1"/>
          </p:cNvPicPr>
          <p:nvPr/>
        </p:nvPicPr>
        <p:blipFill>
          <a:blip r:embed="rId3"/>
          <a:srcRect/>
          <a:stretch>
            <a:fillRect/>
          </a:stretch>
        </p:blipFill>
        <p:spPr bwMode="auto">
          <a:xfrm>
            <a:off x="4786314" y="1785927"/>
            <a:ext cx="4071966" cy="3571900"/>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519113" y="5700713"/>
            <a:ext cx="184150" cy="579437"/>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endParaRPr lang="zh-CN" altLang="zh-CN"/>
          </a:p>
        </p:txBody>
      </p:sp>
      <p:sp>
        <p:nvSpPr>
          <p:cNvPr id="21507" name="Text Box 4"/>
          <p:cNvSpPr txBox="1">
            <a:spLocks noChangeArrowheads="1"/>
          </p:cNvSpPr>
          <p:nvPr/>
        </p:nvSpPr>
        <p:spPr bwMode="auto">
          <a:xfrm>
            <a:off x="500034" y="714356"/>
            <a:ext cx="7929618" cy="2308324"/>
          </a:xfrm>
          <a:prstGeom prst="rect">
            <a:avLst/>
          </a:prstGeom>
          <a:noFill/>
          <a:ln w="9525" algn="ctr">
            <a:noFill/>
            <a:miter lim="800000"/>
            <a:headEnd/>
            <a:tailEnd/>
          </a:ln>
        </p:spPr>
        <p:txBody>
          <a:bodyPr wrap="square">
            <a:spAutoFit/>
          </a:bodyPr>
          <a:lstStyle/>
          <a:p>
            <a:r>
              <a:rPr lang="zh-CN" altLang="en-US" sz="2400" dirty="0" smtClean="0">
                <a:solidFill>
                  <a:schemeClr val="tx1"/>
                </a:solidFill>
              </a:rPr>
              <a:t>（</a:t>
            </a:r>
            <a:r>
              <a:rPr lang="en-US" altLang="zh-CN" sz="2400" dirty="0" smtClean="0"/>
              <a:t>2</a:t>
            </a:r>
            <a:r>
              <a:rPr lang="zh-CN" altLang="en-US" sz="2400" dirty="0" smtClean="0">
                <a:solidFill>
                  <a:schemeClr val="tx1"/>
                </a:solidFill>
              </a:rPr>
              <a:t>）</a:t>
            </a:r>
            <a:r>
              <a:rPr lang="zh-CN" altLang="en-US" sz="2400" dirty="0">
                <a:solidFill>
                  <a:schemeClr val="tx1"/>
                </a:solidFill>
                <a:hlinkClick r:id="rId2"/>
              </a:rPr>
              <a:t>无线</a:t>
            </a:r>
            <a:r>
              <a:rPr lang="en-US" altLang="zh-CN" sz="2400" dirty="0">
                <a:solidFill>
                  <a:schemeClr val="tx1"/>
                </a:solidFill>
                <a:hlinkClick r:id="rId2"/>
              </a:rPr>
              <a:t>AP</a:t>
            </a:r>
            <a:r>
              <a:rPr lang="zh-CN" altLang="en-US" sz="2400" dirty="0">
                <a:solidFill>
                  <a:schemeClr val="tx1"/>
                </a:solidFill>
              </a:rPr>
              <a:t>。</a:t>
            </a:r>
            <a:r>
              <a:rPr lang="en-US" altLang="zh-CN" sz="2400" dirty="0">
                <a:solidFill>
                  <a:schemeClr val="tx1"/>
                </a:solidFill>
              </a:rPr>
              <a:t>AP</a:t>
            </a:r>
            <a:r>
              <a:rPr lang="zh-CN" altLang="en-US" sz="2400" dirty="0">
                <a:solidFill>
                  <a:schemeClr val="tx1"/>
                </a:solidFill>
              </a:rPr>
              <a:t>是</a:t>
            </a:r>
            <a:r>
              <a:rPr lang="en-US" altLang="zh-CN" sz="2400" dirty="0">
                <a:solidFill>
                  <a:schemeClr val="tx1"/>
                </a:solidFill>
              </a:rPr>
              <a:t>Access Point</a:t>
            </a:r>
            <a:r>
              <a:rPr lang="zh-CN" altLang="en-US" sz="2400" dirty="0">
                <a:solidFill>
                  <a:schemeClr val="tx1"/>
                </a:solidFill>
              </a:rPr>
              <a:t>的简称，无线</a:t>
            </a:r>
            <a:r>
              <a:rPr lang="en-US" altLang="zh-CN" sz="2400" dirty="0">
                <a:solidFill>
                  <a:schemeClr val="tx1"/>
                </a:solidFill>
              </a:rPr>
              <a:t>AP</a:t>
            </a:r>
            <a:r>
              <a:rPr lang="zh-CN" altLang="en-US" sz="2400" dirty="0" smtClean="0">
                <a:solidFill>
                  <a:schemeClr val="tx1"/>
                </a:solidFill>
              </a:rPr>
              <a:t>就是无线</a:t>
            </a:r>
            <a:r>
              <a:rPr lang="zh-CN" altLang="en-US" sz="2400" dirty="0">
                <a:solidFill>
                  <a:schemeClr val="tx1"/>
                </a:solidFill>
              </a:rPr>
              <a:t>局域网的接入点、无线网关，它的作用类似于有线计算机网络中的网络交换机。</a:t>
            </a:r>
          </a:p>
          <a:p>
            <a:r>
              <a:rPr lang="zh-CN" altLang="en-US" sz="2400" dirty="0">
                <a:solidFill>
                  <a:schemeClr val="tx1"/>
                </a:solidFill>
              </a:rPr>
              <a:t>       </a:t>
            </a:r>
            <a:r>
              <a:rPr lang="zh-CN" altLang="en-US" sz="2400" dirty="0">
                <a:solidFill>
                  <a:schemeClr val="folHlink"/>
                </a:solidFill>
              </a:rPr>
              <a:t>无线路由器</a:t>
            </a:r>
            <a:r>
              <a:rPr lang="zh-CN" altLang="en-US" sz="2400" dirty="0">
                <a:solidFill>
                  <a:schemeClr val="tx1"/>
                </a:solidFill>
              </a:rPr>
              <a:t>就是无线</a:t>
            </a:r>
            <a:r>
              <a:rPr lang="en-US" altLang="zh-CN" sz="2400" dirty="0">
                <a:solidFill>
                  <a:schemeClr val="tx1"/>
                </a:solidFill>
              </a:rPr>
              <a:t>AP+</a:t>
            </a:r>
            <a:r>
              <a:rPr lang="zh-CN" altLang="en-US" sz="2400" dirty="0">
                <a:solidFill>
                  <a:schemeClr val="tx1"/>
                </a:solidFill>
              </a:rPr>
              <a:t>路由功能，现在很多的无线路由器都拥有</a:t>
            </a:r>
            <a:r>
              <a:rPr lang="en-US" altLang="zh-CN" sz="2400" dirty="0">
                <a:solidFill>
                  <a:schemeClr val="tx1"/>
                </a:solidFill>
              </a:rPr>
              <a:t>AP</a:t>
            </a:r>
            <a:r>
              <a:rPr lang="zh-CN" altLang="en-US" sz="2400" dirty="0">
                <a:solidFill>
                  <a:schemeClr val="tx1"/>
                </a:solidFill>
              </a:rPr>
              <a:t>功能。 </a:t>
            </a:r>
          </a:p>
          <a:p>
            <a:r>
              <a:rPr lang="zh-CN" altLang="en-US" sz="2400" dirty="0" smtClean="0">
                <a:solidFill>
                  <a:schemeClr val="tx1"/>
                </a:solidFill>
              </a:rPr>
              <a:t>            单</a:t>
            </a:r>
            <a:r>
              <a:rPr lang="zh-CN" altLang="en-US" sz="2400" dirty="0">
                <a:solidFill>
                  <a:schemeClr val="tx1"/>
                </a:solidFill>
              </a:rPr>
              <a:t>天线型</a:t>
            </a:r>
            <a:r>
              <a:rPr lang="en-US" altLang="zh-CN" sz="2400" dirty="0">
                <a:solidFill>
                  <a:schemeClr val="tx1"/>
                </a:solidFill>
              </a:rPr>
              <a:t>AP                                </a:t>
            </a:r>
            <a:r>
              <a:rPr lang="zh-CN" altLang="en-US" sz="2400" dirty="0">
                <a:solidFill>
                  <a:schemeClr val="tx1"/>
                </a:solidFill>
              </a:rPr>
              <a:t>双天线型</a:t>
            </a:r>
            <a:r>
              <a:rPr lang="en-US" altLang="zh-CN" sz="2400" dirty="0">
                <a:solidFill>
                  <a:schemeClr val="tx1"/>
                </a:solidFill>
              </a:rPr>
              <a:t>AP</a:t>
            </a:r>
          </a:p>
        </p:txBody>
      </p:sp>
      <p:pic>
        <p:nvPicPr>
          <p:cNvPr id="21508" name="Picture 6" descr="0510M17-43"/>
          <p:cNvPicPr>
            <a:picLocks noChangeAspect="1" noChangeArrowheads="1"/>
          </p:cNvPicPr>
          <p:nvPr/>
        </p:nvPicPr>
        <p:blipFill>
          <a:blip r:embed="rId3"/>
          <a:srcRect/>
          <a:stretch>
            <a:fillRect/>
          </a:stretch>
        </p:blipFill>
        <p:spPr bwMode="auto">
          <a:xfrm>
            <a:off x="714348" y="3205163"/>
            <a:ext cx="4218015" cy="2938481"/>
          </a:xfrm>
          <a:prstGeom prst="rect">
            <a:avLst/>
          </a:prstGeom>
          <a:noFill/>
          <a:ln w="9525">
            <a:noFill/>
            <a:miter lim="800000"/>
            <a:headEnd/>
            <a:tailEnd/>
          </a:ln>
        </p:spPr>
      </p:pic>
      <p:pic>
        <p:nvPicPr>
          <p:cNvPr id="21509" name="Picture 9" descr="83pl488ex67k"/>
          <p:cNvPicPr>
            <a:picLocks noChangeAspect="1" noChangeArrowheads="1"/>
          </p:cNvPicPr>
          <p:nvPr/>
        </p:nvPicPr>
        <p:blipFill>
          <a:blip r:embed="rId4"/>
          <a:srcRect/>
          <a:stretch>
            <a:fillRect/>
          </a:stretch>
        </p:blipFill>
        <p:spPr bwMode="auto">
          <a:xfrm>
            <a:off x="5111750" y="3284538"/>
            <a:ext cx="3746530" cy="29305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9" descr="201010161751475336"/>
          <p:cNvPicPr>
            <a:picLocks noChangeAspect="1" noChangeArrowheads="1"/>
          </p:cNvPicPr>
          <p:nvPr/>
        </p:nvPicPr>
        <p:blipFill>
          <a:blip r:embed="rId2"/>
          <a:srcRect/>
          <a:stretch>
            <a:fillRect/>
          </a:stretch>
        </p:blipFill>
        <p:spPr bwMode="auto">
          <a:xfrm>
            <a:off x="571471" y="2559050"/>
            <a:ext cx="3786215" cy="3513156"/>
          </a:xfrm>
          <a:prstGeom prst="rect">
            <a:avLst/>
          </a:prstGeom>
          <a:noFill/>
          <a:ln w="9525">
            <a:noFill/>
            <a:miter lim="800000"/>
            <a:headEnd/>
            <a:tailEnd/>
          </a:ln>
        </p:spPr>
      </p:pic>
      <p:pic>
        <p:nvPicPr>
          <p:cNvPr id="22531" name="Picture 7" descr="33404bb6c8e75abe"/>
          <p:cNvPicPr>
            <a:picLocks noChangeAspect="1" noChangeArrowheads="1"/>
          </p:cNvPicPr>
          <p:nvPr/>
        </p:nvPicPr>
        <p:blipFill>
          <a:blip r:embed="rId3"/>
          <a:srcRect/>
          <a:stretch>
            <a:fillRect/>
          </a:stretch>
        </p:blipFill>
        <p:spPr bwMode="auto">
          <a:xfrm>
            <a:off x="4429124" y="2500306"/>
            <a:ext cx="4119590" cy="3075006"/>
          </a:xfrm>
          <a:prstGeom prst="rect">
            <a:avLst/>
          </a:prstGeom>
          <a:noFill/>
          <a:ln w="9525">
            <a:noFill/>
            <a:miter lim="800000"/>
            <a:headEnd/>
            <a:tailEnd/>
          </a:ln>
        </p:spPr>
      </p:pic>
      <p:sp>
        <p:nvSpPr>
          <p:cNvPr id="22532" name="Text Box 10"/>
          <p:cNvSpPr txBox="1">
            <a:spLocks noChangeArrowheads="1"/>
          </p:cNvSpPr>
          <p:nvPr/>
        </p:nvSpPr>
        <p:spPr bwMode="auto">
          <a:xfrm>
            <a:off x="857224" y="1785926"/>
            <a:ext cx="7078861" cy="461665"/>
          </a:xfrm>
          <a:prstGeom prst="rect">
            <a:avLst/>
          </a:prstGeom>
          <a:noFill/>
          <a:ln w="9525" algn="ctr">
            <a:noFill/>
            <a:miter lim="800000"/>
            <a:headEnd/>
            <a:tailEnd/>
          </a:ln>
        </p:spPr>
        <p:txBody>
          <a:bodyPr wrap="none" lIns="0" rIns="0">
            <a:spAutoFit/>
          </a:bodyPr>
          <a:lstStyle/>
          <a:p>
            <a:r>
              <a:rPr lang="zh-CN" altLang="en-US" sz="2400" dirty="0">
                <a:solidFill>
                  <a:schemeClr val="folHlink"/>
                </a:solidFill>
              </a:rPr>
              <a:t>一般情况下，天线越多，无线传输速度越快</a:t>
            </a:r>
            <a:r>
              <a:rPr lang="zh-CN" altLang="en-US" sz="2400" dirty="0" smtClean="0">
                <a:solidFill>
                  <a:schemeClr val="folHlink"/>
                </a:solidFill>
              </a:rPr>
              <a:t>，越稳定</a:t>
            </a:r>
            <a:endParaRPr lang="zh-CN" altLang="en-US" sz="2400" dirty="0">
              <a:solidFill>
                <a:schemeClr val="folHlink"/>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519113" y="5700713"/>
            <a:ext cx="184150" cy="579437"/>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endParaRPr lang="zh-CN" altLang="zh-CN"/>
          </a:p>
        </p:txBody>
      </p:sp>
      <p:sp>
        <p:nvSpPr>
          <p:cNvPr id="23555" name="Text Box 3"/>
          <p:cNvSpPr txBox="1">
            <a:spLocks noChangeArrowheads="1"/>
          </p:cNvSpPr>
          <p:nvPr/>
        </p:nvSpPr>
        <p:spPr bwMode="auto">
          <a:xfrm>
            <a:off x="642910" y="714356"/>
            <a:ext cx="7705725" cy="2012859"/>
          </a:xfrm>
          <a:prstGeom prst="rect">
            <a:avLst/>
          </a:prstGeom>
          <a:noFill/>
          <a:ln w="9525" algn="ctr">
            <a:noFill/>
            <a:miter lim="800000"/>
            <a:headEnd/>
            <a:tailEnd/>
          </a:ln>
        </p:spPr>
        <p:txBody>
          <a:bodyPr>
            <a:spAutoFit/>
          </a:bodyPr>
          <a:lstStyle/>
          <a:p>
            <a:r>
              <a:rPr lang="zh-CN" altLang="en-US" sz="2400" dirty="0">
                <a:solidFill>
                  <a:schemeClr val="tx1"/>
                </a:solidFill>
              </a:rPr>
              <a:t>（</a:t>
            </a:r>
            <a:r>
              <a:rPr lang="en-US" altLang="zh-CN" sz="2400" dirty="0">
                <a:solidFill>
                  <a:schemeClr val="tx1"/>
                </a:solidFill>
              </a:rPr>
              <a:t>3</a:t>
            </a:r>
            <a:r>
              <a:rPr lang="zh-CN" altLang="en-US" sz="2400" dirty="0">
                <a:solidFill>
                  <a:schemeClr val="tx1"/>
                </a:solidFill>
              </a:rPr>
              <a:t>）</a:t>
            </a:r>
            <a:r>
              <a:rPr lang="zh-CN" altLang="en-US" sz="2400" u="sng" dirty="0">
                <a:solidFill>
                  <a:srgbClr val="0000CC"/>
                </a:solidFill>
              </a:rPr>
              <a:t>无线天线</a:t>
            </a:r>
            <a:r>
              <a:rPr lang="zh-CN" altLang="en-US" sz="2400" dirty="0">
                <a:solidFill>
                  <a:schemeClr val="tx1"/>
                </a:solidFill>
              </a:rPr>
              <a:t>。当</a:t>
            </a:r>
            <a:r>
              <a:rPr lang="zh-CN" altLang="en-US" sz="2400" dirty="0">
                <a:solidFill>
                  <a:schemeClr val="tx1"/>
                </a:solidFill>
                <a:hlinkClick r:id="rId2"/>
              </a:rPr>
              <a:t>无线网络</a:t>
            </a:r>
            <a:r>
              <a:rPr lang="zh-CN" altLang="en-US" sz="2400" dirty="0">
                <a:solidFill>
                  <a:schemeClr val="tx1"/>
                </a:solidFill>
              </a:rPr>
              <a:t>中各网络设备相距较远时，随着信号的减弱，传输速率会明显下降以致无法实现无线网络的正常通信，此时就要借助于</a:t>
            </a:r>
            <a:r>
              <a:rPr lang="zh-CN" altLang="en-US" sz="2400" dirty="0">
                <a:solidFill>
                  <a:schemeClr val="folHlink"/>
                </a:solidFill>
              </a:rPr>
              <a:t>无线天线</a:t>
            </a:r>
            <a:r>
              <a:rPr lang="zh-CN" altLang="en-US" sz="2400" dirty="0">
                <a:solidFill>
                  <a:schemeClr val="tx1"/>
                </a:solidFill>
              </a:rPr>
              <a:t>对所接收或发送的信号进行增强（放大）。 </a:t>
            </a:r>
          </a:p>
          <a:p>
            <a:pPr>
              <a:lnSpc>
                <a:spcPct val="100000"/>
              </a:lnSpc>
              <a:spcBef>
                <a:spcPct val="20000"/>
              </a:spcBef>
              <a:buClr>
                <a:schemeClr val="folHlink"/>
              </a:buClr>
              <a:buSzPct val="60000"/>
              <a:buFont typeface="Wingdings" pitchFamily="2" charset="2"/>
              <a:buChar char="n"/>
            </a:pPr>
            <a:r>
              <a:rPr lang="zh-CN" altLang="en-US" sz="2400" dirty="0">
                <a:solidFill>
                  <a:schemeClr val="tx1"/>
                </a:solidFill>
              </a:rPr>
              <a:t> </a:t>
            </a:r>
          </a:p>
        </p:txBody>
      </p:sp>
      <p:pic>
        <p:nvPicPr>
          <p:cNvPr id="23556" name="Picture 5" descr="uni-link-ul-892-6db-07"/>
          <p:cNvPicPr>
            <a:picLocks noChangeAspect="1" noChangeArrowheads="1"/>
          </p:cNvPicPr>
          <p:nvPr/>
        </p:nvPicPr>
        <p:blipFill>
          <a:blip r:embed="rId3"/>
          <a:srcRect/>
          <a:stretch>
            <a:fillRect/>
          </a:stretch>
        </p:blipFill>
        <p:spPr bwMode="auto">
          <a:xfrm>
            <a:off x="179388" y="2349501"/>
            <a:ext cx="3127375" cy="3722706"/>
          </a:xfrm>
          <a:prstGeom prst="rect">
            <a:avLst/>
          </a:prstGeom>
          <a:noFill/>
          <a:ln w="9525">
            <a:noFill/>
            <a:miter lim="800000"/>
            <a:headEnd/>
            <a:tailEnd/>
          </a:ln>
        </p:spPr>
      </p:pic>
      <p:pic>
        <p:nvPicPr>
          <p:cNvPr id="23557" name="Picture 7" descr="1012440"/>
          <p:cNvPicPr>
            <a:picLocks noChangeAspect="1" noChangeArrowheads="1"/>
          </p:cNvPicPr>
          <p:nvPr/>
        </p:nvPicPr>
        <p:blipFill>
          <a:blip r:embed="rId4"/>
          <a:srcRect/>
          <a:stretch>
            <a:fillRect/>
          </a:stretch>
        </p:blipFill>
        <p:spPr bwMode="auto">
          <a:xfrm>
            <a:off x="3635375" y="2349500"/>
            <a:ext cx="523875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z="4000" dirty="0" smtClean="0">
                <a:solidFill>
                  <a:srgbClr val="FF0066"/>
                </a:solidFill>
              </a:rPr>
              <a:t>无线局域网</a:t>
            </a:r>
            <a:r>
              <a:rPr lang="en-US" altLang="zh-CN" sz="4000" dirty="0" smtClean="0">
                <a:solidFill>
                  <a:srgbClr val="FF0066"/>
                </a:solidFill>
              </a:rPr>
              <a:t>WLAN</a:t>
            </a:r>
            <a:r>
              <a:rPr lang="zh-CN" altLang="en-US" sz="4000" dirty="0" smtClean="0">
                <a:solidFill>
                  <a:srgbClr val="FF0066"/>
                </a:solidFill>
              </a:rPr>
              <a:t>配置</a:t>
            </a:r>
          </a:p>
        </p:txBody>
      </p:sp>
      <p:sp>
        <p:nvSpPr>
          <p:cNvPr id="24579" name="Text Box 3"/>
          <p:cNvSpPr txBox="1">
            <a:spLocks noChangeArrowheads="1"/>
          </p:cNvSpPr>
          <p:nvPr/>
        </p:nvSpPr>
        <p:spPr bwMode="auto">
          <a:xfrm>
            <a:off x="714348" y="1714488"/>
            <a:ext cx="6264275" cy="457200"/>
          </a:xfrm>
          <a:prstGeom prst="rect">
            <a:avLst/>
          </a:prstGeom>
          <a:noFill/>
          <a:ln w="38100" algn="ctr">
            <a:noFill/>
            <a:miter lim="800000"/>
            <a:headEnd/>
            <a:tailEnd/>
          </a:ln>
        </p:spPr>
        <p:txBody>
          <a:bodyPr>
            <a:spAutoFit/>
          </a:bodyPr>
          <a:lstStyle/>
          <a:p>
            <a:pPr>
              <a:lnSpc>
                <a:spcPct val="100000"/>
              </a:lnSpc>
            </a:pPr>
            <a:r>
              <a:rPr kumimoji="0" lang="en-US" altLang="zh-CN" sz="2400" b="0" dirty="0">
                <a:solidFill>
                  <a:srgbClr val="990000"/>
                </a:solidFill>
                <a:latin typeface="Times New Roman" pitchFamily="18" charset="0"/>
              </a:rPr>
              <a:t>AP</a:t>
            </a:r>
            <a:r>
              <a:rPr kumimoji="0" lang="zh-CN" altLang="en-US" sz="2400" b="0" dirty="0">
                <a:solidFill>
                  <a:srgbClr val="990000"/>
                </a:solidFill>
                <a:latin typeface="Times New Roman" pitchFamily="18" charset="0"/>
              </a:rPr>
              <a:t>的安装与配置：</a:t>
            </a:r>
          </a:p>
        </p:txBody>
      </p:sp>
      <p:sp>
        <p:nvSpPr>
          <p:cNvPr id="24580" name="Text Box 4"/>
          <p:cNvSpPr txBox="1">
            <a:spLocks noChangeArrowheads="1"/>
          </p:cNvSpPr>
          <p:nvPr/>
        </p:nvSpPr>
        <p:spPr bwMode="auto">
          <a:xfrm>
            <a:off x="857224" y="2357430"/>
            <a:ext cx="7388250" cy="3416320"/>
          </a:xfrm>
          <a:prstGeom prst="rect">
            <a:avLst/>
          </a:prstGeom>
          <a:noFill/>
          <a:ln w="38100" algn="ctr">
            <a:noFill/>
            <a:miter lim="800000"/>
            <a:headEnd/>
            <a:tailEnd/>
          </a:ln>
        </p:spPr>
        <p:txBody>
          <a:bodyPr wrap="square">
            <a:spAutoFit/>
          </a:bodyPr>
          <a:lstStyle/>
          <a:p>
            <a:pPr>
              <a:lnSpc>
                <a:spcPct val="100000"/>
              </a:lnSpc>
            </a:pPr>
            <a:r>
              <a:rPr kumimoji="0" lang="en-US" altLang="zh-CN" sz="2400" b="0" dirty="0">
                <a:solidFill>
                  <a:schemeClr val="tx1"/>
                </a:solidFill>
                <a:latin typeface="Times New Roman" pitchFamily="18" charset="0"/>
              </a:rPr>
              <a:t>        </a:t>
            </a:r>
            <a:r>
              <a:rPr kumimoji="0" lang="zh-CN" altLang="en-US" sz="2400" b="0" dirty="0">
                <a:solidFill>
                  <a:srgbClr val="00B0F0"/>
                </a:solidFill>
                <a:latin typeface="Times New Roman" pitchFamily="18" charset="0"/>
              </a:rPr>
              <a:t>无线接入点提供多种管理方法，包括基于</a:t>
            </a:r>
            <a:r>
              <a:rPr kumimoji="0" lang="en-US" altLang="zh-CN" sz="2400" b="0" dirty="0">
                <a:solidFill>
                  <a:srgbClr val="00B0F0"/>
                </a:solidFill>
                <a:latin typeface="Times New Roman" pitchFamily="18" charset="0"/>
              </a:rPr>
              <a:t>web</a:t>
            </a:r>
            <a:r>
              <a:rPr kumimoji="0" lang="zh-CN" altLang="en-US" sz="2400" b="0" dirty="0">
                <a:solidFill>
                  <a:srgbClr val="00B0F0"/>
                </a:solidFill>
                <a:latin typeface="Times New Roman" pitchFamily="18" charset="0"/>
              </a:rPr>
              <a:t>的管理界面，直接连接到</a:t>
            </a:r>
            <a:r>
              <a:rPr kumimoji="0" lang="en-US" altLang="zh-CN" sz="2400" b="0" dirty="0">
                <a:solidFill>
                  <a:srgbClr val="00B0F0"/>
                </a:solidFill>
                <a:latin typeface="Times New Roman" pitchFamily="18" charset="0"/>
              </a:rPr>
              <a:t>console</a:t>
            </a:r>
            <a:r>
              <a:rPr kumimoji="0" lang="zh-CN" altLang="en-US" sz="2400" b="0" dirty="0">
                <a:solidFill>
                  <a:srgbClr val="00B0F0"/>
                </a:solidFill>
                <a:latin typeface="Times New Roman" pitchFamily="18" charset="0"/>
              </a:rPr>
              <a:t>接口或通过</a:t>
            </a:r>
            <a:r>
              <a:rPr kumimoji="0" lang="en-US" altLang="zh-CN" sz="2400" b="0" dirty="0">
                <a:solidFill>
                  <a:srgbClr val="00B0F0"/>
                </a:solidFill>
                <a:latin typeface="Times New Roman" pitchFamily="18" charset="0"/>
              </a:rPr>
              <a:t>SNMP</a:t>
            </a:r>
            <a:r>
              <a:rPr kumimoji="0" lang="zh-CN" altLang="en-US" sz="2400" b="0" dirty="0">
                <a:solidFill>
                  <a:srgbClr val="00B0F0"/>
                </a:solidFill>
                <a:latin typeface="Times New Roman" pitchFamily="18" charset="0"/>
              </a:rPr>
              <a:t>软件进行管理。</a:t>
            </a:r>
          </a:p>
          <a:p>
            <a:pPr>
              <a:lnSpc>
                <a:spcPct val="100000"/>
              </a:lnSpc>
            </a:pPr>
            <a:endParaRPr kumimoji="0" lang="zh-CN" altLang="en-US" sz="2400" b="0" dirty="0">
              <a:solidFill>
                <a:srgbClr val="00B0F0"/>
              </a:solidFill>
              <a:latin typeface="Times New Roman" pitchFamily="18" charset="0"/>
            </a:endParaRPr>
          </a:p>
          <a:p>
            <a:pPr>
              <a:lnSpc>
                <a:spcPct val="100000"/>
              </a:lnSpc>
              <a:spcBef>
                <a:spcPct val="0"/>
              </a:spcBef>
            </a:pPr>
            <a:r>
              <a:rPr kumimoji="0" lang="zh-CN" altLang="en-US" sz="2400" b="0" dirty="0">
                <a:solidFill>
                  <a:srgbClr val="00B0F0"/>
                </a:solidFill>
                <a:latin typeface="Times New Roman" pitchFamily="18" charset="0"/>
              </a:rPr>
              <a:t>        以</a:t>
            </a:r>
            <a:r>
              <a:rPr kumimoji="0" lang="en-US" altLang="zh-CN" sz="2400" b="0" dirty="0">
                <a:solidFill>
                  <a:srgbClr val="00B0F0"/>
                </a:solidFill>
                <a:latin typeface="Times New Roman" pitchFamily="18" charset="0"/>
              </a:rPr>
              <a:t>TP-LINK WR245</a:t>
            </a:r>
            <a:r>
              <a:rPr kumimoji="0" lang="zh-CN" altLang="en-US" sz="2400" b="0" dirty="0">
                <a:solidFill>
                  <a:srgbClr val="00B0F0"/>
                </a:solidFill>
                <a:latin typeface="Times New Roman" pitchFamily="18" charset="0"/>
              </a:rPr>
              <a:t>这款无线路由器为例，对无线局域网</a:t>
            </a:r>
            <a:r>
              <a:rPr kumimoji="0" lang="en-US" altLang="zh-CN" sz="2400" b="0" dirty="0">
                <a:solidFill>
                  <a:srgbClr val="00B0F0"/>
                </a:solidFill>
                <a:latin typeface="Times New Roman" pitchFamily="18" charset="0"/>
              </a:rPr>
              <a:t>WLAN</a:t>
            </a:r>
            <a:r>
              <a:rPr kumimoji="0" lang="zh-CN" altLang="en-US" sz="2400" b="0" dirty="0">
                <a:solidFill>
                  <a:srgbClr val="00B0F0"/>
                </a:solidFill>
                <a:latin typeface="Times New Roman" pitchFamily="18" charset="0"/>
              </a:rPr>
              <a:t>设置进行讲解。</a:t>
            </a:r>
          </a:p>
          <a:p>
            <a:pPr>
              <a:lnSpc>
                <a:spcPct val="100000"/>
              </a:lnSpc>
              <a:spcBef>
                <a:spcPct val="0"/>
              </a:spcBef>
            </a:pPr>
            <a:endParaRPr kumimoji="0" lang="zh-CN" altLang="en-US" sz="2400" b="0" dirty="0">
              <a:solidFill>
                <a:srgbClr val="00B0F0"/>
              </a:solidFill>
              <a:latin typeface="Times New Roman" pitchFamily="18" charset="0"/>
            </a:endParaRPr>
          </a:p>
          <a:p>
            <a:pPr>
              <a:lnSpc>
                <a:spcPct val="100000"/>
              </a:lnSpc>
              <a:spcBef>
                <a:spcPct val="0"/>
              </a:spcBef>
            </a:pPr>
            <a:r>
              <a:rPr kumimoji="0" lang="zh-CN" altLang="en-US" sz="2400" b="0" dirty="0">
                <a:solidFill>
                  <a:srgbClr val="00B0F0"/>
                </a:solidFill>
                <a:latin typeface="Times New Roman" pitchFamily="18" charset="0"/>
              </a:rPr>
              <a:t>         基于</a:t>
            </a:r>
            <a:r>
              <a:rPr kumimoji="0" lang="en-US" altLang="zh-CN" sz="2400" b="0" dirty="0">
                <a:solidFill>
                  <a:srgbClr val="00B0F0"/>
                </a:solidFill>
                <a:latin typeface="Times New Roman" pitchFamily="18" charset="0"/>
              </a:rPr>
              <a:t>Web</a:t>
            </a:r>
            <a:r>
              <a:rPr kumimoji="0" lang="zh-CN" altLang="en-US" sz="2400" b="0" dirty="0">
                <a:solidFill>
                  <a:srgbClr val="00B0F0"/>
                </a:solidFill>
                <a:latin typeface="Times New Roman" pitchFamily="18" charset="0"/>
              </a:rPr>
              <a:t>的设置界面，大部分无线路由器和</a:t>
            </a:r>
            <a:r>
              <a:rPr kumimoji="0" lang="en-US" altLang="zh-CN" sz="2400" b="0" dirty="0">
                <a:solidFill>
                  <a:srgbClr val="00B0F0"/>
                </a:solidFill>
                <a:latin typeface="Times New Roman" pitchFamily="18" charset="0"/>
              </a:rPr>
              <a:t>AP</a:t>
            </a:r>
            <a:r>
              <a:rPr kumimoji="0" lang="zh-CN" altLang="en-US" sz="2400" b="0" dirty="0">
                <a:solidFill>
                  <a:srgbClr val="00B0F0"/>
                </a:solidFill>
                <a:latin typeface="Times New Roman" pitchFamily="18" charset="0"/>
              </a:rPr>
              <a:t>的无线设置参数都是很类似的。</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sz="2800" smtClean="0"/>
              <a:t>网络操作系统的特性</a:t>
            </a:r>
          </a:p>
        </p:txBody>
      </p:sp>
      <p:sp>
        <p:nvSpPr>
          <p:cNvPr id="12291" name="Rectangle 3"/>
          <p:cNvSpPr>
            <a:spLocks noGrp="1" noChangeArrowheads="1"/>
          </p:cNvSpPr>
          <p:nvPr>
            <p:ph type="body" idx="1"/>
          </p:nvPr>
        </p:nvSpPr>
        <p:spPr>
          <a:xfrm>
            <a:off x="1357290" y="1714488"/>
            <a:ext cx="5329238" cy="5300662"/>
          </a:xfrm>
        </p:spPr>
        <p:txBody>
          <a:bodyPr/>
          <a:lstStyle/>
          <a:p>
            <a:pPr marL="0" indent="0" eaLnBrk="1" hangingPunct="1">
              <a:lnSpc>
                <a:spcPct val="80000"/>
              </a:lnSpc>
              <a:buFont typeface="Wingdings" pitchFamily="2" charset="2"/>
              <a:buNone/>
            </a:pPr>
            <a:r>
              <a:rPr lang="zh-CN" altLang="en-US" sz="2800" dirty="0" smtClean="0"/>
              <a:t>客户</a:t>
            </a:r>
            <a:r>
              <a:rPr lang="en-US" altLang="zh-CN" sz="2800" dirty="0" smtClean="0"/>
              <a:t>/</a:t>
            </a:r>
            <a:r>
              <a:rPr lang="zh-CN" altLang="en-US" sz="2800" dirty="0" smtClean="0"/>
              <a:t>服务器模式</a:t>
            </a:r>
          </a:p>
          <a:p>
            <a:pPr marL="0" indent="0" eaLnBrk="1" hangingPunct="1">
              <a:lnSpc>
                <a:spcPct val="80000"/>
              </a:lnSpc>
              <a:buFont typeface="Wingdings" pitchFamily="2" charset="2"/>
              <a:buNone/>
            </a:pPr>
            <a:r>
              <a:rPr lang="en-US" altLang="zh-CN" sz="2800" dirty="0" smtClean="0"/>
              <a:t>32</a:t>
            </a:r>
            <a:r>
              <a:rPr lang="zh-CN" altLang="en-US" sz="2800" dirty="0" smtClean="0"/>
              <a:t>位</a:t>
            </a:r>
            <a:r>
              <a:rPr lang="en-US" altLang="zh-CN" sz="2800" dirty="0" smtClean="0"/>
              <a:t>/64</a:t>
            </a:r>
            <a:r>
              <a:rPr lang="zh-CN" altLang="en-US" sz="2800" dirty="0" smtClean="0"/>
              <a:t>位操作系统 </a:t>
            </a:r>
          </a:p>
          <a:p>
            <a:pPr marL="0" indent="0" eaLnBrk="1" hangingPunct="1">
              <a:lnSpc>
                <a:spcPct val="80000"/>
              </a:lnSpc>
              <a:buFont typeface="Wingdings" pitchFamily="2" charset="2"/>
              <a:buNone/>
            </a:pPr>
            <a:r>
              <a:rPr lang="zh-CN" altLang="en-US" sz="2800" dirty="0" smtClean="0"/>
              <a:t>抢先式多任务 </a:t>
            </a:r>
          </a:p>
          <a:p>
            <a:pPr marL="0" indent="0" eaLnBrk="1" hangingPunct="1">
              <a:lnSpc>
                <a:spcPct val="80000"/>
              </a:lnSpc>
              <a:buFont typeface="Wingdings" pitchFamily="2" charset="2"/>
              <a:buNone/>
            </a:pPr>
            <a:r>
              <a:rPr lang="zh-CN" altLang="en-US" sz="2800" dirty="0" smtClean="0"/>
              <a:t>支持多种文件系统 </a:t>
            </a:r>
          </a:p>
          <a:p>
            <a:pPr marL="0" indent="0" eaLnBrk="1" hangingPunct="1">
              <a:lnSpc>
                <a:spcPct val="80000"/>
              </a:lnSpc>
              <a:buFont typeface="Wingdings" pitchFamily="2" charset="2"/>
              <a:buNone/>
            </a:pPr>
            <a:r>
              <a:rPr lang="en-US" altLang="zh-CN" sz="2800" dirty="0" smtClean="0"/>
              <a:t>Internet</a:t>
            </a:r>
            <a:r>
              <a:rPr lang="zh-CN" altLang="en-US" sz="2800" dirty="0" smtClean="0"/>
              <a:t>支持 </a:t>
            </a:r>
          </a:p>
          <a:p>
            <a:pPr marL="0" indent="0" eaLnBrk="1" hangingPunct="1">
              <a:lnSpc>
                <a:spcPct val="80000"/>
              </a:lnSpc>
              <a:buFont typeface="Wingdings" pitchFamily="2" charset="2"/>
              <a:buNone/>
            </a:pPr>
            <a:r>
              <a:rPr lang="zh-CN" altLang="en-US" sz="2800" dirty="0" smtClean="0"/>
              <a:t>并行性 </a:t>
            </a:r>
          </a:p>
          <a:p>
            <a:pPr marL="0" indent="0" eaLnBrk="1" hangingPunct="1">
              <a:lnSpc>
                <a:spcPct val="80000"/>
              </a:lnSpc>
              <a:buFont typeface="Wingdings" pitchFamily="2" charset="2"/>
              <a:buNone/>
            </a:pPr>
            <a:r>
              <a:rPr lang="zh-CN" altLang="en-US" sz="2800" dirty="0" smtClean="0"/>
              <a:t>开放性 </a:t>
            </a:r>
          </a:p>
          <a:p>
            <a:pPr marL="0" indent="0" eaLnBrk="1" hangingPunct="1">
              <a:lnSpc>
                <a:spcPct val="80000"/>
              </a:lnSpc>
              <a:buFont typeface="Wingdings" pitchFamily="2" charset="2"/>
              <a:buNone/>
            </a:pPr>
            <a:r>
              <a:rPr lang="zh-CN" altLang="en-US" sz="2800" dirty="0" smtClean="0"/>
              <a:t>可移植性 </a:t>
            </a:r>
          </a:p>
          <a:p>
            <a:pPr marL="0" indent="0" eaLnBrk="1" hangingPunct="1">
              <a:lnSpc>
                <a:spcPct val="80000"/>
              </a:lnSpc>
              <a:buFont typeface="Wingdings" pitchFamily="2" charset="2"/>
              <a:buNone/>
            </a:pPr>
            <a:r>
              <a:rPr lang="zh-CN" altLang="en-US" sz="2800" dirty="0" smtClean="0"/>
              <a:t>高可靠性 </a:t>
            </a:r>
          </a:p>
          <a:p>
            <a:pPr marL="0" indent="0" eaLnBrk="1" hangingPunct="1">
              <a:lnSpc>
                <a:spcPct val="80000"/>
              </a:lnSpc>
              <a:buFont typeface="Wingdings" pitchFamily="2" charset="2"/>
              <a:buNone/>
            </a:pPr>
            <a:r>
              <a:rPr lang="zh-CN" altLang="en-US" sz="2800" dirty="0" smtClean="0"/>
              <a:t>安全性 </a:t>
            </a:r>
          </a:p>
          <a:p>
            <a:pPr marL="0" indent="0" eaLnBrk="1" hangingPunct="1">
              <a:lnSpc>
                <a:spcPct val="80000"/>
              </a:lnSpc>
              <a:buFont typeface="Wingdings" pitchFamily="2" charset="2"/>
              <a:buNone/>
            </a:pPr>
            <a:r>
              <a:rPr lang="zh-CN" altLang="en-US" sz="2800" dirty="0" smtClean="0"/>
              <a:t>容错性 </a:t>
            </a:r>
          </a:p>
          <a:p>
            <a:pPr marL="0" indent="0" eaLnBrk="1" hangingPunct="1">
              <a:lnSpc>
                <a:spcPct val="80000"/>
              </a:lnSpc>
              <a:buFont typeface="Wingdings" pitchFamily="2" charset="2"/>
              <a:buNone/>
            </a:pPr>
            <a:r>
              <a:rPr lang="zh-CN" altLang="en-US" sz="2800" dirty="0" smtClean="0"/>
              <a:t>图形化界面</a:t>
            </a:r>
            <a:r>
              <a:rPr lang="en-US" altLang="zh-CN" sz="2800" dirty="0" smtClean="0"/>
              <a:t>(GUI) </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sz="4000" dirty="0" smtClean="0"/>
              <a:t>无线局域网</a:t>
            </a:r>
            <a:r>
              <a:rPr lang="en-US" altLang="zh-CN" sz="4000" dirty="0" smtClean="0"/>
              <a:t>WLAN</a:t>
            </a:r>
            <a:r>
              <a:rPr lang="zh-CN" altLang="en-US" sz="4000" dirty="0" smtClean="0"/>
              <a:t>配置</a:t>
            </a:r>
          </a:p>
        </p:txBody>
      </p:sp>
      <p:sp>
        <p:nvSpPr>
          <p:cNvPr id="25603" name="Text Box 3"/>
          <p:cNvSpPr txBox="1">
            <a:spLocks noChangeArrowheads="1"/>
          </p:cNvSpPr>
          <p:nvPr/>
        </p:nvSpPr>
        <p:spPr bwMode="auto">
          <a:xfrm>
            <a:off x="827088" y="1628775"/>
            <a:ext cx="6840537" cy="457200"/>
          </a:xfrm>
          <a:prstGeom prst="rect">
            <a:avLst/>
          </a:prstGeom>
          <a:noFill/>
          <a:ln w="38100" algn="ctr">
            <a:noFill/>
            <a:miter lim="800000"/>
            <a:headEnd/>
            <a:tailEnd/>
          </a:ln>
        </p:spPr>
        <p:txBody>
          <a:bodyPr>
            <a:spAutoFit/>
          </a:bodyPr>
          <a:lstStyle/>
          <a:p>
            <a:pPr>
              <a:lnSpc>
                <a:spcPct val="100000"/>
              </a:lnSpc>
            </a:pPr>
            <a:endParaRPr kumimoji="0" lang="zh-CN" altLang="zh-CN" sz="2400" b="0">
              <a:solidFill>
                <a:schemeClr val="tx1"/>
              </a:solidFill>
              <a:latin typeface="Times New Roman" pitchFamily="18" charset="0"/>
            </a:endParaRPr>
          </a:p>
        </p:txBody>
      </p:sp>
      <p:sp>
        <p:nvSpPr>
          <p:cNvPr id="25604" name="Text Box 4"/>
          <p:cNvSpPr txBox="1">
            <a:spLocks noChangeArrowheads="1"/>
          </p:cNvSpPr>
          <p:nvPr/>
        </p:nvSpPr>
        <p:spPr bwMode="auto">
          <a:xfrm>
            <a:off x="642910" y="1785926"/>
            <a:ext cx="4176712" cy="457200"/>
          </a:xfrm>
          <a:prstGeom prst="rect">
            <a:avLst/>
          </a:prstGeom>
          <a:noFill/>
          <a:ln w="38100" algn="ctr">
            <a:noFill/>
            <a:miter lim="800000"/>
            <a:headEnd/>
            <a:tailEnd/>
          </a:ln>
        </p:spPr>
        <p:txBody>
          <a:bodyPr>
            <a:spAutoFit/>
          </a:bodyPr>
          <a:lstStyle/>
          <a:p>
            <a:pPr>
              <a:lnSpc>
                <a:spcPct val="100000"/>
              </a:lnSpc>
            </a:pPr>
            <a:r>
              <a:rPr kumimoji="0" lang="zh-CN" altLang="en-US" sz="2400" b="0" dirty="0">
                <a:solidFill>
                  <a:srgbClr val="990000"/>
                </a:solidFill>
                <a:latin typeface="Times New Roman" pitchFamily="18" charset="0"/>
              </a:rPr>
              <a:t>一、无线基本参数设置</a:t>
            </a:r>
          </a:p>
        </p:txBody>
      </p:sp>
      <p:pic>
        <p:nvPicPr>
          <p:cNvPr id="25605" name="Picture 5" descr="236949"/>
          <p:cNvPicPr>
            <a:picLocks noChangeAspect="1" noChangeArrowheads="1"/>
          </p:cNvPicPr>
          <p:nvPr/>
        </p:nvPicPr>
        <p:blipFill>
          <a:blip r:embed="rId2"/>
          <a:srcRect/>
          <a:stretch>
            <a:fillRect/>
          </a:stretch>
        </p:blipFill>
        <p:spPr bwMode="auto">
          <a:xfrm>
            <a:off x="611188" y="2285992"/>
            <a:ext cx="8064500" cy="38576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sz="4000" dirty="0" smtClean="0"/>
              <a:t>无线局域网</a:t>
            </a:r>
            <a:r>
              <a:rPr lang="en-US" altLang="zh-CN" sz="4000" dirty="0" smtClean="0"/>
              <a:t>WLAN</a:t>
            </a:r>
            <a:r>
              <a:rPr lang="zh-CN" altLang="en-US" sz="4000" dirty="0" smtClean="0"/>
              <a:t>配置</a:t>
            </a:r>
          </a:p>
        </p:txBody>
      </p:sp>
      <p:sp>
        <p:nvSpPr>
          <p:cNvPr id="26627" name="Text Box 3"/>
          <p:cNvSpPr txBox="1">
            <a:spLocks noChangeArrowheads="1"/>
          </p:cNvSpPr>
          <p:nvPr/>
        </p:nvSpPr>
        <p:spPr bwMode="auto">
          <a:xfrm>
            <a:off x="611188" y="1773238"/>
            <a:ext cx="6103952" cy="457200"/>
          </a:xfrm>
          <a:prstGeom prst="rect">
            <a:avLst/>
          </a:prstGeom>
          <a:noFill/>
          <a:ln w="38100" algn="ctr">
            <a:noFill/>
            <a:miter lim="800000"/>
            <a:headEnd/>
            <a:tailEnd/>
          </a:ln>
        </p:spPr>
        <p:txBody>
          <a:bodyPr wrap="square">
            <a:spAutoFit/>
          </a:bodyPr>
          <a:lstStyle/>
          <a:p>
            <a:pPr>
              <a:lnSpc>
                <a:spcPct val="100000"/>
              </a:lnSpc>
            </a:pP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设置向导</a:t>
            </a:r>
            <a:r>
              <a:rPr kumimoji="0" lang="zh-CN" altLang="en-US" sz="2400" b="0" dirty="0">
                <a:solidFill>
                  <a:srgbClr val="990000"/>
                </a:solidFill>
                <a:latin typeface="Arial" charset="0"/>
              </a:rPr>
              <a:t>”</a:t>
            </a: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无线设置</a:t>
            </a:r>
            <a:r>
              <a:rPr kumimoji="0" lang="zh-CN" altLang="en-US" sz="2400" b="0" dirty="0">
                <a:solidFill>
                  <a:srgbClr val="990000"/>
                </a:solidFill>
                <a:latin typeface="Arial" charset="0"/>
              </a:rPr>
              <a:t>”</a:t>
            </a:r>
            <a:r>
              <a:rPr kumimoji="0" lang="zh-CN" altLang="en-US" sz="2400" b="0" dirty="0">
                <a:solidFill>
                  <a:srgbClr val="990000"/>
                </a:solidFill>
                <a:latin typeface="Times New Roman" pitchFamily="18" charset="0"/>
              </a:rPr>
              <a:t>（初始设置）</a:t>
            </a:r>
          </a:p>
        </p:txBody>
      </p:sp>
      <p:pic>
        <p:nvPicPr>
          <p:cNvPr id="26628" name="Picture 4" descr="236952"/>
          <p:cNvPicPr>
            <a:picLocks noChangeAspect="1" noChangeArrowheads="1"/>
          </p:cNvPicPr>
          <p:nvPr/>
        </p:nvPicPr>
        <p:blipFill>
          <a:blip r:embed="rId2"/>
          <a:srcRect/>
          <a:stretch>
            <a:fillRect/>
          </a:stretch>
        </p:blipFill>
        <p:spPr bwMode="auto">
          <a:xfrm>
            <a:off x="500034" y="2214554"/>
            <a:ext cx="8137525" cy="2936875"/>
          </a:xfrm>
          <a:prstGeom prst="rect">
            <a:avLst/>
          </a:prstGeom>
          <a:noFill/>
          <a:ln w="9525">
            <a:noFill/>
            <a:miter lim="800000"/>
            <a:headEnd/>
            <a:tailEnd/>
          </a:ln>
        </p:spPr>
      </p:pic>
      <p:sp>
        <p:nvSpPr>
          <p:cNvPr id="26629" name="Text Box 5"/>
          <p:cNvSpPr txBox="1">
            <a:spLocks noChangeArrowheads="1"/>
          </p:cNvSpPr>
          <p:nvPr/>
        </p:nvSpPr>
        <p:spPr bwMode="auto">
          <a:xfrm>
            <a:off x="785786" y="5572140"/>
            <a:ext cx="6191250" cy="457200"/>
          </a:xfrm>
          <a:prstGeom prst="rect">
            <a:avLst/>
          </a:prstGeom>
          <a:noFill/>
          <a:ln w="38100" algn="ctr">
            <a:noFill/>
            <a:miter lim="800000"/>
            <a:headEnd/>
            <a:tailEnd/>
          </a:ln>
        </p:spPr>
        <p:txBody>
          <a:bodyPr>
            <a:spAutoFit/>
          </a:bodyPr>
          <a:lstStyle/>
          <a:p>
            <a:pPr>
              <a:lnSpc>
                <a:spcPct val="100000"/>
              </a:lnSpc>
            </a:pP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无线功能</a:t>
            </a:r>
            <a:r>
              <a:rPr kumimoji="0" lang="zh-CN" altLang="en-US" sz="2400" b="0" dirty="0">
                <a:solidFill>
                  <a:srgbClr val="990000"/>
                </a:solidFill>
                <a:latin typeface="Arial" charset="0"/>
              </a:rPr>
              <a:t>”</a:t>
            </a:r>
            <a:r>
              <a:rPr kumimoji="0" lang="zh-CN" altLang="en-US" sz="2400" b="0" dirty="0">
                <a:solidFill>
                  <a:srgbClr val="990000"/>
                </a:solidFill>
                <a:latin typeface="Times New Roman" pitchFamily="18" charset="0"/>
              </a:rPr>
              <a:t>：</a:t>
            </a:r>
            <a:r>
              <a:rPr kumimoji="0" lang="zh-CN" altLang="en-US" sz="2400" b="0" dirty="0">
                <a:solidFill>
                  <a:srgbClr val="FF0000"/>
                </a:solidFill>
                <a:latin typeface="Times New Roman" pitchFamily="18" charset="0"/>
              </a:rPr>
              <a:t>决定其</a:t>
            </a:r>
            <a:r>
              <a:rPr kumimoji="0" lang="en-US" altLang="zh-CN" sz="2400" b="0" dirty="0">
                <a:solidFill>
                  <a:srgbClr val="FF0000"/>
                </a:solidFill>
                <a:latin typeface="Times New Roman" pitchFamily="18" charset="0"/>
              </a:rPr>
              <a:t>AP</a:t>
            </a:r>
            <a:r>
              <a:rPr kumimoji="0" lang="zh-CN" altLang="en-US" sz="2400" b="0" dirty="0">
                <a:solidFill>
                  <a:srgbClr val="FF0000"/>
                </a:solidFill>
                <a:latin typeface="Times New Roman" pitchFamily="18" charset="0"/>
              </a:rPr>
              <a:t>的功能是否</a:t>
            </a:r>
            <a:r>
              <a:rPr kumimoji="0" lang="zh-CN" altLang="en-US" sz="2400" b="0" dirty="0" smtClean="0">
                <a:solidFill>
                  <a:srgbClr val="FF0000"/>
                </a:solidFill>
                <a:latin typeface="Times New Roman" pitchFamily="18" charset="0"/>
              </a:rPr>
              <a:t>启用</a:t>
            </a:r>
            <a:endParaRPr kumimoji="0" lang="zh-CN" altLang="en-US" sz="2400" b="0" dirty="0">
              <a:solidFill>
                <a:srgbClr val="FF0000"/>
              </a:solidFill>
              <a:latin typeface="Times New Roman" pitchFamily="18"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z="4000" dirty="0" smtClean="0"/>
              <a:t>无线局域网</a:t>
            </a:r>
            <a:r>
              <a:rPr lang="en-US" altLang="zh-CN" sz="4000" dirty="0" smtClean="0"/>
              <a:t>WLAN</a:t>
            </a:r>
            <a:r>
              <a:rPr lang="zh-CN" altLang="en-US" sz="4000" dirty="0" smtClean="0"/>
              <a:t>配置</a:t>
            </a:r>
          </a:p>
        </p:txBody>
      </p:sp>
      <p:sp>
        <p:nvSpPr>
          <p:cNvPr id="27651" name="Text Box 3"/>
          <p:cNvSpPr txBox="1">
            <a:spLocks noChangeArrowheads="1"/>
          </p:cNvSpPr>
          <p:nvPr/>
        </p:nvSpPr>
        <p:spPr bwMode="auto">
          <a:xfrm>
            <a:off x="714348" y="1857364"/>
            <a:ext cx="7715304" cy="3785652"/>
          </a:xfrm>
          <a:prstGeom prst="rect">
            <a:avLst/>
          </a:prstGeom>
          <a:noFill/>
          <a:ln w="38100" algn="ctr">
            <a:noFill/>
            <a:miter lim="800000"/>
            <a:headEnd/>
            <a:tailEnd/>
          </a:ln>
        </p:spPr>
        <p:txBody>
          <a:bodyPr wrap="square">
            <a:spAutoFit/>
          </a:bodyPr>
          <a:lstStyle/>
          <a:p>
            <a:pPr>
              <a:lnSpc>
                <a:spcPct val="100000"/>
              </a:lnSpc>
            </a:pPr>
            <a:r>
              <a:rPr kumimoji="0" lang="en-US" altLang="zh-CN" sz="2400" b="0" dirty="0">
                <a:solidFill>
                  <a:srgbClr val="990000"/>
                </a:solidFill>
                <a:latin typeface="Arial" charset="0"/>
              </a:rPr>
              <a:t>“</a:t>
            </a:r>
            <a:r>
              <a:rPr kumimoji="0" lang="en-US" altLang="zh-CN" sz="2400" b="0" dirty="0">
                <a:solidFill>
                  <a:srgbClr val="990000"/>
                </a:solidFill>
                <a:latin typeface="Times New Roman" pitchFamily="18" charset="0"/>
              </a:rPr>
              <a:t>SSID</a:t>
            </a:r>
            <a:r>
              <a:rPr kumimoji="0" lang="zh-CN" altLang="en-US" sz="2400" b="0" dirty="0">
                <a:solidFill>
                  <a:srgbClr val="990000"/>
                </a:solidFill>
                <a:latin typeface="Times New Roman" pitchFamily="18" charset="0"/>
              </a:rPr>
              <a:t>号</a:t>
            </a:r>
            <a:r>
              <a:rPr kumimoji="0" lang="zh-CN" altLang="en-US" sz="2400" b="0" dirty="0">
                <a:solidFill>
                  <a:srgbClr val="990000"/>
                </a:solidFill>
                <a:latin typeface="Arial" charset="0"/>
              </a:rPr>
              <a:t>”</a:t>
            </a:r>
            <a:r>
              <a:rPr kumimoji="0" lang="zh-CN" altLang="en-US" sz="2400" b="0" dirty="0">
                <a:solidFill>
                  <a:srgbClr val="990000"/>
                </a:solidFill>
                <a:latin typeface="Times New Roman" pitchFamily="18" charset="0"/>
              </a:rPr>
              <a:t>：</a:t>
            </a:r>
          </a:p>
          <a:p>
            <a:pPr>
              <a:lnSpc>
                <a:spcPct val="100000"/>
              </a:lnSpc>
            </a:pPr>
            <a:r>
              <a:rPr kumimoji="0" lang="zh-CN" altLang="en-US" sz="2400" b="0" dirty="0">
                <a:solidFill>
                  <a:srgbClr val="990000"/>
                </a:solidFill>
                <a:latin typeface="Times New Roman" pitchFamily="18" charset="0"/>
              </a:rPr>
              <a:t>        </a:t>
            </a:r>
            <a:r>
              <a:rPr kumimoji="0" lang="zh-CN" altLang="en-US" sz="2400" b="0" dirty="0">
                <a:solidFill>
                  <a:srgbClr val="0000CC"/>
                </a:solidFill>
                <a:latin typeface="Times New Roman" pitchFamily="18" charset="0"/>
              </a:rPr>
              <a:t>也缩写为</a:t>
            </a:r>
            <a:r>
              <a:rPr kumimoji="0" lang="en-US" altLang="zh-CN" sz="2400" b="0" dirty="0">
                <a:solidFill>
                  <a:srgbClr val="0000CC"/>
                </a:solidFill>
                <a:latin typeface="Times New Roman" pitchFamily="18" charset="0"/>
              </a:rPr>
              <a:t>ESSID</a:t>
            </a:r>
            <a:r>
              <a:rPr kumimoji="0" lang="zh-CN" altLang="en-US" sz="2400" b="0" dirty="0">
                <a:solidFill>
                  <a:srgbClr val="0000CC"/>
                </a:solidFill>
                <a:latin typeface="Times New Roman" pitchFamily="18" charset="0"/>
              </a:rPr>
              <a:t>，是</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的标识字符，即</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服务集标识符或服务区标示符</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，是作为接入此无线网络的验证标识（可以想象成在</a:t>
            </a:r>
            <a:r>
              <a:rPr kumimoji="0" lang="en-US" altLang="zh-CN" sz="2400" b="0" dirty="0">
                <a:solidFill>
                  <a:srgbClr val="0000CC"/>
                </a:solidFill>
                <a:latin typeface="Times New Roman" pitchFamily="18" charset="0"/>
              </a:rPr>
              <a:t>windows</a:t>
            </a:r>
            <a:r>
              <a:rPr kumimoji="0" lang="zh-CN" altLang="en-US" sz="2400" b="0" dirty="0">
                <a:solidFill>
                  <a:srgbClr val="0000CC"/>
                </a:solidFill>
                <a:latin typeface="Times New Roman" pitchFamily="18" charset="0"/>
              </a:rPr>
              <a:t>文件共享环境中的工作组名）。无线客户端要加入此无线网络时，必须拥有相同的</a:t>
            </a:r>
            <a:r>
              <a:rPr kumimoji="0" lang="en-US" altLang="zh-CN" sz="2400" b="0" dirty="0">
                <a:solidFill>
                  <a:srgbClr val="0000CC"/>
                </a:solidFill>
                <a:latin typeface="Times New Roman" pitchFamily="18" charset="0"/>
              </a:rPr>
              <a:t>SSID</a:t>
            </a:r>
            <a:r>
              <a:rPr kumimoji="0" lang="zh-CN" altLang="en-US" sz="2400" b="0" dirty="0">
                <a:solidFill>
                  <a:srgbClr val="0000CC"/>
                </a:solidFill>
                <a:latin typeface="Times New Roman" pitchFamily="18" charset="0"/>
              </a:rPr>
              <a:t>号，否则就会被</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拒之门外</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。获得</a:t>
            </a:r>
            <a:r>
              <a:rPr kumimoji="0" lang="en-US" altLang="zh-CN" sz="2400" b="0" dirty="0">
                <a:solidFill>
                  <a:srgbClr val="0000CC"/>
                </a:solidFill>
                <a:latin typeface="Times New Roman" pitchFamily="18" charset="0"/>
              </a:rPr>
              <a:t>SSID</a:t>
            </a:r>
            <a:r>
              <a:rPr kumimoji="0" lang="zh-CN" altLang="en-US" sz="2400" b="0" dirty="0">
                <a:solidFill>
                  <a:srgbClr val="0000CC"/>
                </a:solidFill>
                <a:latin typeface="Times New Roman" pitchFamily="18" charset="0"/>
              </a:rPr>
              <a:t>有主动扫描与被动扫描两种。</a:t>
            </a:r>
          </a:p>
          <a:p>
            <a:pPr>
              <a:lnSpc>
                <a:spcPct val="100000"/>
              </a:lnSpc>
            </a:pPr>
            <a:r>
              <a:rPr kumimoji="0" lang="zh-CN" altLang="en-US" sz="2400" b="0" dirty="0">
                <a:solidFill>
                  <a:srgbClr val="0000CC"/>
                </a:solidFill>
                <a:latin typeface="Times New Roman" pitchFamily="18" charset="0"/>
              </a:rPr>
              <a:t>        此项默认为</a:t>
            </a:r>
            <a:r>
              <a:rPr kumimoji="0" lang="en-US" altLang="zh-CN" sz="2400" b="0" dirty="0">
                <a:solidFill>
                  <a:srgbClr val="0000CC"/>
                </a:solidFill>
                <a:latin typeface="Times New Roman" pitchFamily="18" charset="0"/>
              </a:rPr>
              <a:t>TP-LINK</a:t>
            </a:r>
            <a:r>
              <a:rPr kumimoji="0" lang="zh-CN" altLang="en-US" sz="2400" b="0" dirty="0">
                <a:solidFill>
                  <a:srgbClr val="0000CC"/>
                </a:solidFill>
                <a:latin typeface="Times New Roman" pitchFamily="18" charset="0"/>
              </a:rPr>
              <a:t>，建议改成不常见的名称，可以作为一种最简单的安全保障措施，当然还需要禁止</a:t>
            </a:r>
            <a:r>
              <a:rPr kumimoji="0" lang="en-US" altLang="zh-CN" sz="2400" b="0" dirty="0">
                <a:solidFill>
                  <a:srgbClr val="0000CC"/>
                </a:solidFill>
                <a:latin typeface="Times New Roman" pitchFamily="18" charset="0"/>
              </a:rPr>
              <a:t>SSID</a:t>
            </a:r>
            <a:r>
              <a:rPr kumimoji="0" lang="zh-CN" altLang="en-US" sz="2400" b="0" dirty="0">
                <a:solidFill>
                  <a:srgbClr val="0000CC"/>
                </a:solidFill>
                <a:latin typeface="Times New Roman" pitchFamily="18" charset="0"/>
              </a:rPr>
              <a:t>广播（被动扫描）的配合使用。</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sz="4000" dirty="0" smtClean="0">
                <a:solidFill>
                  <a:srgbClr val="FF0066"/>
                </a:solidFill>
              </a:rPr>
              <a:t>无线局域网</a:t>
            </a:r>
            <a:r>
              <a:rPr lang="en-US" altLang="zh-CN" sz="4000" dirty="0" smtClean="0">
                <a:solidFill>
                  <a:srgbClr val="FF0066"/>
                </a:solidFill>
              </a:rPr>
              <a:t>WLAN</a:t>
            </a:r>
            <a:r>
              <a:rPr lang="zh-CN" altLang="en-US" sz="4000" dirty="0" smtClean="0">
                <a:solidFill>
                  <a:srgbClr val="FF0066"/>
                </a:solidFill>
              </a:rPr>
              <a:t>配置</a:t>
            </a:r>
          </a:p>
        </p:txBody>
      </p:sp>
      <p:sp>
        <p:nvSpPr>
          <p:cNvPr id="28675" name="Text Box 3"/>
          <p:cNvSpPr txBox="1">
            <a:spLocks noChangeArrowheads="1"/>
          </p:cNvSpPr>
          <p:nvPr/>
        </p:nvSpPr>
        <p:spPr bwMode="auto">
          <a:xfrm>
            <a:off x="827088" y="1700213"/>
            <a:ext cx="7459688" cy="3785652"/>
          </a:xfrm>
          <a:prstGeom prst="rect">
            <a:avLst/>
          </a:prstGeom>
          <a:noFill/>
          <a:ln w="38100" algn="ctr">
            <a:noFill/>
            <a:miter lim="800000"/>
            <a:headEnd/>
            <a:tailEnd/>
          </a:ln>
        </p:spPr>
        <p:txBody>
          <a:bodyPr wrap="square">
            <a:spAutoFit/>
          </a:bodyPr>
          <a:lstStyle/>
          <a:p>
            <a:pPr>
              <a:lnSpc>
                <a:spcPct val="100000"/>
              </a:lnSpc>
            </a:pP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频   段</a:t>
            </a:r>
            <a:r>
              <a:rPr kumimoji="0" lang="zh-CN" altLang="en-US" sz="2400" b="0" dirty="0">
                <a:solidFill>
                  <a:srgbClr val="990000"/>
                </a:solidFill>
                <a:latin typeface="Arial" charset="0"/>
              </a:rPr>
              <a:t>”</a:t>
            </a:r>
            <a:r>
              <a:rPr kumimoji="0" lang="zh-CN" altLang="en-US" sz="2400" b="0" dirty="0">
                <a:solidFill>
                  <a:srgbClr val="990000"/>
                </a:solidFill>
                <a:latin typeface="Times New Roman" pitchFamily="18" charset="0"/>
              </a:rPr>
              <a:t>：</a:t>
            </a:r>
          </a:p>
          <a:p>
            <a:pPr>
              <a:lnSpc>
                <a:spcPct val="100000"/>
              </a:lnSpc>
            </a:pPr>
            <a:r>
              <a:rPr kumimoji="0" lang="zh-CN" altLang="en-US" sz="2400" b="0" dirty="0">
                <a:solidFill>
                  <a:srgbClr val="990000"/>
                </a:solidFill>
                <a:latin typeface="Times New Roman" pitchFamily="18" charset="0"/>
              </a:rPr>
              <a:t>        </a:t>
            </a:r>
            <a:r>
              <a:rPr kumimoji="0" lang="zh-CN" altLang="en-US" sz="2400" b="0" dirty="0">
                <a:solidFill>
                  <a:srgbClr val="0000CC"/>
                </a:solidFill>
                <a:latin typeface="Times New Roman" pitchFamily="18" charset="0"/>
              </a:rPr>
              <a:t>即</a:t>
            </a:r>
            <a:r>
              <a:rPr kumimoji="0" lang="zh-CN" altLang="en-US" sz="2400" b="0" dirty="0">
                <a:solidFill>
                  <a:srgbClr val="0000CC"/>
                </a:solidFill>
                <a:latin typeface="Arial" charset="0"/>
              </a:rPr>
              <a:t>“</a:t>
            </a:r>
            <a:r>
              <a:rPr kumimoji="0" lang="en-US" altLang="zh-CN" sz="2400" b="0" dirty="0">
                <a:solidFill>
                  <a:srgbClr val="0000CC"/>
                </a:solidFill>
                <a:latin typeface="Times New Roman" pitchFamily="18" charset="0"/>
              </a:rPr>
              <a:t>Channel</a:t>
            </a:r>
            <a:r>
              <a:rPr kumimoji="0" lang="en-US" altLang="zh-CN" sz="2400" b="0" dirty="0">
                <a:solidFill>
                  <a:srgbClr val="0000CC"/>
                </a:solidFill>
                <a:latin typeface="Arial" charset="0"/>
              </a:rPr>
              <a:t>”</a:t>
            </a:r>
            <a:r>
              <a:rPr kumimoji="0" lang="zh-CN" altLang="en-US" sz="2400" b="0" dirty="0">
                <a:solidFill>
                  <a:srgbClr val="0000CC"/>
                </a:solidFill>
                <a:latin typeface="Times New Roman" pitchFamily="18" charset="0"/>
              </a:rPr>
              <a:t>也叫信道，以无线信号作为传输媒体的数据信号传送通道。</a:t>
            </a:r>
            <a:r>
              <a:rPr kumimoji="0" lang="en-US" altLang="zh-CN" sz="2400" b="0" dirty="0">
                <a:solidFill>
                  <a:srgbClr val="0000CC"/>
                </a:solidFill>
                <a:latin typeface="Times New Roman" pitchFamily="18" charset="0"/>
              </a:rPr>
              <a:t>IEEE 802.11b/g</a:t>
            </a:r>
            <a:r>
              <a:rPr kumimoji="0" lang="zh-CN" altLang="en-US" sz="2400" b="0" dirty="0">
                <a:solidFill>
                  <a:srgbClr val="0000CC"/>
                </a:solidFill>
                <a:latin typeface="Times New Roman" pitchFamily="18" charset="0"/>
              </a:rPr>
              <a:t>工作在</a:t>
            </a:r>
            <a:r>
              <a:rPr kumimoji="0" lang="en-US" altLang="zh-CN" sz="2400" b="0" dirty="0">
                <a:solidFill>
                  <a:srgbClr val="0000CC"/>
                </a:solidFill>
                <a:latin typeface="Times New Roman" pitchFamily="18" charset="0"/>
              </a:rPr>
              <a:t>2.4</a:t>
            </a:r>
            <a:r>
              <a:rPr kumimoji="0" lang="zh-CN" altLang="en-US" sz="2400" b="0" dirty="0">
                <a:solidFill>
                  <a:srgbClr val="0000CC"/>
                </a:solidFill>
                <a:latin typeface="Times New Roman" pitchFamily="18" charset="0"/>
              </a:rPr>
              <a:t>～</a:t>
            </a:r>
            <a:r>
              <a:rPr kumimoji="0" lang="en-US" altLang="zh-CN" sz="2400" b="0" dirty="0">
                <a:solidFill>
                  <a:srgbClr val="0000CC"/>
                </a:solidFill>
                <a:latin typeface="Times New Roman" pitchFamily="18" charset="0"/>
              </a:rPr>
              <a:t>2.4835GHz</a:t>
            </a:r>
            <a:r>
              <a:rPr kumimoji="0" lang="zh-CN" altLang="en-US" sz="2400" b="0" dirty="0">
                <a:solidFill>
                  <a:srgbClr val="0000CC"/>
                </a:solidFill>
                <a:latin typeface="Times New Roman" pitchFamily="18" charset="0"/>
              </a:rPr>
              <a:t>频段，这些频段被分为</a:t>
            </a:r>
            <a:r>
              <a:rPr kumimoji="0" lang="en-US" altLang="zh-CN" sz="2400" b="0" dirty="0">
                <a:solidFill>
                  <a:srgbClr val="0000CC"/>
                </a:solidFill>
                <a:latin typeface="Times New Roman" pitchFamily="18" charset="0"/>
              </a:rPr>
              <a:t>11</a:t>
            </a:r>
            <a:r>
              <a:rPr kumimoji="0" lang="zh-CN" altLang="en-US" sz="2400" b="0" dirty="0">
                <a:solidFill>
                  <a:srgbClr val="0000CC"/>
                </a:solidFill>
                <a:latin typeface="Times New Roman" pitchFamily="18" charset="0"/>
              </a:rPr>
              <a:t>或</a:t>
            </a:r>
            <a:r>
              <a:rPr kumimoji="0" lang="en-US" altLang="zh-CN" sz="2400" b="0" dirty="0">
                <a:solidFill>
                  <a:srgbClr val="0000CC"/>
                </a:solidFill>
                <a:latin typeface="Times New Roman" pitchFamily="18" charset="0"/>
              </a:rPr>
              <a:t>13</a:t>
            </a:r>
            <a:r>
              <a:rPr kumimoji="0" lang="zh-CN" altLang="en-US" sz="2400" b="0" dirty="0">
                <a:solidFill>
                  <a:srgbClr val="0000CC"/>
                </a:solidFill>
                <a:latin typeface="Times New Roman" pitchFamily="18" charset="0"/>
              </a:rPr>
              <a:t>个信道。当使用环境中有两个以上的</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或者与邻居的</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覆盖范围重叠时，需要为相邻</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设定不同的频段，以免冲突。</a:t>
            </a:r>
            <a:r>
              <a:rPr kumimoji="0" lang="zh-CN" altLang="en-US" sz="2400" b="0" dirty="0">
                <a:solidFill>
                  <a:srgbClr val="990000"/>
                </a:solidFill>
                <a:latin typeface="Times New Roman" pitchFamily="18" charset="0"/>
              </a:rPr>
              <a:t>（只有</a:t>
            </a:r>
            <a:r>
              <a:rPr kumimoji="0" lang="en-US" altLang="zh-CN" sz="2400" b="0" dirty="0">
                <a:solidFill>
                  <a:srgbClr val="990000"/>
                </a:solidFill>
                <a:latin typeface="Times New Roman" pitchFamily="18" charset="0"/>
              </a:rPr>
              <a:t>1</a:t>
            </a:r>
            <a:r>
              <a:rPr kumimoji="0" lang="zh-CN" altLang="en-US" sz="2400" b="0" dirty="0">
                <a:solidFill>
                  <a:srgbClr val="990000"/>
                </a:solidFill>
                <a:latin typeface="Times New Roman" pitchFamily="18" charset="0"/>
              </a:rPr>
              <a:t>、</a:t>
            </a:r>
            <a:r>
              <a:rPr kumimoji="0" lang="en-US" altLang="zh-CN" sz="2400" b="0" dirty="0">
                <a:solidFill>
                  <a:srgbClr val="990000"/>
                </a:solidFill>
                <a:latin typeface="Times New Roman" pitchFamily="18" charset="0"/>
              </a:rPr>
              <a:t>6</a:t>
            </a:r>
            <a:r>
              <a:rPr kumimoji="0" lang="zh-CN" altLang="en-US" sz="2400" b="0" dirty="0">
                <a:solidFill>
                  <a:srgbClr val="990000"/>
                </a:solidFill>
                <a:latin typeface="Times New Roman" pitchFamily="18" charset="0"/>
              </a:rPr>
              <a:t>、</a:t>
            </a:r>
            <a:r>
              <a:rPr kumimoji="0" lang="en-US" altLang="zh-CN" sz="2400" b="0" dirty="0">
                <a:solidFill>
                  <a:srgbClr val="990000"/>
                </a:solidFill>
                <a:latin typeface="Times New Roman" pitchFamily="18" charset="0"/>
              </a:rPr>
              <a:t>11</a:t>
            </a:r>
            <a:r>
              <a:rPr kumimoji="0" lang="zh-CN" altLang="en-US" sz="2400" b="0" dirty="0">
                <a:solidFill>
                  <a:srgbClr val="990000"/>
                </a:solidFill>
                <a:latin typeface="Times New Roman" pitchFamily="18" charset="0"/>
              </a:rPr>
              <a:t>三个非重叠信道）</a:t>
            </a:r>
          </a:p>
          <a:p>
            <a:pPr>
              <a:lnSpc>
                <a:spcPct val="100000"/>
              </a:lnSpc>
            </a:pPr>
            <a:r>
              <a:rPr kumimoji="0" lang="zh-CN" altLang="en-US" sz="2400" b="0" dirty="0">
                <a:solidFill>
                  <a:srgbClr val="0000CC"/>
                </a:solidFill>
                <a:latin typeface="Times New Roman" pitchFamily="18" charset="0"/>
              </a:rPr>
              <a:t>         这步设置完成后，最基本的网络参数就都设置完了。如果用户对安全方面没有任何要求，那么此时，客户机无线网卡在默认状态下即可连入了。</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00034" y="785794"/>
            <a:ext cx="7793037" cy="838200"/>
          </a:xfrm>
        </p:spPr>
        <p:txBody>
          <a:bodyPr/>
          <a:lstStyle/>
          <a:p>
            <a:pPr eaLnBrk="1" hangingPunct="1"/>
            <a:r>
              <a:rPr lang="zh-CN" altLang="en-US" sz="4000" dirty="0" smtClean="0"/>
              <a:t>无线局域网</a:t>
            </a:r>
            <a:r>
              <a:rPr lang="en-US" altLang="zh-CN" sz="4000" dirty="0" smtClean="0"/>
              <a:t>WLAN</a:t>
            </a:r>
            <a:r>
              <a:rPr lang="zh-CN" altLang="en-US" sz="4000" dirty="0" smtClean="0"/>
              <a:t>配置</a:t>
            </a:r>
          </a:p>
        </p:txBody>
      </p:sp>
      <p:sp>
        <p:nvSpPr>
          <p:cNvPr id="29699" name="Text Box 3"/>
          <p:cNvSpPr txBox="1">
            <a:spLocks noChangeArrowheads="1"/>
          </p:cNvSpPr>
          <p:nvPr/>
        </p:nvSpPr>
        <p:spPr bwMode="auto">
          <a:xfrm>
            <a:off x="571472" y="1714488"/>
            <a:ext cx="4176713" cy="457200"/>
          </a:xfrm>
          <a:prstGeom prst="rect">
            <a:avLst/>
          </a:prstGeom>
          <a:noFill/>
          <a:ln w="38100" algn="ctr">
            <a:noFill/>
            <a:miter lim="800000"/>
            <a:headEnd/>
            <a:tailEnd/>
          </a:ln>
        </p:spPr>
        <p:txBody>
          <a:bodyPr>
            <a:spAutoFit/>
          </a:bodyPr>
          <a:lstStyle/>
          <a:p>
            <a:pPr>
              <a:lnSpc>
                <a:spcPct val="100000"/>
              </a:lnSpc>
            </a:pPr>
            <a:r>
              <a:rPr kumimoji="0" lang="zh-CN" altLang="en-US" sz="2400" b="0" dirty="0">
                <a:solidFill>
                  <a:srgbClr val="990000"/>
                </a:solidFill>
                <a:latin typeface="Times New Roman" pitchFamily="18" charset="0"/>
              </a:rPr>
              <a:t>二、无线高级参数设置</a:t>
            </a:r>
          </a:p>
        </p:txBody>
      </p:sp>
      <p:graphicFrame>
        <p:nvGraphicFramePr>
          <p:cNvPr id="183300" name="Group 4"/>
          <p:cNvGraphicFramePr>
            <a:graphicFrameLocks noGrp="1"/>
          </p:cNvGraphicFramePr>
          <p:nvPr>
            <p:ph idx="1"/>
          </p:nvPr>
        </p:nvGraphicFramePr>
        <p:xfrm>
          <a:off x="428596" y="2714620"/>
          <a:ext cx="8224838" cy="3668396"/>
        </p:xfrm>
        <a:graphic>
          <a:graphicData uri="http://schemas.openxmlformats.org/drawingml/2006/table">
            <a:tbl>
              <a:tblPr/>
              <a:tblGrid>
                <a:gridCol w="2016125"/>
                <a:gridCol w="2016125"/>
                <a:gridCol w="4192588"/>
              </a:tblGrid>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rgbClr val="0000CC"/>
                          </a:solidFill>
                          <a:effectLst/>
                          <a:latin typeface="Tahoma" pitchFamily="34" charset="0"/>
                          <a:ea typeface="宋体" pitchFamily="2" charset="-122"/>
                        </a:rPr>
                        <a:t>中文名称</a:t>
                      </a:r>
                      <a:r>
                        <a:rPr kumimoji="1" lang="zh-CN" altLang="en-US" sz="1800" b="0" i="0" u="none" strike="noStrike" cap="none" normalizeH="0" baseline="0" dirty="0" smtClean="0">
                          <a:ln>
                            <a:noFill/>
                          </a:ln>
                          <a:solidFill>
                            <a:srgbClr val="0000CC"/>
                          </a:solidFill>
                          <a:effectLst/>
                          <a:latin typeface="Times New Roman" pitchFamily="18" charset="0"/>
                          <a:ea typeface="宋体" pitchFamily="2" charset="-122"/>
                        </a:rPr>
                        <a:t> </a:t>
                      </a: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rgbClr val="0000CC"/>
                          </a:solidFill>
                          <a:effectLst/>
                          <a:latin typeface="Tahoma" pitchFamily="34" charset="0"/>
                          <a:ea typeface="宋体" pitchFamily="2" charset="-122"/>
                        </a:rPr>
                        <a:t>英文名称</a:t>
                      </a:r>
                      <a:r>
                        <a:rPr kumimoji="1" lang="zh-CN" altLang="en-US" sz="1800" b="0" i="0" u="none" strike="noStrike" cap="none" normalizeH="0" baseline="0" dirty="0" smtClean="0">
                          <a:ln>
                            <a:noFill/>
                          </a:ln>
                          <a:solidFill>
                            <a:srgbClr val="0000CC"/>
                          </a:solidFill>
                          <a:effectLst/>
                          <a:latin typeface="Times New Roman" pitchFamily="18" charset="0"/>
                          <a:ea typeface="宋体" pitchFamily="2" charset="-122"/>
                        </a:rPr>
                        <a:t> </a:t>
                      </a: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rgbClr val="0000CC"/>
                          </a:solidFill>
                          <a:effectLst/>
                          <a:latin typeface="Tahoma" pitchFamily="34" charset="0"/>
                          <a:ea typeface="宋体" pitchFamily="2" charset="-122"/>
                        </a:rPr>
                        <a:t>功能简介</a:t>
                      </a:r>
                      <a:r>
                        <a:rPr kumimoji="1" lang="zh-CN" altLang="en-US" sz="1800" b="0" i="0" u="none" strike="noStrike" cap="none" normalizeH="0" baseline="0" dirty="0" smtClean="0">
                          <a:ln>
                            <a:noFill/>
                          </a:ln>
                          <a:solidFill>
                            <a:srgbClr val="0000CC"/>
                          </a:solidFill>
                          <a:effectLst/>
                          <a:latin typeface="Times New Roman" pitchFamily="18" charset="0"/>
                          <a:ea typeface="宋体" pitchFamily="2" charset="-122"/>
                        </a:rPr>
                        <a:t> </a:t>
                      </a: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1004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rgbClr val="990000"/>
                          </a:solidFill>
                          <a:effectLst/>
                          <a:latin typeface="Tahoma" pitchFamily="34" charset="0"/>
                          <a:ea typeface="宋体" pitchFamily="2" charset="-122"/>
                        </a:rPr>
                        <a:t>无线基本设置</a:t>
                      </a:r>
                      <a:r>
                        <a:rPr kumimoji="1" lang="zh-CN" altLang="en-US" sz="1800" b="0" i="0" u="none" strike="noStrike" cap="none" normalizeH="0" baseline="0" smtClean="0">
                          <a:ln>
                            <a:noFill/>
                          </a:ln>
                          <a:solidFill>
                            <a:srgbClr val="0000FF"/>
                          </a:solidFill>
                          <a:effectLst/>
                          <a:latin typeface="Times New Roman" pitchFamily="18" charset="0"/>
                          <a:ea typeface="宋体" pitchFamily="2" charset="-122"/>
                        </a:rPr>
                        <a:t> </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0000CC"/>
                          </a:solidFill>
                          <a:effectLst/>
                          <a:latin typeface="Times New Roman" pitchFamily="18" charset="0"/>
                          <a:ea typeface="宋体" pitchFamily="2" charset="-122"/>
                        </a:rPr>
                        <a:t>Wireless Settings </a:t>
                      </a: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0000CC"/>
                          </a:solidFill>
                          <a:effectLst/>
                          <a:latin typeface="Tahoma" pitchFamily="34" charset="0"/>
                          <a:ea typeface="宋体" pitchFamily="2" charset="-122"/>
                        </a:rPr>
                        <a:t>     </a:t>
                      </a:r>
                      <a:r>
                        <a:rPr kumimoji="1" lang="zh-CN" altLang="en-US" sz="1800" b="0" i="0" u="none" strike="noStrike" cap="none" normalizeH="0" baseline="0" dirty="0" smtClean="0">
                          <a:ln>
                            <a:noFill/>
                          </a:ln>
                          <a:solidFill>
                            <a:srgbClr val="0000CC"/>
                          </a:solidFill>
                          <a:effectLst/>
                          <a:latin typeface="Tahoma" pitchFamily="34" charset="0"/>
                          <a:ea typeface="宋体" pitchFamily="2" charset="-122"/>
                        </a:rPr>
                        <a:t>无线网络参数，包括</a:t>
                      </a:r>
                      <a:r>
                        <a:rPr kumimoji="1" lang="zh-CN" altLang="en-US" sz="1800" b="0" i="0" u="none" strike="noStrike" cap="none" normalizeH="0" baseline="0" dirty="0" smtClean="0">
                          <a:ln>
                            <a:noFill/>
                          </a:ln>
                          <a:solidFill>
                            <a:srgbClr val="0000CC"/>
                          </a:solidFill>
                          <a:effectLst/>
                          <a:latin typeface="Times New Roman" pitchFamily="18" charset="0"/>
                          <a:ea typeface="宋体" pitchFamily="2" charset="-122"/>
                        </a:rPr>
                        <a:t> </a:t>
                      </a:r>
                      <a:r>
                        <a:rPr kumimoji="1" lang="en-US" altLang="zh-CN" sz="1800" b="0" i="0" u="none" strike="noStrike" cap="none" normalizeH="0" baseline="0" dirty="0" smtClean="0">
                          <a:ln>
                            <a:noFill/>
                          </a:ln>
                          <a:solidFill>
                            <a:srgbClr val="0000CC"/>
                          </a:solidFill>
                          <a:effectLst/>
                          <a:latin typeface="Times New Roman" pitchFamily="18" charset="0"/>
                          <a:ea typeface="宋体" pitchFamily="2" charset="-122"/>
                        </a:rPr>
                        <a:t>SSID</a:t>
                      </a:r>
                      <a:r>
                        <a:rPr kumimoji="1" lang="zh-CN" altLang="en-US" sz="1800" b="0" i="0" u="none" strike="noStrike" cap="none" normalizeH="0" baseline="0" dirty="0" smtClean="0">
                          <a:ln>
                            <a:noFill/>
                          </a:ln>
                          <a:solidFill>
                            <a:srgbClr val="0000CC"/>
                          </a:solidFill>
                          <a:effectLst/>
                          <a:latin typeface="Tahoma" pitchFamily="34" charset="0"/>
                          <a:ea typeface="宋体" pitchFamily="2" charset="-122"/>
                        </a:rPr>
                        <a:t>、信道、安全认证、密钥等。</a:t>
                      </a:r>
                      <a:endParaRPr kumimoji="1" lang="zh-CN" altLang="en-US" sz="1800" b="0" i="0" u="none" strike="noStrike" cap="none" normalizeH="0" baseline="0" dirty="0" smtClean="0">
                        <a:ln>
                          <a:noFill/>
                        </a:ln>
                        <a:solidFill>
                          <a:srgbClr val="0000CC"/>
                        </a:solidFill>
                        <a:effectLst/>
                        <a:latin typeface="Times New Roman" pitchFamily="18" charset="0"/>
                        <a:ea typeface="宋体" pitchFamily="2" charset="-122"/>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935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rgbClr val="990000"/>
                          </a:solidFill>
                          <a:effectLst/>
                          <a:latin typeface="Times New Roman" pitchFamily="18" charset="0"/>
                          <a:ea typeface="宋体" pitchFamily="2" charset="-122"/>
                        </a:rPr>
                        <a:t>MAC</a:t>
                      </a:r>
                      <a:r>
                        <a:rPr kumimoji="1" lang="zh-CN" altLang="en-US" sz="1800" b="0" i="0" u="none" strike="noStrike" cap="none" normalizeH="0" baseline="0" smtClean="0">
                          <a:ln>
                            <a:noFill/>
                          </a:ln>
                          <a:solidFill>
                            <a:srgbClr val="990000"/>
                          </a:solidFill>
                          <a:effectLst/>
                          <a:latin typeface="Tahoma" pitchFamily="34" charset="0"/>
                          <a:ea typeface="宋体" pitchFamily="2" charset="-122"/>
                        </a:rPr>
                        <a:t>地址过滤</a:t>
                      </a:r>
                      <a:r>
                        <a:rPr kumimoji="1" lang="zh-CN" altLang="en-US" sz="1800" b="0" i="0" u="none" strike="noStrike" cap="none" normalizeH="0" baseline="0" smtClean="0">
                          <a:ln>
                            <a:noFill/>
                          </a:ln>
                          <a:solidFill>
                            <a:srgbClr val="0000FF"/>
                          </a:solidFill>
                          <a:effectLst/>
                          <a:latin typeface="Times New Roman" pitchFamily="18" charset="0"/>
                          <a:ea typeface="宋体" pitchFamily="2" charset="-122"/>
                        </a:rPr>
                        <a:t> </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0000CC"/>
                          </a:solidFill>
                          <a:effectLst/>
                          <a:latin typeface="Times New Roman" pitchFamily="18" charset="0"/>
                          <a:ea typeface="宋体" pitchFamily="2" charset="-122"/>
                        </a:rPr>
                        <a:t>MAC Filters </a:t>
                      </a: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0000CC"/>
                          </a:solidFill>
                          <a:effectLst/>
                          <a:latin typeface="Tahoma" pitchFamily="34" charset="0"/>
                          <a:ea typeface="宋体" pitchFamily="2" charset="-122"/>
                        </a:rPr>
                        <a:t>     </a:t>
                      </a:r>
                      <a:r>
                        <a:rPr kumimoji="1" lang="zh-CN" altLang="en-US" sz="1800" b="0" i="0" u="none" strike="noStrike" cap="none" normalizeH="0" baseline="0" dirty="0" smtClean="0">
                          <a:ln>
                            <a:noFill/>
                          </a:ln>
                          <a:solidFill>
                            <a:srgbClr val="0000CC"/>
                          </a:solidFill>
                          <a:effectLst/>
                          <a:latin typeface="Tahoma" pitchFamily="34" charset="0"/>
                          <a:ea typeface="宋体" pitchFamily="2" charset="-122"/>
                        </a:rPr>
                        <a:t>接入安全机制的一个措施，可以限制未经许可的主机加入无线网络（仅针对无线网络部分），是基于网卡</a:t>
                      </a:r>
                      <a:r>
                        <a:rPr kumimoji="1" lang="zh-CN" altLang="en-US" sz="1800" b="0" i="0" u="none" strike="noStrike" cap="none" normalizeH="0" baseline="0" dirty="0" smtClean="0">
                          <a:ln>
                            <a:noFill/>
                          </a:ln>
                          <a:solidFill>
                            <a:srgbClr val="0000CC"/>
                          </a:solidFill>
                          <a:effectLst/>
                          <a:latin typeface="Times New Roman" pitchFamily="18" charset="0"/>
                          <a:ea typeface="宋体" pitchFamily="2" charset="-122"/>
                        </a:rPr>
                        <a:t> </a:t>
                      </a:r>
                      <a:r>
                        <a:rPr kumimoji="1" lang="en-US" altLang="zh-CN" sz="1800" b="0" i="0" u="none" strike="noStrike" cap="none" normalizeH="0" baseline="0" dirty="0" smtClean="0">
                          <a:ln>
                            <a:noFill/>
                          </a:ln>
                          <a:solidFill>
                            <a:srgbClr val="0000CC"/>
                          </a:solidFill>
                          <a:effectLst/>
                          <a:latin typeface="Times New Roman" pitchFamily="18" charset="0"/>
                          <a:ea typeface="宋体" pitchFamily="2" charset="-122"/>
                        </a:rPr>
                        <a:t>MAC</a:t>
                      </a:r>
                      <a:r>
                        <a:rPr kumimoji="1" lang="zh-CN" altLang="en-US" sz="1800" b="0" i="0" u="none" strike="noStrike" cap="none" normalizeH="0" baseline="0" dirty="0" smtClean="0">
                          <a:ln>
                            <a:noFill/>
                          </a:ln>
                          <a:solidFill>
                            <a:srgbClr val="0000CC"/>
                          </a:solidFill>
                          <a:effectLst/>
                          <a:latin typeface="Tahoma" pitchFamily="34" charset="0"/>
                          <a:ea typeface="宋体" pitchFamily="2" charset="-122"/>
                        </a:rPr>
                        <a:t>地址筛选的。</a:t>
                      </a:r>
                      <a:endParaRPr kumimoji="1" lang="zh-CN" altLang="en-US" sz="1800" b="0" i="0" u="none" strike="noStrike" cap="none" normalizeH="0" baseline="0" dirty="0" smtClean="0">
                        <a:ln>
                          <a:noFill/>
                        </a:ln>
                        <a:solidFill>
                          <a:srgbClr val="0000CC"/>
                        </a:solidFill>
                        <a:effectLst/>
                        <a:latin typeface="Times New Roman" pitchFamily="18" charset="0"/>
                        <a:ea typeface="宋体" pitchFamily="2" charset="-122"/>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10429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rgbClr val="990000"/>
                          </a:solidFill>
                          <a:effectLst/>
                          <a:latin typeface="Tahoma" pitchFamily="34" charset="0"/>
                          <a:ea typeface="宋体" pitchFamily="2" charset="-122"/>
                        </a:rPr>
                        <a:t>主机状态</a:t>
                      </a:r>
                      <a:r>
                        <a:rPr kumimoji="1" lang="zh-CN" altLang="en-US" sz="1800" b="0" i="0" u="none" strike="noStrike" cap="none" normalizeH="0" baseline="0" smtClean="0">
                          <a:ln>
                            <a:noFill/>
                          </a:ln>
                          <a:solidFill>
                            <a:srgbClr val="0000FF"/>
                          </a:solidFill>
                          <a:effectLst/>
                          <a:latin typeface="Times New Roman" pitchFamily="18" charset="0"/>
                          <a:ea typeface="宋体" pitchFamily="2" charset="-122"/>
                        </a:rPr>
                        <a:t> </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rgbClr val="0000CC"/>
                          </a:solidFill>
                          <a:effectLst/>
                          <a:latin typeface="Times New Roman" pitchFamily="18" charset="0"/>
                          <a:ea typeface="宋体" pitchFamily="2" charset="-122"/>
                        </a:rPr>
                        <a:t>Client State </a:t>
                      </a: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rgbClr val="0000CC"/>
                          </a:solidFill>
                          <a:effectLst/>
                          <a:latin typeface="Tahoma" pitchFamily="34" charset="0"/>
                          <a:ea typeface="宋体" pitchFamily="2" charset="-122"/>
                        </a:rPr>
                        <a:t>     </a:t>
                      </a:r>
                      <a:r>
                        <a:rPr kumimoji="1" lang="zh-CN" altLang="en-US" sz="1800" b="0" i="0" u="none" strike="noStrike" cap="none" normalizeH="0" baseline="0" dirty="0" smtClean="0">
                          <a:ln>
                            <a:noFill/>
                          </a:ln>
                          <a:solidFill>
                            <a:srgbClr val="0000CC"/>
                          </a:solidFill>
                          <a:effectLst/>
                          <a:latin typeface="Tahoma" pitchFamily="34" charset="0"/>
                          <a:ea typeface="宋体" pitchFamily="2" charset="-122"/>
                        </a:rPr>
                        <a:t>显示连接到本无线网络的所有主机的基本信息，包括</a:t>
                      </a:r>
                      <a:r>
                        <a:rPr kumimoji="1" lang="zh-CN" altLang="en-US" sz="1800" b="0" i="0" u="none" strike="noStrike" cap="none" normalizeH="0" baseline="0" dirty="0" smtClean="0">
                          <a:ln>
                            <a:noFill/>
                          </a:ln>
                          <a:solidFill>
                            <a:srgbClr val="0000CC"/>
                          </a:solidFill>
                          <a:effectLst/>
                          <a:latin typeface="Times New Roman" pitchFamily="18" charset="0"/>
                          <a:ea typeface="宋体" pitchFamily="2" charset="-122"/>
                        </a:rPr>
                        <a:t> </a:t>
                      </a:r>
                      <a:r>
                        <a:rPr kumimoji="1" lang="en-US" altLang="zh-CN" sz="1800" b="0" i="0" u="none" strike="noStrike" cap="none" normalizeH="0" baseline="0" dirty="0" smtClean="0">
                          <a:ln>
                            <a:noFill/>
                          </a:ln>
                          <a:solidFill>
                            <a:srgbClr val="0000CC"/>
                          </a:solidFill>
                          <a:effectLst/>
                          <a:latin typeface="Times New Roman" pitchFamily="18" charset="0"/>
                          <a:ea typeface="宋体" pitchFamily="2" charset="-122"/>
                        </a:rPr>
                        <a:t>MAC</a:t>
                      </a:r>
                      <a:r>
                        <a:rPr kumimoji="1" lang="zh-CN" altLang="en-US" sz="1800" b="0" i="0" u="none" strike="noStrike" cap="none" normalizeH="0" baseline="0" dirty="0" smtClean="0">
                          <a:ln>
                            <a:noFill/>
                          </a:ln>
                          <a:solidFill>
                            <a:srgbClr val="0000CC"/>
                          </a:solidFill>
                          <a:effectLst/>
                          <a:latin typeface="Tahoma" pitchFamily="34" charset="0"/>
                          <a:ea typeface="宋体" pitchFamily="2" charset="-122"/>
                        </a:rPr>
                        <a:t>地址等。</a:t>
                      </a:r>
                      <a:endParaRPr kumimoji="1" lang="zh-CN" altLang="en-US" sz="1800" b="0" i="0" u="none" strike="noStrike" cap="none" normalizeH="0" baseline="0" dirty="0" smtClean="0">
                        <a:ln>
                          <a:noFill/>
                        </a:ln>
                        <a:solidFill>
                          <a:srgbClr val="0000CC"/>
                        </a:solidFill>
                        <a:effectLst/>
                        <a:latin typeface="Times New Roman" pitchFamily="18" charset="0"/>
                        <a:ea typeface="宋体" pitchFamily="2" charset="-122"/>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722" name="Text Box 26"/>
          <p:cNvSpPr txBox="1">
            <a:spLocks noChangeArrowheads="1"/>
          </p:cNvSpPr>
          <p:nvPr/>
        </p:nvSpPr>
        <p:spPr bwMode="auto">
          <a:xfrm>
            <a:off x="500034" y="2285992"/>
            <a:ext cx="6121400" cy="457200"/>
          </a:xfrm>
          <a:prstGeom prst="rect">
            <a:avLst/>
          </a:prstGeom>
          <a:noFill/>
          <a:ln w="38100" algn="ctr">
            <a:noFill/>
            <a:miter lim="800000"/>
            <a:headEnd/>
            <a:tailEnd/>
          </a:ln>
        </p:spPr>
        <p:txBody>
          <a:bodyPr>
            <a:spAutoFit/>
          </a:bodyPr>
          <a:lstStyle/>
          <a:p>
            <a:pPr>
              <a:lnSpc>
                <a:spcPct val="100000"/>
              </a:lnSpc>
            </a:pPr>
            <a:r>
              <a:rPr kumimoji="0" lang="zh-CN" altLang="en-US" sz="2400" b="0" dirty="0">
                <a:solidFill>
                  <a:srgbClr val="0000CC"/>
                </a:solidFill>
                <a:latin typeface="Times New Roman" pitchFamily="18" charset="0"/>
              </a:rPr>
              <a:t>通常无线</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都会有下面设置项：</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00034" y="785794"/>
            <a:ext cx="7793038" cy="838200"/>
          </a:xfrm>
        </p:spPr>
        <p:txBody>
          <a:bodyPr/>
          <a:lstStyle/>
          <a:p>
            <a:pPr eaLnBrk="1" hangingPunct="1"/>
            <a:r>
              <a:rPr lang="zh-CN" altLang="en-US" sz="4000" dirty="0" smtClean="0">
                <a:solidFill>
                  <a:srgbClr val="FF0066"/>
                </a:solidFill>
              </a:rPr>
              <a:t>无线局域网</a:t>
            </a:r>
            <a:r>
              <a:rPr lang="en-US" altLang="zh-CN" sz="4000" dirty="0" smtClean="0">
                <a:solidFill>
                  <a:srgbClr val="FF0066"/>
                </a:solidFill>
              </a:rPr>
              <a:t>WLAN</a:t>
            </a:r>
            <a:r>
              <a:rPr lang="zh-CN" altLang="en-US" sz="4000" dirty="0" smtClean="0">
                <a:solidFill>
                  <a:srgbClr val="FF0066"/>
                </a:solidFill>
              </a:rPr>
              <a:t>配置</a:t>
            </a:r>
          </a:p>
        </p:txBody>
      </p:sp>
      <p:sp>
        <p:nvSpPr>
          <p:cNvPr id="30723" name="Text Box 3"/>
          <p:cNvSpPr txBox="1">
            <a:spLocks noChangeArrowheads="1"/>
          </p:cNvSpPr>
          <p:nvPr/>
        </p:nvSpPr>
        <p:spPr bwMode="auto">
          <a:xfrm>
            <a:off x="179388" y="2276475"/>
            <a:ext cx="1584325" cy="822325"/>
          </a:xfrm>
          <a:prstGeom prst="rect">
            <a:avLst/>
          </a:prstGeom>
          <a:noFill/>
          <a:ln w="38100" algn="ctr">
            <a:noFill/>
            <a:miter lim="800000"/>
            <a:headEnd/>
            <a:tailEnd/>
          </a:ln>
        </p:spPr>
        <p:txBody>
          <a:bodyPr>
            <a:spAutoFit/>
          </a:bodyPr>
          <a:lstStyle/>
          <a:p>
            <a:pPr>
              <a:lnSpc>
                <a:spcPct val="100000"/>
              </a:lnSpc>
            </a:pPr>
            <a:r>
              <a:rPr kumimoji="0" lang="en-US" altLang="zh-CN" sz="2400" b="0">
                <a:solidFill>
                  <a:srgbClr val="990000"/>
                </a:solidFill>
                <a:latin typeface="Times New Roman" pitchFamily="18" charset="0"/>
              </a:rPr>
              <a:t>1.</a:t>
            </a:r>
            <a:r>
              <a:rPr kumimoji="0" lang="zh-CN" altLang="en-US" sz="2400" b="0">
                <a:solidFill>
                  <a:srgbClr val="990000"/>
                </a:solidFill>
                <a:latin typeface="Times New Roman" pitchFamily="18" charset="0"/>
              </a:rPr>
              <a:t>无线基本设置</a:t>
            </a:r>
          </a:p>
        </p:txBody>
      </p:sp>
      <p:pic>
        <p:nvPicPr>
          <p:cNvPr id="30724" name="Picture 4" descr="236965"/>
          <p:cNvPicPr>
            <a:picLocks noChangeAspect="1" noChangeArrowheads="1"/>
          </p:cNvPicPr>
          <p:nvPr/>
        </p:nvPicPr>
        <p:blipFill>
          <a:blip r:embed="rId2"/>
          <a:srcRect/>
          <a:stretch>
            <a:fillRect/>
          </a:stretch>
        </p:blipFill>
        <p:spPr bwMode="auto">
          <a:xfrm>
            <a:off x="1763713" y="1643050"/>
            <a:ext cx="7056437" cy="45005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z="4000" dirty="0" smtClean="0">
                <a:solidFill>
                  <a:srgbClr val="FF0066"/>
                </a:solidFill>
              </a:rPr>
              <a:t>无线局域网</a:t>
            </a:r>
            <a:r>
              <a:rPr lang="en-US" altLang="zh-CN" sz="4000" dirty="0" smtClean="0">
                <a:solidFill>
                  <a:srgbClr val="FF0066"/>
                </a:solidFill>
              </a:rPr>
              <a:t>WLAN</a:t>
            </a:r>
            <a:r>
              <a:rPr lang="zh-CN" altLang="en-US" sz="4000" dirty="0" smtClean="0">
                <a:solidFill>
                  <a:srgbClr val="FF0066"/>
                </a:solidFill>
              </a:rPr>
              <a:t>配置</a:t>
            </a:r>
          </a:p>
        </p:txBody>
      </p:sp>
      <p:sp>
        <p:nvSpPr>
          <p:cNvPr id="31747" name="Text Box 3"/>
          <p:cNvSpPr txBox="1">
            <a:spLocks noChangeArrowheads="1"/>
          </p:cNvSpPr>
          <p:nvPr/>
        </p:nvSpPr>
        <p:spPr bwMode="auto">
          <a:xfrm>
            <a:off x="1142976" y="1857364"/>
            <a:ext cx="6696075" cy="2308324"/>
          </a:xfrm>
          <a:prstGeom prst="rect">
            <a:avLst/>
          </a:prstGeom>
          <a:noFill/>
          <a:ln w="38100" algn="ctr">
            <a:noFill/>
            <a:miter lim="800000"/>
            <a:headEnd/>
            <a:tailEnd/>
          </a:ln>
        </p:spPr>
        <p:txBody>
          <a:bodyPr>
            <a:spAutoFit/>
          </a:bodyPr>
          <a:lstStyle/>
          <a:p>
            <a:pPr>
              <a:lnSpc>
                <a:spcPct val="100000"/>
              </a:lnSpc>
            </a:pP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允许</a:t>
            </a:r>
            <a:r>
              <a:rPr kumimoji="0" lang="en-US" altLang="zh-CN" sz="2400" b="0" dirty="0">
                <a:solidFill>
                  <a:srgbClr val="990000"/>
                </a:solidFill>
                <a:latin typeface="Times New Roman" pitchFamily="18" charset="0"/>
              </a:rPr>
              <a:t>SSID</a:t>
            </a:r>
            <a:r>
              <a:rPr kumimoji="0" lang="zh-CN" altLang="en-US" sz="2400" b="0" dirty="0">
                <a:solidFill>
                  <a:srgbClr val="990000"/>
                </a:solidFill>
                <a:latin typeface="Times New Roman" pitchFamily="18" charset="0"/>
              </a:rPr>
              <a:t>广播</a:t>
            </a:r>
            <a:r>
              <a:rPr kumimoji="0" lang="zh-CN" altLang="en-US" sz="2400" b="0" dirty="0">
                <a:solidFill>
                  <a:srgbClr val="990000"/>
                </a:solidFill>
                <a:latin typeface="Arial" charset="0"/>
              </a:rPr>
              <a:t>”</a:t>
            </a:r>
            <a:r>
              <a:rPr kumimoji="0" lang="zh-CN" altLang="en-US" sz="2400" b="0" dirty="0">
                <a:solidFill>
                  <a:srgbClr val="990000"/>
                </a:solidFill>
                <a:latin typeface="Times New Roman" pitchFamily="18" charset="0"/>
              </a:rPr>
              <a:t>：</a:t>
            </a:r>
            <a:r>
              <a:rPr kumimoji="0" lang="zh-CN" altLang="en-US" sz="2400" b="0" dirty="0">
                <a:solidFill>
                  <a:srgbClr val="0000CC"/>
                </a:solidFill>
                <a:latin typeface="Times New Roman" pitchFamily="18" charset="0"/>
              </a:rPr>
              <a:t>此</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将向所有的无线主机广播自己的</a:t>
            </a:r>
            <a:r>
              <a:rPr kumimoji="0" lang="en-US" altLang="zh-CN" sz="2400" b="0" dirty="0">
                <a:solidFill>
                  <a:srgbClr val="0000CC"/>
                </a:solidFill>
                <a:latin typeface="Times New Roman" pitchFamily="18" charset="0"/>
              </a:rPr>
              <a:t>SSID</a:t>
            </a:r>
            <a:r>
              <a:rPr kumimoji="0" lang="zh-CN" altLang="en-US" sz="2400" b="0" dirty="0">
                <a:solidFill>
                  <a:srgbClr val="0000CC"/>
                </a:solidFill>
                <a:latin typeface="Times New Roman" pitchFamily="18" charset="0"/>
              </a:rPr>
              <a:t>号，也就是说未指定</a:t>
            </a:r>
            <a:r>
              <a:rPr kumimoji="0" lang="en-US" altLang="zh-CN" sz="2400" b="0" dirty="0">
                <a:solidFill>
                  <a:srgbClr val="0000CC"/>
                </a:solidFill>
                <a:latin typeface="Times New Roman" pitchFamily="18" charset="0"/>
              </a:rPr>
              <a:t>SSID</a:t>
            </a:r>
            <a:r>
              <a:rPr kumimoji="0" lang="zh-CN" altLang="en-US" sz="2400" b="0" dirty="0">
                <a:solidFill>
                  <a:srgbClr val="0000CC"/>
                </a:solidFill>
                <a:latin typeface="Times New Roman" pitchFamily="18" charset="0"/>
              </a:rPr>
              <a:t>的无线网卡都能获得</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广播的</a:t>
            </a:r>
            <a:r>
              <a:rPr kumimoji="0" lang="en-US" altLang="zh-CN" sz="2400" b="0" dirty="0">
                <a:solidFill>
                  <a:srgbClr val="0000CC"/>
                </a:solidFill>
                <a:latin typeface="Times New Roman" pitchFamily="18" charset="0"/>
              </a:rPr>
              <a:t>SSID</a:t>
            </a:r>
            <a:r>
              <a:rPr kumimoji="0" lang="zh-CN" altLang="en-US" sz="2400" b="0" dirty="0">
                <a:solidFill>
                  <a:srgbClr val="0000CC"/>
                </a:solidFill>
                <a:latin typeface="Times New Roman" pitchFamily="18" charset="0"/>
              </a:rPr>
              <a:t>并连入。如果用户不想附近有别的无线客户端</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不请自来</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，那么建议取消此选项，并在客户端网卡无线设置中手动指定相同的</a:t>
            </a:r>
            <a:r>
              <a:rPr kumimoji="0" lang="en-US" altLang="zh-CN" sz="2400" b="0" dirty="0">
                <a:solidFill>
                  <a:srgbClr val="0000CC"/>
                </a:solidFill>
                <a:latin typeface="Times New Roman" pitchFamily="18" charset="0"/>
              </a:rPr>
              <a:t>SSID</a:t>
            </a:r>
            <a:r>
              <a:rPr kumimoji="0" lang="zh-CN" altLang="en-US" sz="2400" b="0" dirty="0">
                <a:solidFill>
                  <a:srgbClr val="0000CC"/>
                </a:solidFill>
                <a:latin typeface="Times New Roman" pitchFamily="18" charset="0"/>
              </a:rPr>
              <a:t>来连入。</a:t>
            </a:r>
          </a:p>
        </p:txBody>
      </p:sp>
      <p:sp>
        <p:nvSpPr>
          <p:cNvPr id="31748" name="Text Box 4"/>
          <p:cNvSpPr txBox="1">
            <a:spLocks noChangeArrowheads="1"/>
          </p:cNvSpPr>
          <p:nvPr/>
        </p:nvSpPr>
        <p:spPr bwMode="auto">
          <a:xfrm>
            <a:off x="1116013" y="4181475"/>
            <a:ext cx="6697662" cy="1569660"/>
          </a:xfrm>
          <a:prstGeom prst="rect">
            <a:avLst/>
          </a:prstGeom>
          <a:noFill/>
          <a:ln w="38100" algn="ctr">
            <a:noFill/>
            <a:miter lim="800000"/>
            <a:headEnd/>
            <a:tailEnd/>
          </a:ln>
        </p:spPr>
        <p:txBody>
          <a:bodyPr>
            <a:spAutoFit/>
          </a:bodyPr>
          <a:lstStyle/>
          <a:p>
            <a:pPr>
              <a:lnSpc>
                <a:spcPct val="100000"/>
              </a:lnSpc>
            </a:pP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安全认证类型</a:t>
            </a:r>
            <a:r>
              <a:rPr kumimoji="0" lang="zh-CN" altLang="en-US" sz="2400" b="0" dirty="0">
                <a:solidFill>
                  <a:srgbClr val="990000"/>
                </a:solidFill>
                <a:latin typeface="Arial" charset="0"/>
              </a:rPr>
              <a:t>”</a:t>
            </a:r>
            <a:r>
              <a:rPr kumimoji="0" lang="zh-CN" altLang="en-US" sz="2400" b="0" dirty="0">
                <a:solidFill>
                  <a:srgbClr val="990000"/>
                </a:solidFill>
                <a:latin typeface="Times New Roman" pitchFamily="18" charset="0"/>
              </a:rPr>
              <a:t>：</a:t>
            </a:r>
            <a:r>
              <a:rPr kumimoji="0" lang="zh-CN" altLang="en-US" sz="2400" b="0" dirty="0">
                <a:solidFill>
                  <a:srgbClr val="0000CC"/>
                </a:solidFill>
                <a:latin typeface="Times New Roman" pitchFamily="18" charset="0"/>
              </a:rPr>
              <a:t>可以选择允许任何访问的</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开放系统</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模式，基于</a:t>
            </a:r>
            <a:r>
              <a:rPr kumimoji="0" lang="en-US" altLang="zh-CN" sz="2400" b="0" dirty="0">
                <a:solidFill>
                  <a:srgbClr val="0000CC"/>
                </a:solidFill>
                <a:latin typeface="Times New Roman" pitchFamily="18" charset="0"/>
              </a:rPr>
              <a:t>WEP</a:t>
            </a:r>
            <a:r>
              <a:rPr kumimoji="0" lang="zh-CN" altLang="en-US" sz="2400" b="0" dirty="0">
                <a:solidFill>
                  <a:srgbClr val="0000CC"/>
                </a:solidFill>
                <a:latin typeface="Times New Roman" pitchFamily="18" charset="0"/>
              </a:rPr>
              <a:t>加密机制的</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共享密钥</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模式，以及</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自动选择</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方式。为安全着想，建议选择</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共享密钥</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模式。</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sz="4000" dirty="0" smtClean="0"/>
              <a:t>无线局域网</a:t>
            </a:r>
            <a:r>
              <a:rPr lang="en-US" altLang="zh-CN" sz="4000" dirty="0" smtClean="0"/>
              <a:t>WLAN</a:t>
            </a:r>
            <a:r>
              <a:rPr lang="zh-CN" altLang="en-US" sz="4000" dirty="0" smtClean="0"/>
              <a:t>配置</a:t>
            </a:r>
          </a:p>
        </p:txBody>
      </p:sp>
      <p:sp>
        <p:nvSpPr>
          <p:cNvPr id="32771" name="Text Box 3"/>
          <p:cNvSpPr txBox="1">
            <a:spLocks noChangeArrowheads="1"/>
          </p:cNvSpPr>
          <p:nvPr/>
        </p:nvSpPr>
        <p:spPr bwMode="auto">
          <a:xfrm>
            <a:off x="571472" y="1714488"/>
            <a:ext cx="7929618" cy="4154984"/>
          </a:xfrm>
          <a:prstGeom prst="rect">
            <a:avLst/>
          </a:prstGeom>
          <a:noFill/>
          <a:ln w="38100" algn="ctr">
            <a:noFill/>
            <a:miter lim="800000"/>
            <a:headEnd/>
            <a:tailEnd/>
          </a:ln>
        </p:spPr>
        <p:txBody>
          <a:bodyPr wrap="square">
            <a:spAutoFit/>
          </a:bodyPr>
          <a:lstStyle/>
          <a:p>
            <a:pPr>
              <a:lnSpc>
                <a:spcPct val="100000"/>
              </a:lnSpc>
            </a:pP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密钥格式选择</a:t>
            </a:r>
            <a:r>
              <a:rPr kumimoji="0" lang="zh-CN" altLang="en-US" sz="2400" b="0" dirty="0">
                <a:solidFill>
                  <a:srgbClr val="990000"/>
                </a:solidFill>
                <a:latin typeface="Arial" charset="0"/>
              </a:rPr>
              <a:t>”</a:t>
            </a:r>
            <a:r>
              <a:rPr kumimoji="0" lang="zh-CN" altLang="en-US" sz="2400" b="0" dirty="0">
                <a:solidFill>
                  <a:srgbClr val="990000"/>
                </a:solidFill>
                <a:latin typeface="Times New Roman" pitchFamily="18" charset="0"/>
              </a:rPr>
              <a:t>：</a:t>
            </a:r>
            <a:r>
              <a:rPr kumimoji="0" lang="zh-CN" altLang="en-US" sz="2400" b="0" dirty="0">
                <a:solidFill>
                  <a:srgbClr val="0000CC"/>
                </a:solidFill>
                <a:latin typeface="Times New Roman" pitchFamily="18" charset="0"/>
              </a:rPr>
              <a:t>选择密钥使用</a:t>
            </a:r>
            <a:r>
              <a:rPr kumimoji="0" lang="en-US" altLang="zh-CN" sz="2400" b="0" dirty="0">
                <a:solidFill>
                  <a:srgbClr val="0000CC"/>
                </a:solidFill>
                <a:latin typeface="Times New Roman" pitchFamily="18" charset="0"/>
              </a:rPr>
              <a:t>ASCII</a:t>
            </a:r>
            <a:r>
              <a:rPr kumimoji="0" lang="zh-CN" altLang="en-US" sz="2400" b="0" dirty="0">
                <a:solidFill>
                  <a:srgbClr val="0000CC"/>
                </a:solidFill>
                <a:latin typeface="Times New Roman" pitchFamily="18" charset="0"/>
              </a:rPr>
              <a:t>码还是</a:t>
            </a:r>
            <a:r>
              <a:rPr kumimoji="0" lang="en-US" altLang="zh-CN" sz="2400" b="0" dirty="0">
                <a:solidFill>
                  <a:srgbClr val="0000CC"/>
                </a:solidFill>
                <a:latin typeface="Times New Roman" pitchFamily="18" charset="0"/>
              </a:rPr>
              <a:t>16</a:t>
            </a:r>
            <a:r>
              <a:rPr kumimoji="0" lang="zh-CN" altLang="en-US" sz="2400" b="0" dirty="0">
                <a:solidFill>
                  <a:srgbClr val="0000CC"/>
                </a:solidFill>
                <a:latin typeface="Times New Roman" pitchFamily="18" charset="0"/>
              </a:rPr>
              <a:t>进制数。一般我们选择</a:t>
            </a:r>
            <a:r>
              <a:rPr kumimoji="0" lang="en-US" altLang="zh-CN" sz="2400" b="0" dirty="0">
                <a:solidFill>
                  <a:srgbClr val="0000CC"/>
                </a:solidFill>
                <a:latin typeface="Times New Roman" pitchFamily="18" charset="0"/>
              </a:rPr>
              <a:t>16</a:t>
            </a:r>
            <a:r>
              <a:rPr kumimoji="0" lang="zh-CN" altLang="en-US" sz="2400" b="0" dirty="0">
                <a:solidFill>
                  <a:srgbClr val="0000CC"/>
                </a:solidFill>
                <a:latin typeface="Times New Roman" pitchFamily="18" charset="0"/>
              </a:rPr>
              <a:t>进制数（</a:t>
            </a:r>
            <a:r>
              <a:rPr kumimoji="0" lang="en-US" altLang="zh-CN" sz="2400" b="0" dirty="0">
                <a:solidFill>
                  <a:srgbClr val="0000CC"/>
                </a:solidFill>
                <a:latin typeface="Times New Roman" pitchFamily="18" charset="0"/>
              </a:rPr>
              <a:t>HEX</a:t>
            </a:r>
            <a:r>
              <a:rPr kumimoji="0" lang="zh-CN" altLang="en-US" sz="2400" b="0" dirty="0">
                <a:solidFill>
                  <a:srgbClr val="0000CC"/>
                </a:solidFill>
                <a:latin typeface="Times New Roman" pitchFamily="18" charset="0"/>
              </a:rPr>
              <a:t>）。</a:t>
            </a:r>
          </a:p>
          <a:p>
            <a:pPr>
              <a:lnSpc>
                <a:spcPct val="100000"/>
              </a:lnSpc>
            </a:pPr>
            <a:r>
              <a:rPr kumimoji="0" lang="zh-CN" altLang="en-US" sz="2400" b="0" dirty="0">
                <a:solidFill>
                  <a:srgbClr val="990000"/>
                </a:solidFill>
                <a:latin typeface="Arial" charset="0"/>
              </a:rPr>
              <a:t>“</a:t>
            </a:r>
            <a:r>
              <a:rPr kumimoji="0" lang="zh-CN" altLang="en-US" sz="2400" b="0" dirty="0">
                <a:solidFill>
                  <a:srgbClr val="990000"/>
                </a:solidFill>
                <a:latin typeface="Times New Roman" pitchFamily="18" charset="0"/>
              </a:rPr>
              <a:t>密钥内容</a:t>
            </a:r>
            <a:r>
              <a:rPr kumimoji="0" lang="zh-CN" altLang="en-US" sz="2400" b="0" dirty="0">
                <a:solidFill>
                  <a:srgbClr val="990000"/>
                </a:solidFill>
                <a:latin typeface="Arial" charset="0"/>
              </a:rPr>
              <a:t>”</a:t>
            </a:r>
            <a:r>
              <a:rPr kumimoji="0" lang="zh-CN" altLang="en-US" sz="2400" b="0" dirty="0">
                <a:solidFill>
                  <a:srgbClr val="990000"/>
                </a:solidFill>
                <a:latin typeface="Times New Roman" pitchFamily="18" charset="0"/>
              </a:rPr>
              <a:t>：</a:t>
            </a:r>
            <a:r>
              <a:rPr kumimoji="0" lang="zh-CN" altLang="en-US" sz="2400" b="0" dirty="0">
                <a:solidFill>
                  <a:srgbClr val="0000CC"/>
                </a:solidFill>
                <a:latin typeface="Times New Roman" pitchFamily="18" charset="0"/>
              </a:rPr>
              <a:t>选择</a:t>
            </a:r>
            <a:r>
              <a:rPr kumimoji="0" lang="en-US" altLang="zh-CN" sz="2400" b="0" dirty="0">
                <a:solidFill>
                  <a:srgbClr val="0000CC"/>
                </a:solidFill>
                <a:latin typeface="Times New Roman" pitchFamily="18" charset="0"/>
              </a:rPr>
              <a:t>64</a:t>
            </a:r>
            <a:r>
              <a:rPr kumimoji="0" lang="zh-CN" altLang="en-US" sz="2400" b="0" dirty="0">
                <a:solidFill>
                  <a:srgbClr val="0000CC"/>
                </a:solidFill>
                <a:latin typeface="Times New Roman" pitchFamily="18" charset="0"/>
              </a:rPr>
              <a:t>位密钥需输入</a:t>
            </a:r>
            <a:r>
              <a:rPr kumimoji="0" lang="en-US" altLang="zh-CN" sz="2400" b="0" dirty="0">
                <a:solidFill>
                  <a:srgbClr val="0000CC"/>
                </a:solidFill>
                <a:latin typeface="Times New Roman" pitchFamily="18" charset="0"/>
              </a:rPr>
              <a:t>16</a:t>
            </a:r>
            <a:r>
              <a:rPr kumimoji="0" lang="zh-CN" altLang="en-US" sz="2400" b="0" dirty="0">
                <a:solidFill>
                  <a:srgbClr val="0000CC"/>
                </a:solidFill>
                <a:latin typeface="Times New Roman" pitchFamily="18" charset="0"/>
              </a:rPr>
              <a:t>进制数字符</a:t>
            </a:r>
            <a:r>
              <a:rPr kumimoji="0" lang="en-US" altLang="zh-CN" sz="2400" b="0" dirty="0">
                <a:solidFill>
                  <a:srgbClr val="0000CC"/>
                </a:solidFill>
                <a:latin typeface="Times New Roman" pitchFamily="18" charset="0"/>
              </a:rPr>
              <a:t>10</a:t>
            </a:r>
            <a:r>
              <a:rPr kumimoji="0" lang="zh-CN" altLang="en-US" sz="2400" b="0" dirty="0">
                <a:solidFill>
                  <a:srgbClr val="0000CC"/>
                </a:solidFill>
                <a:latin typeface="Times New Roman" pitchFamily="18" charset="0"/>
              </a:rPr>
              <a:t>个，或者</a:t>
            </a:r>
            <a:r>
              <a:rPr kumimoji="0" lang="en-US" altLang="zh-CN" sz="2400" b="0" dirty="0">
                <a:solidFill>
                  <a:srgbClr val="0000CC"/>
                </a:solidFill>
                <a:latin typeface="Times New Roman" pitchFamily="18" charset="0"/>
              </a:rPr>
              <a:t>ASCII</a:t>
            </a:r>
            <a:r>
              <a:rPr kumimoji="0" lang="zh-CN" altLang="en-US" sz="2400" b="0" dirty="0">
                <a:solidFill>
                  <a:srgbClr val="0000CC"/>
                </a:solidFill>
                <a:latin typeface="Times New Roman" pitchFamily="18" charset="0"/>
              </a:rPr>
              <a:t>码字符</a:t>
            </a:r>
            <a:r>
              <a:rPr kumimoji="0" lang="en-US" altLang="zh-CN" sz="2400" b="0" dirty="0">
                <a:solidFill>
                  <a:srgbClr val="0000CC"/>
                </a:solidFill>
                <a:latin typeface="Times New Roman" pitchFamily="18" charset="0"/>
              </a:rPr>
              <a:t>5</a:t>
            </a:r>
            <a:r>
              <a:rPr kumimoji="0" lang="zh-CN" altLang="en-US" sz="2400" b="0" dirty="0">
                <a:solidFill>
                  <a:srgbClr val="0000CC"/>
                </a:solidFill>
                <a:latin typeface="Times New Roman" pitchFamily="18" charset="0"/>
              </a:rPr>
              <a:t>个。选择</a:t>
            </a:r>
            <a:r>
              <a:rPr kumimoji="0" lang="en-US" altLang="zh-CN" sz="2400" b="0" dirty="0">
                <a:solidFill>
                  <a:srgbClr val="0000CC"/>
                </a:solidFill>
                <a:latin typeface="Times New Roman" pitchFamily="18" charset="0"/>
              </a:rPr>
              <a:t>128</a:t>
            </a:r>
            <a:r>
              <a:rPr kumimoji="0" lang="zh-CN" altLang="en-US" sz="2400" b="0" dirty="0">
                <a:solidFill>
                  <a:srgbClr val="0000CC"/>
                </a:solidFill>
                <a:latin typeface="Times New Roman" pitchFamily="18" charset="0"/>
              </a:rPr>
              <a:t>位密钥需输入</a:t>
            </a:r>
            <a:r>
              <a:rPr kumimoji="0" lang="en-US" altLang="zh-CN" sz="2400" b="0" dirty="0">
                <a:solidFill>
                  <a:srgbClr val="0000CC"/>
                </a:solidFill>
                <a:latin typeface="Times New Roman" pitchFamily="18" charset="0"/>
              </a:rPr>
              <a:t>16</a:t>
            </a:r>
            <a:r>
              <a:rPr kumimoji="0" lang="zh-CN" altLang="en-US" sz="2400" b="0" dirty="0">
                <a:solidFill>
                  <a:srgbClr val="0000CC"/>
                </a:solidFill>
                <a:latin typeface="Times New Roman" pitchFamily="18" charset="0"/>
              </a:rPr>
              <a:t>进制数字符</a:t>
            </a:r>
            <a:r>
              <a:rPr kumimoji="0" lang="en-US" altLang="zh-CN" sz="2400" b="0" dirty="0">
                <a:solidFill>
                  <a:srgbClr val="0000CC"/>
                </a:solidFill>
                <a:latin typeface="Times New Roman" pitchFamily="18" charset="0"/>
              </a:rPr>
              <a:t>26</a:t>
            </a:r>
            <a:r>
              <a:rPr kumimoji="0" lang="zh-CN" altLang="en-US" sz="2400" b="0" dirty="0">
                <a:solidFill>
                  <a:srgbClr val="0000CC"/>
                </a:solidFill>
                <a:latin typeface="Times New Roman" pitchFamily="18" charset="0"/>
              </a:rPr>
              <a:t>个，或者</a:t>
            </a:r>
            <a:r>
              <a:rPr kumimoji="0" lang="en-US" altLang="zh-CN" sz="2400" b="0" dirty="0">
                <a:solidFill>
                  <a:srgbClr val="0000CC"/>
                </a:solidFill>
                <a:latin typeface="Times New Roman" pitchFamily="18" charset="0"/>
              </a:rPr>
              <a:t>ASCII</a:t>
            </a:r>
            <a:r>
              <a:rPr kumimoji="0" lang="zh-CN" altLang="en-US" sz="2400" b="0" dirty="0">
                <a:solidFill>
                  <a:srgbClr val="0000CC"/>
                </a:solidFill>
                <a:latin typeface="Times New Roman" pitchFamily="18" charset="0"/>
              </a:rPr>
              <a:t>码字符</a:t>
            </a:r>
            <a:r>
              <a:rPr kumimoji="0" lang="en-US" altLang="zh-CN" sz="2400" b="0" dirty="0">
                <a:solidFill>
                  <a:srgbClr val="0000CC"/>
                </a:solidFill>
                <a:latin typeface="Times New Roman" pitchFamily="18" charset="0"/>
              </a:rPr>
              <a:t>13</a:t>
            </a:r>
            <a:r>
              <a:rPr kumimoji="0" lang="zh-CN" altLang="en-US" sz="2400" b="0" dirty="0">
                <a:solidFill>
                  <a:srgbClr val="0000CC"/>
                </a:solidFill>
                <a:latin typeface="Times New Roman" pitchFamily="18" charset="0"/>
              </a:rPr>
              <a:t>个</a:t>
            </a:r>
          </a:p>
          <a:p>
            <a:pPr>
              <a:lnSpc>
                <a:spcPct val="100000"/>
              </a:lnSpc>
            </a:pPr>
            <a:r>
              <a:rPr kumimoji="0" lang="zh-CN" altLang="en-US" sz="2400" b="0" dirty="0">
                <a:solidFill>
                  <a:srgbClr val="990000"/>
                </a:solidFill>
                <a:latin typeface="Arial" charset="0"/>
              </a:rPr>
              <a:t>“</a:t>
            </a:r>
            <a:r>
              <a:rPr kumimoji="0" lang="zh-CN" altLang="en-US" sz="2400" b="0" dirty="0">
                <a:solidFill>
                  <a:srgbClr val="990000"/>
                </a:solidFill>
                <a:latin typeface="Times New Roman" pitchFamily="18" charset="0"/>
              </a:rPr>
              <a:t>密钥类型</a:t>
            </a:r>
            <a:r>
              <a:rPr kumimoji="0" lang="zh-CN" altLang="en-US" sz="2400" b="0" dirty="0">
                <a:solidFill>
                  <a:srgbClr val="990000"/>
                </a:solidFill>
                <a:latin typeface="Arial" charset="0"/>
              </a:rPr>
              <a:t>”</a:t>
            </a:r>
            <a:r>
              <a:rPr kumimoji="0" lang="zh-CN" altLang="en-US" sz="2400" b="0" dirty="0">
                <a:solidFill>
                  <a:srgbClr val="990000"/>
                </a:solidFill>
                <a:latin typeface="Times New Roman" pitchFamily="18" charset="0"/>
              </a:rPr>
              <a:t>：</a:t>
            </a:r>
            <a:r>
              <a:rPr kumimoji="0" lang="zh-CN" altLang="en-US" sz="2400" b="0" dirty="0">
                <a:solidFill>
                  <a:srgbClr val="0000CC"/>
                </a:solidFill>
                <a:latin typeface="Times New Roman" pitchFamily="18" charset="0"/>
              </a:rPr>
              <a:t>选择加密位数，可以选择</a:t>
            </a:r>
            <a:r>
              <a:rPr kumimoji="0" lang="en-US" altLang="zh-CN" sz="2400" b="0" dirty="0">
                <a:solidFill>
                  <a:srgbClr val="0000CC"/>
                </a:solidFill>
                <a:latin typeface="Times New Roman" pitchFamily="18" charset="0"/>
              </a:rPr>
              <a:t>64</a:t>
            </a:r>
            <a:r>
              <a:rPr kumimoji="0" lang="zh-CN" altLang="en-US" sz="2400" b="0" dirty="0">
                <a:solidFill>
                  <a:srgbClr val="0000CC"/>
                </a:solidFill>
                <a:latin typeface="Times New Roman" pitchFamily="18" charset="0"/>
              </a:rPr>
              <a:t>位或</a:t>
            </a:r>
            <a:r>
              <a:rPr kumimoji="0" lang="en-US" altLang="zh-CN" sz="2400" b="0" dirty="0">
                <a:solidFill>
                  <a:srgbClr val="0000CC"/>
                </a:solidFill>
                <a:latin typeface="Times New Roman" pitchFamily="18" charset="0"/>
              </a:rPr>
              <a:t>128</a:t>
            </a:r>
            <a:r>
              <a:rPr kumimoji="0" lang="zh-CN" altLang="en-US" sz="2400" b="0" dirty="0">
                <a:solidFill>
                  <a:srgbClr val="0000CC"/>
                </a:solidFill>
                <a:latin typeface="Times New Roman" pitchFamily="18" charset="0"/>
              </a:rPr>
              <a:t>位</a:t>
            </a:r>
            <a:r>
              <a:rPr kumimoji="0" lang="en-US" altLang="zh-CN" sz="2400" b="0" dirty="0">
                <a:solidFill>
                  <a:srgbClr val="0000CC"/>
                </a:solidFill>
                <a:latin typeface="Times New Roman" pitchFamily="18" charset="0"/>
              </a:rPr>
              <a:t>,</a:t>
            </a:r>
            <a:r>
              <a:rPr kumimoji="0" lang="zh-CN" altLang="en-US" sz="2400" b="0" dirty="0">
                <a:solidFill>
                  <a:srgbClr val="0000CC"/>
                </a:solidFill>
                <a:latin typeface="Times New Roman" pitchFamily="18" charset="0"/>
              </a:rPr>
              <a:t>选择</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禁用</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将不使用该密钥。</a:t>
            </a:r>
          </a:p>
          <a:p>
            <a:pPr>
              <a:lnSpc>
                <a:spcPct val="100000"/>
              </a:lnSpc>
            </a:pPr>
            <a:r>
              <a:rPr kumimoji="0" lang="zh-CN" altLang="en-US" sz="2400" b="0" dirty="0">
                <a:solidFill>
                  <a:srgbClr val="0000CC"/>
                </a:solidFill>
                <a:latin typeface="Times New Roman" pitchFamily="18" charset="0"/>
              </a:rPr>
              <a:t>需要注意的是，同一时刻，只能选择一条生效的密钥，但最多可以保存</a:t>
            </a:r>
            <a:r>
              <a:rPr kumimoji="0" lang="en-US" altLang="zh-CN" sz="2400" b="0" dirty="0">
                <a:solidFill>
                  <a:srgbClr val="0000CC"/>
                </a:solidFill>
                <a:latin typeface="Times New Roman" pitchFamily="18" charset="0"/>
              </a:rPr>
              <a:t>4</a:t>
            </a:r>
            <a:r>
              <a:rPr kumimoji="0" lang="zh-CN" altLang="en-US" sz="2400" b="0" dirty="0">
                <a:solidFill>
                  <a:srgbClr val="0000CC"/>
                </a:solidFill>
                <a:latin typeface="Times New Roman" pitchFamily="18" charset="0"/>
              </a:rPr>
              <a:t>条。加密位数越高，通信效率越低，连接速率会受到影响，所以建议在家庭</a:t>
            </a:r>
            <a:r>
              <a:rPr kumimoji="0" lang="en-US" altLang="zh-CN" sz="2400" b="0" dirty="0">
                <a:solidFill>
                  <a:srgbClr val="0000CC"/>
                </a:solidFill>
                <a:latin typeface="Times New Roman" pitchFamily="18" charset="0"/>
              </a:rPr>
              <a:t>WLAN</a:t>
            </a:r>
            <a:r>
              <a:rPr kumimoji="0" lang="zh-CN" altLang="en-US" sz="2400" b="0" dirty="0">
                <a:solidFill>
                  <a:srgbClr val="0000CC"/>
                </a:solidFill>
                <a:latin typeface="Times New Roman" pitchFamily="18" charset="0"/>
              </a:rPr>
              <a:t>这种对安全不太敏感的环境中，不必选择过高的加密位数。</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4000" dirty="0" smtClean="0">
                <a:solidFill>
                  <a:srgbClr val="FF0066"/>
                </a:solidFill>
              </a:rPr>
              <a:t>无线局域网</a:t>
            </a:r>
            <a:r>
              <a:rPr lang="en-US" altLang="zh-CN" sz="4000" dirty="0" smtClean="0">
                <a:solidFill>
                  <a:srgbClr val="FF0066"/>
                </a:solidFill>
              </a:rPr>
              <a:t>WLAN</a:t>
            </a:r>
            <a:r>
              <a:rPr lang="zh-CN" altLang="en-US" sz="4000" dirty="0" smtClean="0">
                <a:solidFill>
                  <a:srgbClr val="FF0066"/>
                </a:solidFill>
              </a:rPr>
              <a:t>配置</a:t>
            </a:r>
          </a:p>
        </p:txBody>
      </p:sp>
      <p:sp>
        <p:nvSpPr>
          <p:cNvPr id="33795" name="Text Box 3"/>
          <p:cNvSpPr txBox="1">
            <a:spLocks noChangeArrowheads="1"/>
          </p:cNvSpPr>
          <p:nvPr/>
        </p:nvSpPr>
        <p:spPr bwMode="auto">
          <a:xfrm>
            <a:off x="785786" y="1714488"/>
            <a:ext cx="2159000" cy="457200"/>
          </a:xfrm>
          <a:prstGeom prst="rect">
            <a:avLst/>
          </a:prstGeom>
          <a:noFill/>
          <a:ln w="38100" algn="ctr">
            <a:noFill/>
            <a:miter lim="800000"/>
            <a:headEnd/>
            <a:tailEnd/>
          </a:ln>
        </p:spPr>
        <p:txBody>
          <a:bodyPr>
            <a:spAutoFit/>
          </a:bodyPr>
          <a:lstStyle/>
          <a:p>
            <a:pPr>
              <a:lnSpc>
                <a:spcPct val="100000"/>
              </a:lnSpc>
            </a:pPr>
            <a:r>
              <a:rPr kumimoji="0" lang="en-US" altLang="zh-CN" sz="2400" b="0" dirty="0">
                <a:solidFill>
                  <a:srgbClr val="990000"/>
                </a:solidFill>
                <a:latin typeface="Times New Roman" pitchFamily="18" charset="0"/>
              </a:rPr>
              <a:t>2.</a:t>
            </a:r>
            <a:r>
              <a:rPr kumimoji="0" lang="zh-CN" altLang="en-US" sz="2400" b="0" dirty="0">
                <a:solidFill>
                  <a:srgbClr val="990000"/>
                </a:solidFill>
                <a:latin typeface="Times New Roman" pitchFamily="18" charset="0"/>
              </a:rPr>
              <a:t>主机状态</a:t>
            </a:r>
          </a:p>
        </p:txBody>
      </p:sp>
      <p:pic>
        <p:nvPicPr>
          <p:cNvPr id="33796" name="Picture 4" descr="236979"/>
          <p:cNvPicPr>
            <a:picLocks noChangeAspect="1" noChangeArrowheads="1"/>
          </p:cNvPicPr>
          <p:nvPr/>
        </p:nvPicPr>
        <p:blipFill>
          <a:blip r:embed="rId2"/>
          <a:srcRect/>
          <a:stretch>
            <a:fillRect/>
          </a:stretch>
        </p:blipFill>
        <p:spPr bwMode="auto">
          <a:xfrm>
            <a:off x="571472" y="2214555"/>
            <a:ext cx="7991475" cy="2928958"/>
          </a:xfrm>
          <a:prstGeom prst="rect">
            <a:avLst/>
          </a:prstGeom>
          <a:noFill/>
          <a:ln w="9525">
            <a:noFill/>
            <a:miter lim="800000"/>
            <a:headEnd/>
            <a:tailEnd/>
          </a:ln>
        </p:spPr>
      </p:pic>
      <p:sp>
        <p:nvSpPr>
          <p:cNvPr id="33797" name="Text Box 5"/>
          <p:cNvSpPr txBox="1">
            <a:spLocks noChangeArrowheads="1"/>
          </p:cNvSpPr>
          <p:nvPr/>
        </p:nvSpPr>
        <p:spPr bwMode="auto">
          <a:xfrm>
            <a:off x="755650" y="5157788"/>
            <a:ext cx="7561263" cy="1200329"/>
          </a:xfrm>
          <a:prstGeom prst="rect">
            <a:avLst/>
          </a:prstGeom>
          <a:noFill/>
          <a:ln w="38100" algn="ctr">
            <a:noFill/>
            <a:miter lim="800000"/>
            <a:headEnd/>
            <a:tailEnd/>
          </a:ln>
        </p:spPr>
        <p:txBody>
          <a:bodyPr>
            <a:spAutoFit/>
          </a:bodyPr>
          <a:lstStyle/>
          <a:p>
            <a:pPr>
              <a:lnSpc>
                <a:spcPct val="100000"/>
              </a:lnSpc>
            </a:pPr>
            <a:r>
              <a:rPr kumimoji="0" lang="en-US" altLang="zh-CN" sz="2400" b="0" dirty="0">
                <a:solidFill>
                  <a:schemeClr val="accent1"/>
                </a:solidFill>
                <a:latin typeface="Times New Roman" pitchFamily="18" charset="0"/>
              </a:rPr>
              <a:t>         </a:t>
            </a:r>
            <a:r>
              <a:rPr kumimoji="0" lang="zh-CN" altLang="en-US" sz="2400" b="0" dirty="0">
                <a:solidFill>
                  <a:srgbClr val="0000CC"/>
                </a:solidFill>
                <a:latin typeface="Times New Roman" pitchFamily="18" charset="0"/>
              </a:rPr>
              <a:t>可以查到加入此无线网络（</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）的主机信息，最主要的是能获得其</a:t>
            </a:r>
            <a:r>
              <a:rPr kumimoji="0" lang="en-US" altLang="zh-CN" sz="2400" b="0" dirty="0">
                <a:solidFill>
                  <a:srgbClr val="0000CC"/>
                </a:solidFill>
                <a:latin typeface="Times New Roman" pitchFamily="18" charset="0"/>
              </a:rPr>
              <a:t>MAC</a:t>
            </a:r>
            <a:r>
              <a:rPr kumimoji="0" lang="zh-CN" altLang="en-US" sz="2400" b="0" dirty="0">
                <a:solidFill>
                  <a:srgbClr val="0000CC"/>
                </a:solidFill>
                <a:latin typeface="Times New Roman" pitchFamily="18" charset="0"/>
              </a:rPr>
              <a:t>地址，以便在</a:t>
            </a:r>
            <a:r>
              <a:rPr kumimoji="0" lang="en-US" altLang="zh-CN" sz="2400" b="0" dirty="0">
                <a:solidFill>
                  <a:srgbClr val="0000CC"/>
                </a:solidFill>
                <a:latin typeface="Times New Roman" pitchFamily="18" charset="0"/>
              </a:rPr>
              <a:t>MAC</a:t>
            </a:r>
            <a:r>
              <a:rPr kumimoji="0" lang="zh-CN" altLang="en-US" sz="2400" b="0" dirty="0">
                <a:solidFill>
                  <a:srgbClr val="0000CC"/>
                </a:solidFill>
                <a:latin typeface="Times New Roman" pitchFamily="18" charset="0"/>
              </a:rPr>
              <a:t>地址过滤中使用。</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z="4000" dirty="0" smtClean="0"/>
              <a:t>无线局域网</a:t>
            </a:r>
            <a:r>
              <a:rPr lang="en-US" altLang="zh-CN" sz="4000" dirty="0" smtClean="0"/>
              <a:t>WLAN</a:t>
            </a:r>
            <a:r>
              <a:rPr lang="zh-CN" altLang="en-US" sz="4000" dirty="0" smtClean="0"/>
              <a:t>配置</a:t>
            </a:r>
          </a:p>
        </p:txBody>
      </p:sp>
      <p:sp>
        <p:nvSpPr>
          <p:cNvPr id="34819" name="Text Box 3"/>
          <p:cNvSpPr txBox="1">
            <a:spLocks noChangeArrowheads="1"/>
          </p:cNvSpPr>
          <p:nvPr/>
        </p:nvSpPr>
        <p:spPr bwMode="auto">
          <a:xfrm>
            <a:off x="642910" y="1714488"/>
            <a:ext cx="2736850" cy="457200"/>
          </a:xfrm>
          <a:prstGeom prst="rect">
            <a:avLst/>
          </a:prstGeom>
          <a:noFill/>
          <a:ln w="38100" algn="ctr">
            <a:noFill/>
            <a:miter lim="800000"/>
            <a:headEnd/>
            <a:tailEnd/>
          </a:ln>
        </p:spPr>
        <p:txBody>
          <a:bodyPr>
            <a:spAutoFit/>
          </a:bodyPr>
          <a:lstStyle/>
          <a:p>
            <a:pPr>
              <a:lnSpc>
                <a:spcPct val="100000"/>
              </a:lnSpc>
            </a:pPr>
            <a:r>
              <a:rPr kumimoji="0" lang="en-US" altLang="zh-CN" sz="2400" b="0" dirty="0">
                <a:solidFill>
                  <a:srgbClr val="990000"/>
                </a:solidFill>
                <a:latin typeface="Times New Roman" pitchFamily="18" charset="0"/>
              </a:rPr>
              <a:t>3.MAC</a:t>
            </a:r>
            <a:r>
              <a:rPr kumimoji="0" lang="zh-CN" altLang="en-US" sz="2400" b="0" dirty="0">
                <a:solidFill>
                  <a:srgbClr val="990000"/>
                </a:solidFill>
                <a:latin typeface="Times New Roman" pitchFamily="18" charset="0"/>
              </a:rPr>
              <a:t>地址过滤</a:t>
            </a:r>
          </a:p>
        </p:txBody>
      </p:sp>
      <p:pic>
        <p:nvPicPr>
          <p:cNvPr id="34820" name="Picture 4" descr="236990"/>
          <p:cNvPicPr>
            <a:picLocks noChangeAspect="1" noChangeArrowheads="1"/>
          </p:cNvPicPr>
          <p:nvPr/>
        </p:nvPicPr>
        <p:blipFill>
          <a:blip r:embed="rId2"/>
          <a:srcRect/>
          <a:stretch>
            <a:fillRect/>
          </a:stretch>
        </p:blipFill>
        <p:spPr bwMode="auto">
          <a:xfrm>
            <a:off x="684213" y="2214554"/>
            <a:ext cx="8064500" cy="40719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sz="2800" smtClean="0"/>
              <a:t>网络操作系统的功能</a:t>
            </a:r>
          </a:p>
        </p:txBody>
      </p:sp>
      <p:sp>
        <p:nvSpPr>
          <p:cNvPr id="13315" name="Rectangle 3"/>
          <p:cNvSpPr>
            <a:spLocks noGrp="1" noChangeArrowheads="1"/>
          </p:cNvSpPr>
          <p:nvPr>
            <p:ph type="body" idx="1"/>
          </p:nvPr>
        </p:nvSpPr>
        <p:spPr>
          <a:xfrm>
            <a:off x="2051050" y="1628775"/>
            <a:ext cx="3903663" cy="4684713"/>
          </a:xfrm>
        </p:spPr>
        <p:txBody>
          <a:bodyPr/>
          <a:lstStyle/>
          <a:p>
            <a:pPr marL="0" indent="0" eaLnBrk="1" hangingPunct="1">
              <a:buFont typeface="Wingdings" pitchFamily="2" charset="2"/>
              <a:buNone/>
            </a:pPr>
            <a:r>
              <a:rPr lang="zh-CN" altLang="en-US" sz="2800" smtClean="0"/>
              <a:t>共享资源管理 </a:t>
            </a:r>
          </a:p>
          <a:p>
            <a:pPr marL="0" indent="0" eaLnBrk="1" hangingPunct="1">
              <a:buFont typeface="Wingdings" pitchFamily="2" charset="2"/>
              <a:buNone/>
            </a:pPr>
            <a:r>
              <a:rPr lang="zh-CN" altLang="en-US" sz="2800" smtClean="0"/>
              <a:t>网络通信 </a:t>
            </a:r>
          </a:p>
          <a:p>
            <a:pPr marL="0" indent="0" eaLnBrk="1" hangingPunct="1">
              <a:buFont typeface="Wingdings" pitchFamily="2" charset="2"/>
              <a:buNone/>
            </a:pPr>
            <a:r>
              <a:rPr lang="zh-CN" altLang="en-US" sz="2800" smtClean="0"/>
              <a:t>网络服务 </a:t>
            </a:r>
          </a:p>
          <a:p>
            <a:pPr marL="0" indent="0" eaLnBrk="1" hangingPunct="1">
              <a:buFont typeface="Wingdings" pitchFamily="2" charset="2"/>
              <a:buNone/>
            </a:pPr>
            <a:r>
              <a:rPr lang="zh-CN" altLang="en-US" sz="2800" smtClean="0"/>
              <a:t>网络管理 </a:t>
            </a:r>
          </a:p>
          <a:p>
            <a:pPr marL="0" indent="0" eaLnBrk="1" hangingPunct="1">
              <a:buFont typeface="Wingdings" pitchFamily="2" charset="2"/>
              <a:buNone/>
            </a:pPr>
            <a:r>
              <a:rPr lang="zh-CN" altLang="en-US" sz="2800" smtClean="0"/>
              <a:t>互操作能力</a:t>
            </a:r>
          </a:p>
          <a:p>
            <a:pPr marL="0" indent="0" eaLnBrk="1" hangingPunct="1">
              <a:buFont typeface="Wingdings" pitchFamily="2" charset="2"/>
              <a:buNone/>
            </a:pPr>
            <a:r>
              <a:rPr lang="zh-CN" altLang="en-US" sz="2800" smtClean="0"/>
              <a:t>、、、、、、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sz="4000" dirty="0" smtClean="0"/>
              <a:t>无线局域网</a:t>
            </a:r>
            <a:r>
              <a:rPr lang="en-US" altLang="zh-CN" sz="4000" dirty="0" smtClean="0"/>
              <a:t>WLAN</a:t>
            </a:r>
            <a:r>
              <a:rPr lang="zh-CN" altLang="en-US" sz="4000" dirty="0" smtClean="0"/>
              <a:t>配置</a:t>
            </a:r>
          </a:p>
        </p:txBody>
      </p:sp>
      <p:pic>
        <p:nvPicPr>
          <p:cNvPr id="35843" name="Picture 3" descr="237002"/>
          <p:cNvPicPr>
            <a:picLocks noChangeAspect="1" noChangeArrowheads="1"/>
          </p:cNvPicPr>
          <p:nvPr/>
        </p:nvPicPr>
        <p:blipFill>
          <a:blip r:embed="rId2"/>
          <a:srcRect/>
          <a:stretch>
            <a:fillRect/>
          </a:stretch>
        </p:blipFill>
        <p:spPr bwMode="auto">
          <a:xfrm>
            <a:off x="785786" y="1714489"/>
            <a:ext cx="7488237" cy="2857520"/>
          </a:xfrm>
          <a:prstGeom prst="rect">
            <a:avLst/>
          </a:prstGeom>
          <a:noFill/>
          <a:ln w="9525">
            <a:noFill/>
            <a:miter lim="800000"/>
            <a:headEnd/>
            <a:tailEnd/>
          </a:ln>
        </p:spPr>
      </p:pic>
      <p:sp>
        <p:nvSpPr>
          <p:cNvPr id="35844" name="Text Box 4"/>
          <p:cNvSpPr txBox="1">
            <a:spLocks noChangeArrowheads="1"/>
          </p:cNvSpPr>
          <p:nvPr/>
        </p:nvSpPr>
        <p:spPr bwMode="auto">
          <a:xfrm>
            <a:off x="785786" y="4643446"/>
            <a:ext cx="7632700" cy="1631216"/>
          </a:xfrm>
          <a:prstGeom prst="rect">
            <a:avLst/>
          </a:prstGeom>
          <a:noFill/>
          <a:ln w="38100" algn="ctr">
            <a:noFill/>
            <a:miter lim="800000"/>
            <a:headEnd/>
            <a:tailEnd/>
          </a:ln>
        </p:spPr>
        <p:txBody>
          <a:bodyPr wrap="square">
            <a:spAutoFit/>
          </a:bodyPr>
          <a:lstStyle/>
          <a:p>
            <a:pPr>
              <a:lnSpc>
                <a:spcPct val="100000"/>
              </a:lnSpc>
            </a:pPr>
            <a:r>
              <a:rPr kumimoji="0" lang="en-US" altLang="zh-CN" sz="2000" b="0" dirty="0">
                <a:solidFill>
                  <a:srgbClr val="0000CC"/>
                </a:solidFill>
                <a:latin typeface="Times New Roman" pitchFamily="18" charset="0"/>
              </a:rPr>
              <a:t>MAC</a:t>
            </a:r>
            <a:r>
              <a:rPr kumimoji="0" lang="zh-CN" altLang="en-US" sz="2000" b="0" dirty="0">
                <a:solidFill>
                  <a:srgbClr val="0000CC"/>
                </a:solidFill>
                <a:latin typeface="Times New Roman" pitchFamily="18" charset="0"/>
              </a:rPr>
              <a:t>地址过滤功能默认为关闭</a:t>
            </a:r>
            <a:r>
              <a:rPr kumimoji="0" lang="en-US" altLang="zh-CN" sz="2000" b="0" dirty="0">
                <a:solidFill>
                  <a:srgbClr val="0000CC"/>
                </a:solidFill>
                <a:latin typeface="Times New Roman" pitchFamily="18" charset="0"/>
              </a:rPr>
              <a:t>; </a:t>
            </a:r>
          </a:p>
          <a:p>
            <a:pPr>
              <a:lnSpc>
                <a:spcPct val="100000"/>
              </a:lnSpc>
            </a:pPr>
            <a:r>
              <a:rPr kumimoji="0" lang="en-US" altLang="zh-CN" sz="2000" b="0" dirty="0">
                <a:solidFill>
                  <a:srgbClr val="0000CC"/>
                </a:solidFill>
                <a:latin typeface="Arial" charset="0"/>
              </a:rPr>
              <a:t>“</a:t>
            </a:r>
            <a:r>
              <a:rPr kumimoji="0" lang="zh-CN" altLang="en-US" sz="2000" b="0" dirty="0">
                <a:solidFill>
                  <a:srgbClr val="0000CC"/>
                </a:solidFill>
                <a:latin typeface="Times New Roman" pitchFamily="18" charset="0"/>
              </a:rPr>
              <a:t>过滤规则</a:t>
            </a:r>
            <a:r>
              <a:rPr kumimoji="0" lang="zh-CN" altLang="en-US" sz="2000" b="0" dirty="0">
                <a:solidFill>
                  <a:srgbClr val="0000CC"/>
                </a:solidFill>
                <a:latin typeface="Arial" charset="0"/>
              </a:rPr>
              <a:t>”</a:t>
            </a:r>
            <a:r>
              <a:rPr kumimoji="0" lang="en-US" altLang="zh-CN" sz="2000" b="0" dirty="0">
                <a:solidFill>
                  <a:srgbClr val="0000CC"/>
                </a:solidFill>
                <a:latin typeface="Arial" charset="0"/>
              </a:rPr>
              <a:t>——“</a:t>
            </a:r>
            <a:r>
              <a:rPr kumimoji="0" lang="zh-CN" altLang="en-US" sz="2000" b="0" dirty="0">
                <a:solidFill>
                  <a:srgbClr val="0000CC"/>
                </a:solidFill>
                <a:latin typeface="Times New Roman" pitchFamily="18" charset="0"/>
              </a:rPr>
              <a:t>仅允许</a:t>
            </a:r>
            <a:r>
              <a:rPr kumimoji="0" lang="zh-CN" altLang="en-US" sz="2000" b="0" dirty="0">
                <a:solidFill>
                  <a:srgbClr val="0000CC"/>
                </a:solidFill>
                <a:latin typeface="Arial" charset="0"/>
              </a:rPr>
              <a:t>”</a:t>
            </a:r>
            <a:r>
              <a:rPr kumimoji="0" lang="zh-CN" altLang="en-US" sz="2000" b="0" dirty="0">
                <a:solidFill>
                  <a:srgbClr val="0000CC"/>
                </a:solidFill>
                <a:latin typeface="Times New Roman" pitchFamily="18" charset="0"/>
              </a:rPr>
              <a:t>：白名单</a:t>
            </a:r>
          </a:p>
          <a:p>
            <a:pPr>
              <a:lnSpc>
                <a:spcPct val="100000"/>
              </a:lnSpc>
            </a:pPr>
            <a:r>
              <a:rPr kumimoji="0" lang="zh-CN" altLang="en-US" sz="2000" b="0" dirty="0">
                <a:solidFill>
                  <a:srgbClr val="0000CC"/>
                </a:solidFill>
                <a:latin typeface="Times New Roman" pitchFamily="18" charset="0"/>
              </a:rPr>
              <a:t>仅列表中的</a:t>
            </a:r>
            <a:r>
              <a:rPr kumimoji="0" lang="en-US" altLang="zh-CN" sz="2000" b="0" dirty="0">
                <a:solidFill>
                  <a:srgbClr val="0000CC"/>
                </a:solidFill>
                <a:latin typeface="Times New Roman" pitchFamily="18" charset="0"/>
              </a:rPr>
              <a:t>MAC</a:t>
            </a:r>
            <a:r>
              <a:rPr kumimoji="0" lang="zh-CN" altLang="en-US" sz="2000" b="0" dirty="0">
                <a:solidFill>
                  <a:srgbClr val="0000CC"/>
                </a:solidFill>
                <a:latin typeface="Times New Roman" pitchFamily="18" charset="0"/>
              </a:rPr>
              <a:t>地址无线网卡才能够接入此</a:t>
            </a:r>
            <a:r>
              <a:rPr kumimoji="0" lang="en-US" altLang="zh-CN" sz="2000" b="0" dirty="0">
                <a:solidFill>
                  <a:srgbClr val="0000CC"/>
                </a:solidFill>
                <a:latin typeface="Times New Roman" pitchFamily="18" charset="0"/>
              </a:rPr>
              <a:t>WLAN</a:t>
            </a:r>
          </a:p>
          <a:p>
            <a:pPr>
              <a:lnSpc>
                <a:spcPct val="100000"/>
              </a:lnSpc>
            </a:pPr>
            <a:r>
              <a:rPr kumimoji="0" lang="en-US" altLang="zh-CN" sz="2000" b="0" dirty="0">
                <a:solidFill>
                  <a:srgbClr val="0000CC"/>
                </a:solidFill>
                <a:latin typeface="Arial" charset="0"/>
              </a:rPr>
              <a:t>“</a:t>
            </a:r>
            <a:r>
              <a:rPr kumimoji="0" lang="zh-CN" altLang="en-US" sz="2000" b="0" dirty="0">
                <a:solidFill>
                  <a:srgbClr val="0000CC"/>
                </a:solidFill>
                <a:latin typeface="Times New Roman" pitchFamily="18" charset="0"/>
              </a:rPr>
              <a:t>过滤规则</a:t>
            </a:r>
            <a:r>
              <a:rPr kumimoji="0" lang="zh-CN" altLang="en-US" sz="2000" b="0" dirty="0">
                <a:solidFill>
                  <a:srgbClr val="0000CC"/>
                </a:solidFill>
                <a:latin typeface="Arial" charset="0"/>
              </a:rPr>
              <a:t>”</a:t>
            </a:r>
            <a:r>
              <a:rPr kumimoji="0" lang="en-US" altLang="zh-CN" sz="2000" b="0" dirty="0">
                <a:solidFill>
                  <a:srgbClr val="0000CC"/>
                </a:solidFill>
                <a:latin typeface="Arial" charset="0"/>
              </a:rPr>
              <a:t>——“</a:t>
            </a:r>
            <a:r>
              <a:rPr kumimoji="0" lang="zh-CN" altLang="en-US" sz="2000" b="0" dirty="0">
                <a:solidFill>
                  <a:srgbClr val="0000CC"/>
                </a:solidFill>
                <a:latin typeface="Times New Roman" pitchFamily="18" charset="0"/>
              </a:rPr>
              <a:t>禁     止</a:t>
            </a:r>
            <a:r>
              <a:rPr kumimoji="0" lang="zh-CN" altLang="en-US" sz="2000" b="0" dirty="0">
                <a:solidFill>
                  <a:srgbClr val="0000CC"/>
                </a:solidFill>
                <a:latin typeface="Arial" charset="0"/>
              </a:rPr>
              <a:t>”</a:t>
            </a:r>
            <a:r>
              <a:rPr kumimoji="0" lang="zh-CN" altLang="en-US" sz="2000" b="0" dirty="0">
                <a:solidFill>
                  <a:srgbClr val="0000CC"/>
                </a:solidFill>
                <a:latin typeface="Times New Roman" pitchFamily="18" charset="0"/>
              </a:rPr>
              <a:t>：黑名单</a:t>
            </a:r>
          </a:p>
          <a:p>
            <a:pPr>
              <a:lnSpc>
                <a:spcPct val="100000"/>
              </a:lnSpc>
            </a:pPr>
            <a:r>
              <a:rPr kumimoji="0" lang="zh-CN" altLang="en-US" sz="2000" b="0" dirty="0">
                <a:solidFill>
                  <a:srgbClr val="0000CC"/>
                </a:solidFill>
                <a:latin typeface="Times New Roman" pitchFamily="18" charset="0"/>
              </a:rPr>
              <a:t>在列表中的</a:t>
            </a:r>
            <a:r>
              <a:rPr kumimoji="0" lang="en-US" altLang="zh-CN" sz="2000" b="0" dirty="0">
                <a:solidFill>
                  <a:srgbClr val="0000CC"/>
                </a:solidFill>
                <a:latin typeface="Times New Roman" pitchFamily="18" charset="0"/>
              </a:rPr>
              <a:t>MAC</a:t>
            </a:r>
            <a:r>
              <a:rPr kumimoji="0" lang="zh-CN" altLang="en-US" sz="2000" b="0" dirty="0">
                <a:solidFill>
                  <a:srgbClr val="0000CC"/>
                </a:solidFill>
                <a:latin typeface="Times New Roman" pitchFamily="18" charset="0"/>
              </a:rPr>
              <a:t>地址的无线网卡均不能接入次</a:t>
            </a:r>
            <a:r>
              <a:rPr kumimoji="0" lang="en-US" altLang="zh-CN" sz="2000" b="0" dirty="0">
                <a:solidFill>
                  <a:srgbClr val="0000CC"/>
                </a:solidFill>
                <a:latin typeface="Times New Roman" pitchFamily="18" charset="0"/>
              </a:rPr>
              <a:t>AP</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z="4000" dirty="0" smtClean="0">
                <a:solidFill>
                  <a:srgbClr val="FF0066"/>
                </a:solidFill>
              </a:rPr>
              <a:t>无线局域网</a:t>
            </a:r>
            <a:r>
              <a:rPr lang="en-US" altLang="zh-CN" sz="4000" dirty="0" smtClean="0">
                <a:solidFill>
                  <a:srgbClr val="FF0066"/>
                </a:solidFill>
              </a:rPr>
              <a:t>WLAN</a:t>
            </a:r>
            <a:r>
              <a:rPr lang="zh-CN" altLang="en-US" sz="4000" dirty="0" smtClean="0">
                <a:solidFill>
                  <a:srgbClr val="FF0066"/>
                </a:solidFill>
              </a:rPr>
              <a:t>配置</a:t>
            </a:r>
          </a:p>
        </p:txBody>
      </p:sp>
      <p:sp>
        <p:nvSpPr>
          <p:cNvPr id="36867" name="Text Box 3"/>
          <p:cNvSpPr txBox="1">
            <a:spLocks noChangeArrowheads="1"/>
          </p:cNvSpPr>
          <p:nvPr/>
        </p:nvSpPr>
        <p:spPr bwMode="auto">
          <a:xfrm>
            <a:off x="428596" y="1714488"/>
            <a:ext cx="4176712" cy="457200"/>
          </a:xfrm>
          <a:prstGeom prst="rect">
            <a:avLst/>
          </a:prstGeom>
          <a:noFill/>
          <a:ln w="38100" algn="ctr">
            <a:noFill/>
            <a:miter lim="800000"/>
            <a:headEnd/>
            <a:tailEnd/>
          </a:ln>
        </p:spPr>
        <p:txBody>
          <a:bodyPr>
            <a:spAutoFit/>
          </a:bodyPr>
          <a:lstStyle/>
          <a:p>
            <a:pPr>
              <a:lnSpc>
                <a:spcPct val="100000"/>
              </a:lnSpc>
            </a:pPr>
            <a:r>
              <a:rPr kumimoji="0" lang="zh-CN" altLang="en-US" sz="2400" b="0" dirty="0">
                <a:solidFill>
                  <a:srgbClr val="990000"/>
                </a:solidFill>
                <a:latin typeface="Times New Roman" pitchFamily="18" charset="0"/>
              </a:rPr>
              <a:t>三、无线网卡客户端设置</a:t>
            </a:r>
          </a:p>
        </p:txBody>
      </p:sp>
      <p:sp>
        <p:nvSpPr>
          <p:cNvPr id="36868" name="Text Box 4"/>
          <p:cNvSpPr txBox="1">
            <a:spLocks noChangeArrowheads="1"/>
          </p:cNvSpPr>
          <p:nvPr/>
        </p:nvSpPr>
        <p:spPr bwMode="auto">
          <a:xfrm>
            <a:off x="500034" y="2357430"/>
            <a:ext cx="2286016" cy="3046988"/>
          </a:xfrm>
          <a:prstGeom prst="rect">
            <a:avLst/>
          </a:prstGeom>
          <a:noFill/>
          <a:ln w="38100" algn="ctr">
            <a:noFill/>
            <a:miter lim="800000"/>
            <a:headEnd/>
            <a:tailEnd/>
          </a:ln>
        </p:spPr>
        <p:txBody>
          <a:bodyPr wrap="square">
            <a:spAutoFit/>
          </a:bodyPr>
          <a:lstStyle/>
          <a:p>
            <a:pPr>
              <a:lnSpc>
                <a:spcPct val="100000"/>
              </a:lnSpc>
            </a:pPr>
            <a:r>
              <a:rPr kumimoji="0" lang="zh-CN" altLang="en-US" sz="2400" b="0" dirty="0">
                <a:solidFill>
                  <a:srgbClr val="0000CC"/>
                </a:solidFill>
                <a:latin typeface="Times New Roman" pitchFamily="18" charset="0"/>
              </a:rPr>
              <a:t>以</a:t>
            </a:r>
            <a:r>
              <a:rPr kumimoji="0" lang="en-US" altLang="zh-CN" sz="2400" b="0" dirty="0">
                <a:solidFill>
                  <a:srgbClr val="0000CC"/>
                </a:solidFill>
                <a:latin typeface="Times New Roman" pitchFamily="18" charset="0"/>
              </a:rPr>
              <a:t>windows</a:t>
            </a:r>
            <a:r>
              <a:rPr kumimoji="0" lang="zh-CN" altLang="en-US" sz="2400" b="0" dirty="0">
                <a:solidFill>
                  <a:srgbClr val="0000CC"/>
                </a:solidFill>
                <a:latin typeface="Times New Roman" pitchFamily="18" charset="0"/>
              </a:rPr>
              <a:t>为例，在设备管理器中，选择安装的无线网卡设备，并打开其</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属性</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窗口，点击</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高级</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标签：</a:t>
            </a:r>
          </a:p>
        </p:txBody>
      </p:sp>
      <p:pic>
        <p:nvPicPr>
          <p:cNvPr id="36869" name="Picture 5" descr="237011"/>
          <p:cNvPicPr>
            <a:picLocks noChangeAspect="1" noChangeArrowheads="1"/>
          </p:cNvPicPr>
          <p:nvPr/>
        </p:nvPicPr>
        <p:blipFill>
          <a:blip r:embed="rId2"/>
          <a:srcRect/>
          <a:stretch>
            <a:fillRect/>
          </a:stretch>
        </p:blipFill>
        <p:spPr bwMode="auto">
          <a:xfrm>
            <a:off x="3348038" y="2285992"/>
            <a:ext cx="5480050" cy="39290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z="4000" dirty="0" smtClean="0"/>
              <a:t>无线局域网</a:t>
            </a:r>
            <a:r>
              <a:rPr lang="en-US" altLang="zh-CN" sz="4000" dirty="0" smtClean="0"/>
              <a:t>WLAN</a:t>
            </a:r>
            <a:r>
              <a:rPr lang="zh-CN" altLang="en-US" sz="4000" dirty="0" smtClean="0"/>
              <a:t>配置</a:t>
            </a:r>
          </a:p>
        </p:txBody>
      </p:sp>
      <p:sp>
        <p:nvSpPr>
          <p:cNvPr id="37891" name="Text Box 3"/>
          <p:cNvSpPr txBox="1">
            <a:spLocks noChangeArrowheads="1"/>
          </p:cNvSpPr>
          <p:nvPr/>
        </p:nvSpPr>
        <p:spPr bwMode="auto">
          <a:xfrm>
            <a:off x="1403350" y="1700213"/>
            <a:ext cx="6408738" cy="3785652"/>
          </a:xfrm>
          <a:prstGeom prst="rect">
            <a:avLst/>
          </a:prstGeom>
          <a:noFill/>
          <a:ln w="38100" algn="ctr">
            <a:noFill/>
            <a:miter lim="800000"/>
            <a:headEnd/>
            <a:tailEnd/>
          </a:ln>
        </p:spPr>
        <p:txBody>
          <a:bodyPr>
            <a:spAutoFit/>
          </a:bodyPr>
          <a:lstStyle/>
          <a:p>
            <a:pPr>
              <a:lnSpc>
                <a:spcPct val="100000"/>
              </a:lnSpc>
            </a:pPr>
            <a:r>
              <a:rPr kumimoji="0" lang="en-US" altLang="zh-CN" sz="2400" b="0" dirty="0">
                <a:solidFill>
                  <a:srgbClr val="990000"/>
                </a:solidFill>
                <a:latin typeface="Arial" charset="0"/>
              </a:rPr>
              <a:t>“</a:t>
            </a:r>
            <a:r>
              <a:rPr kumimoji="0" lang="en-US" altLang="zh-CN" sz="2400" b="0" dirty="0">
                <a:solidFill>
                  <a:srgbClr val="990000"/>
                </a:solidFill>
                <a:latin typeface="Times New Roman" pitchFamily="18" charset="0"/>
              </a:rPr>
              <a:t>ESSID</a:t>
            </a: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a:t>
            </a:r>
            <a:r>
              <a:rPr kumimoji="0" lang="zh-CN" altLang="en-US" sz="2400" b="0" dirty="0">
                <a:solidFill>
                  <a:srgbClr val="0000CC"/>
                </a:solidFill>
                <a:latin typeface="Times New Roman" pitchFamily="18" charset="0"/>
              </a:rPr>
              <a:t>对应无线</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设置中的</a:t>
            </a:r>
            <a:r>
              <a:rPr kumimoji="0" lang="zh-CN" altLang="en-US" sz="2400" b="0" dirty="0">
                <a:solidFill>
                  <a:srgbClr val="0000CC"/>
                </a:solidFill>
                <a:latin typeface="Arial" charset="0"/>
              </a:rPr>
              <a:t>“</a:t>
            </a:r>
            <a:r>
              <a:rPr kumimoji="0" lang="en-US" altLang="zh-CN" sz="2400" b="0" dirty="0">
                <a:solidFill>
                  <a:srgbClr val="0000CC"/>
                </a:solidFill>
                <a:latin typeface="Times New Roman" pitchFamily="18" charset="0"/>
              </a:rPr>
              <a:t>SSID</a:t>
            </a:r>
            <a:r>
              <a:rPr kumimoji="0" lang="en-US" altLang="zh-CN" sz="2400" b="0" dirty="0">
                <a:solidFill>
                  <a:srgbClr val="0000CC"/>
                </a:solidFill>
                <a:latin typeface="Arial" charset="0"/>
              </a:rPr>
              <a:t>”</a:t>
            </a:r>
            <a:r>
              <a:rPr kumimoji="0" lang="zh-CN" altLang="en-US" sz="2400" b="0" dirty="0">
                <a:solidFill>
                  <a:srgbClr val="0000CC"/>
                </a:solidFill>
                <a:latin typeface="Times New Roman" pitchFamily="18" charset="0"/>
              </a:rPr>
              <a:t>，这项要保持一致才能连入网络。而无线网卡未手动指定</a:t>
            </a:r>
            <a:r>
              <a:rPr kumimoji="0" lang="en-US" altLang="zh-CN" sz="2400" b="0" dirty="0">
                <a:solidFill>
                  <a:srgbClr val="0000CC"/>
                </a:solidFill>
                <a:latin typeface="Times New Roman" pitchFamily="18" charset="0"/>
              </a:rPr>
              <a:t>SSID</a:t>
            </a:r>
            <a:r>
              <a:rPr kumimoji="0" lang="zh-CN" altLang="en-US" sz="2400" b="0" dirty="0">
                <a:solidFill>
                  <a:srgbClr val="0000CC"/>
                </a:solidFill>
                <a:latin typeface="Times New Roman" pitchFamily="18" charset="0"/>
              </a:rPr>
              <a:t>的情况下，将自动搜索信号最强的</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并进行连接，当然需要这个</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启用</a:t>
            </a:r>
            <a:r>
              <a:rPr kumimoji="0" lang="en-US" altLang="zh-CN" sz="2400" b="0" dirty="0">
                <a:solidFill>
                  <a:srgbClr val="0000CC"/>
                </a:solidFill>
                <a:latin typeface="Times New Roman" pitchFamily="18" charset="0"/>
              </a:rPr>
              <a:t>SSID</a:t>
            </a:r>
            <a:r>
              <a:rPr kumimoji="0" lang="zh-CN" altLang="en-US" sz="2400" b="0" dirty="0">
                <a:solidFill>
                  <a:srgbClr val="0000CC"/>
                </a:solidFill>
                <a:latin typeface="Times New Roman" pitchFamily="18" charset="0"/>
              </a:rPr>
              <a:t>广播功能。</a:t>
            </a:r>
          </a:p>
          <a:p>
            <a:pPr>
              <a:lnSpc>
                <a:spcPct val="100000"/>
              </a:lnSpc>
            </a:pPr>
            <a:endParaRPr kumimoji="0" lang="zh-CN" altLang="en-US" sz="2400" b="0" dirty="0">
              <a:solidFill>
                <a:schemeClr val="accent1"/>
              </a:solidFill>
              <a:latin typeface="Times New Roman" pitchFamily="18" charset="0"/>
            </a:endParaRPr>
          </a:p>
          <a:p>
            <a:pPr>
              <a:lnSpc>
                <a:spcPct val="100000"/>
              </a:lnSpc>
            </a:pPr>
            <a:r>
              <a:rPr kumimoji="0" lang="zh-CN" altLang="en-US" sz="2400" b="0" dirty="0">
                <a:solidFill>
                  <a:srgbClr val="990000"/>
                </a:solidFill>
                <a:latin typeface="Arial" charset="0"/>
              </a:rPr>
              <a:t>“</a:t>
            </a:r>
            <a:r>
              <a:rPr kumimoji="0" lang="en-US" altLang="zh-CN" sz="2400" b="0" dirty="0">
                <a:solidFill>
                  <a:srgbClr val="990000"/>
                </a:solidFill>
                <a:latin typeface="Times New Roman" pitchFamily="18" charset="0"/>
              </a:rPr>
              <a:t>Encryption Level</a:t>
            </a: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a:t>
            </a:r>
            <a:r>
              <a:rPr kumimoji="0" lang="zh-CN" altLang="en-US" sz="2400" b="0" dirty="0">
                <a:solidFill>
                  <a:srgbClr val="0000CC"/>
                </a:solidFill>
                <a:latin typeface="Times New Roman" pitchFamily="18" charset="0"/>
              </a:rPr>
              <a:t>加密级别对应</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密钥类型</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，即</a:t>
            </a:r>
            <a:r>
              <a:rPr kumimoji="0" lang="en-US" altLang="zh-CN" sz="2400" b="0" dirty="0">
                <a:solidFill>
                  <a:srgbClr val="0000CC"/>
                </a:solidFill>
                <a:latin typeface="Times New Roman" pitchFamily="18" charset="0"/>
              </a:rPr>
              <a:t>WEP</a:t>
            </a:r>
            <a:r>
              <a:rPr kumimoji="0" lang="zh-CN" altLang="en-US" sz="2400" b="0" dirty="0">
                <a:solidFill>
                  <a:srgbClr val="0000CC"/>
                </a:solidFill>
                <a:latin typeface="Times New Roman" pitchFamily="18" charset="0"/>
              </a:rPr>
              <a:t>共享密钥中的加密位数，根据刚才设置的选项来选择</a:t>
            </a:r>
            <a:r>
              <a:rPr kumimoji="0" lang="en-US" altLang="zh-CN" sz="2400" b="0" dirty="0">
                <a:solidFill>
                  <a:srgbClr val="0000CC"/>
                </a:solidFill>
                <a:latin typeface="Times New Roman" pitchFamily="18" charset="0"/>
              </a:rPr>
              <a:t>64</a:t>
            </a:r>
            <a:r>
              <a:rPr kumimoji="0" lang="zh-CN" altLang="en-US" sz="2400" b="0" dirty="0">
                <a:solidFill>
                  <a:srgbClr val="0000CC"/>
                </a:solidFill>
                <a:latin typeface="Times New Roman" pitchFamily="18" charset="0"/>
              </a:rPr>
              <a:t>位（</a:t>
            </a:r>
            <a:r>
              <a:rPr kumimoji="0" lang="en-US" altLang="zh-CN" sz="2400" b="0" dirty="0">
                <a:solidFill>
                  <a:srgbClr val="0000CC"/>
                </a:solidFill>
                <a:latin typeface="Times New Roman" pitchFamily="18" charset="0"/>
              </a:rPr>
              <a:t>bit</a:t>
            </a:r>
            <a:r>
              <a:rPr kumimoji="0" lang="zh-CN" altLang="en-US" sz="2400" b="0" dirty="0">
                <a:solidFill>
                  <a:srgbClr val="0000CC"/>
                </a:solidFill>
                <a:latin typeface="Times New Roman" pitchFamily="18" charset="0"/>
              </a:rPr>
              <a:t>）还是</a:t>
            </a:r>
            <a:r>
              <a:rPr kumimoji="0" lang="en-US" altLang="zh-CN" sz="2400" b="0" dirty="0">
                <a:solidFill>
                  <a:srgbClr val="0000CC"/>
                </a:solidFill>
                <a:latin typeface="Times New Roman" pitchFamily="18" charset="0"/>
              </a:rPr>
              <a:t>128</a:t>
            </a:r>
            <a:r>
              <a:rPr kumimoji="0" lang="zh-CN" altLang="en-US" sz="2400" b="0" dirty="0">
                <a:solidFill>
                  <a:srgbClr val="0000CC"/>
                </a:solidFill>
                <a:latin typeface="Times New Roman" pitchFamily="18" charset="0"/>
              </a:rPr>
              <a:t>位。</a:t>
            </a:r>
          </a:p>
          <a:p>
            <a:pPr>
              <a:lnSpc>
                <a:spcPct val="100000"/>
              </a:lnSpc>
            </a:pPr>
            <a:endParaRPr kumimoji="0" lang="en-US" altLang="zh-CN" sz="2400" b="0" dirty="0">
              <a:solidFill>
                <a:schemeClr val="accent1"/>
              </a:solidFill>
              <a:latin typeface="Times New Roman" pitchFamily="18"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sz="4000" dirty="0" smtClean="0">
                <a:solidFill>
                  <a:srgbClr val="FF0066"/>
                </a:solidFill>
              </a:rPr>
              <a:t>无线局域网</a:t>
            </a:r>
            <a:r>
              <a:rPr lang="en-US" altLang="zh-CN" sz="4000" dirty="0" smtClean="0">
                <a:solidFill>
                  <a:srgbClr val="FF0066"/>
                </a:solidFill>
              </a:rPr>
              <a:t>WLAN</a:t>
            </a:r>
            <a:r>
              <a:rPr lang="zh-CN" altLang="en-US" sz="4000" dirty="0" smtClean="0">
                <a:solidFill>
                  <a:srgbClr val="FF0066"/>
                </a:solidFill>
              </a:rPr>
              <a:t>配置</a:t>
            </a:r>
          </a:p>
        </p:txBody>
      </p:sp>
      <p:pic>
        <p:nvPicPr>
          <p:cNvPr id="38915" name="Picture 3" descr="237021"/>
          <p:cNvPicPr>
            <a:picLocks noChangeAspect="1" noChangeArrowheads="1"/>
          </p:cNvPicPr>
          <p:nvPr/>
        </p:nvPicPr>
        <p:blipFill>
          <a:blip r:embed="rId2"/>
          <a:srcRect/>
          <a:stretch>
            <a:fillRect/>
          </a:stretch>
        </p:blipFill>
        <p:spPr bwMode="auto">
          <a:xfrm>
            <a:off x="1116013" y="1785925"/>
            <a:ext cx="6048375" cy="1984387"/>
          </a:xfrm>
          <a:prstGeom prst="rect">
            <a:avLst/>
          </a:prstGeom>
          <a:noFill/>
          <a:ln w="9525">
            <a:noFill/>
            <a:miter lim="800000"/>
            <a:headEnd/>
            <a:tailEnd/>
          </a:ln>
        </p:spPr>
      </p:pic>
      <p:sp>
        <p:nvSpPr>
          <p:cNvPr id="38916" name="Text Box 4"/>
          <p:cNvSpPr txBox="1">
            <a:spLocks noChangeArrowheads="1"/>
          </p:cNvSpPr>
          <p:nvPr/>
        </p:nvSpPr>
        <p:spPr bwMode="auto">
          <a:xfrm>
            <a:off x="1116013" y="3933825"/>
            <a:ext cx="6192837" cy="1938992"/>
          </a:xfrm>
          <a:prstGeom prst="rect">
            <a:avLst/>
          </a:prstGeom>
          <a:noFill/>
          <a:ln w="38100" algn="ctr">
            <a:noFill/>
            <a:miter lim="800000"/>
            <a:headEnd/>
            <a:tailEnd/>
          </a:ln>
        </p:spPr>
        <p:txBody>
          <a:bodyPr>
            <a:spAutoFit/>
          </a:bodyPr>
          <a:lstStyle/>
          <a:p>
            <a:pPr>
              <a:lnSpc>
                <a:spcPct val="100000"/>
              </a:lnSpc>
            </a:pPr>
            <a:r>
              <a:rPr kumimoji="0" lang="en-US" altLang="zh-CN" sz="2400" b="0" dirty="0">
                <a:solidFill>
                  <a:srgbClr val="990000"/>
                </a:solidFill>
                <a:latin typeface="Arial" charset="0"/>
              </a:rPr>
              <a:t>“</a:t>
            </a:r>
            <a:r>
              <a:rPr kumimoji="0" lang="en-US" altLang="zh-CN" sz="2400" b="0" dirty="0">
                <a:solidFill>
                  <a:srgbClr val="990000"/>
                </a:solidFill>
                <a:latin typeface="Times New Roman" pitchFamily="18" charset="0"/>
              </a:rPr>
              <a:t>WEP Key #1</a:t>
            </a:r>
            <a:r>
              <a:rPr kumimoji="0" lang="zh-CN" altLang="en-US" sz="2400" b="0" dirty="0">
                <a:solidFill>
                  <a:srgbClr val="990000"/>
                </a:solidFill>
                <a:latin typeface="Times New Roman" pitchFamily="18" charset="0"/>
              </a:rPr>
              <a:t>～</a:t>
            </a:r>
            <a:r>
              <a:rPr kumimoji="0" lang="en-US" altLang="zh-CN" sz="2400" b="0" dirty="0">
                <a:solidFill>
                  <a:srgbClr val="990000"/>
                </a:solidFill>
                <a:latin typeface="Times New Roman" pitchFamily="18" charset="0"/>
              </a:rPr>
              <a:t>#4</a:t>
            </a: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a:t>
            </a:r>
            <a:r>
              <a:rPr kumimoji="0" lang="zh-CN" altLang="en-US" sz="2400" b="0" dirty="0">
                <a:solidFill>
                  <a:srgbClr val="0000CC"/>
                </a:solidFill>
                <a:latin typeface="Times New Roman" pitchFamily="18" charset="0"/>
              </a:rPr>
              <a:t>是</a:t>
            </a:r>
            <a:r>
              <a:rPr kumimoji="0" lang="en-US" altLang="zh-CN" sz="2400" b="0" dirty="0">
                <a:solidFill>
                  <a:srgbClr val="0000CC"/>
                </a:solidFill>
                <a:latin typeface="Times New Roman" pitchFamily="18" charset="0"/>
              </a:rPr>
              <a:t>4</a:t>
            </a:r>
            <a:r>
              <a:rPr kumimoji="0" lang="zh-CN" altLang="en-US" sz="2400" b="0" dirty="0">
                <a:solidFill>
                  <a:srgbClr val="0000CC"/>
                </a:solidFill>
                <a:latin typeface="Times New Roman" pitchFamily="18" charset="0"/>
              </a:rPr>
              <a:t>条</a:t>
            </a:r>
            <a:r>
              <a:rPr kumimoji="0" lang="en-US" altLang="zh-CN" sz="2400" b="0" dirty="0">
                <a:solidFill>
                  <a:srgbClr val="0000CC"/>
                </a:solidFill>
                <a:latin typeface="Times New Roman" pitchFamily="18" charset="0"/>
              </a:rPr>
              <a:t>WEP</a:t>
            </a:r>
            <a:r>
              <a:rPr kumimoji="0" lang="zh-CN" altLang="en-US" sz="2400" b="0" dirty="0">
                <a:solidFill>
                  <a:srgbClr val="0000CC"/>
                </a:solidFill>
                <a:latin typeface="Times New Roman" pitchFamily="18" charset="0"/>
              </a:rPr>
              <a:t>共享密钥，根据无线</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中的设置对应填写，并在</a:t>
            </a:r>
            <a:r>
              <a:rPr kumimoji="0" lang="zh-CN" altLang="en-US" sz="2400" b="0" dirty="0">
                <a:solidFill>
                  <a:srgbClr val="0000CC"/>
                </a:solidFill>
                <a:latin typeface="Arial" charset="0"/>
              </a:rPr>
              <a:t>“</a:t>
            </a:r>
            <a:r>
              <a:rPr kumimoji="0" lang="en-US" altLang="zh-CN" sz="2400" b="0" dirty="0">
                <a:solidFill>
                  <a:srgbClr val="0000CC"/>
                </a:solidFill>
                <a:latin typeface="Times New Roman" pitchFamily="18" charset="0"/>
              </a:rPr>
              <a:t>WEP Key to use</a:t>
            </a:r>
            <a:r>
              <a:rPr kumimoji="0" lang="en-US" altLang="zh-CN" sz="2400" b="0" dirty="0">
                <a:solidFill>
                  <a:srgbClr val="0000CC"/>
                </a:solidFill>
                <a:latin typeface="Arial" charset="0"/>
              </a:rPr>
              <a:t>”</a:t>
            </a:r>
            <a:r>
              <a:rPr kumimoji="0" lang="zh-CN" altLang="en-US" sz="2400" b="0" dirty="0">
                <a:solidFill>
                  <a:srgbClr val="0000CC"/>
                </a:solidFill>
                <a:latin typeface="Times New Roman" pitchFamily="18" charset="0"/>
              </a:rPr>
              <a:t>中选择使用的那条密钥。如果密钥不符，则会出现无线网卡客户端已连接上此网络，但不能收发数据的情况（故障现象）。</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sz="4000" dirty="0" smtClean="0"/>
              <a:t>无线局域网</a:t>
            </a:r>
            <a:r>
              <a:rPr lang="en-US" altLang="zh-CN" sz="4000" dirty="0" smtClean="0"/>
              <a:t>WLAN</a:t>
            </a:r>
            <a:r>
              <a:rPr lang="zh-CN" altLang="en-US" sz="4000" dirty="0" smtClean="0"/>
              <a:t>配置</a:t>
            </a:r>
          </a:p>
        </p:txBody>
      </p:sp>
      <p:pic>
        <p:nvPicPr>
          <p:cNvPr id="39939" name="Picture 3" descr="237030"/>
          <p:cNvPicPr>
            <a:picLocks noChangeAspect="1" noChangeArrowheads="1"/>
          </p:cNvPicPr>
          <p:nvPr/>
        </p:nvPicPr>
        <p:blipFill>
          <a:blip r:embed="rId2"/>
          <a:srcRect/>
          <a:stretch>
            <a:fillRect/>
          </a:stretch>
        </p:blipFill>
        <p:spPr bwMode="auto">
          <a:xfrm>
            <a:off x="1142976" y="1785926"/>
            <a:ext cx="6481762" cy="2463800"/>
          </a:xfrm>
          <a:prstGeom prst="rect">
            <a:avLst/>
          </a:prstGeom>
          <a:noFill/>
          <a:ln w="9525">
            <a:noFill/>
            <a:miter lim="800000"/>
            <a:headEnd/>
            <a:tailEnd/>
          </a:ln>
        </p:spPr>
      </p:pic>
      <p:sp>
        <p:nvSpPr>
          <p:cNvPr id="39940" name="Text Box 4"/>
          <p:cNvSpPr txBox="1">
            <a:spLocks noChangeArrowheads="1"/>
          </p:cNvSpPr>
          <p:nvPr/>
        </p:nvSpPr>
        <p:spPr bwMode="auto">
          <a:xfrm>
            <a:off x="428596" y="4286256"/>
            <a:ext cx="8286808" cy="1938992"/>
          </a:xfrm>
          <a:prstGeom prst="rect">
            <a:avLst/>
          </a:prstGeom>
          <a:noFill/>
          <a:ln w="38100" algn="ctr">
            <a:noFill/>
            <a:miter lim="800000"/>
            <a:headEnd/>
            <a:tailEnd/>
          </a:ln>
        </p:spPr>
        <p:txBody>
          <a:bodyPr wrap="square">
            <a:spAutoFit/>
          </a:bodyPr>
          <a:lstStyle/>
          <a:p>
            <a:pPr>
              <a:lnSpc>
                <a:spcPct val="100000"/>
              </a:lnSpc>
            </a:pPr>
            <a:r>
              <a:rPr kumimoji="0" lang="en-US" altLang="zh-CN" sz="2400" b="0" dirty="0">
                <a:solidFill>
                  <a:srgbClr val="990000"/>
                </a:solidFill>
                <a:latin typeface="Arial" charset="0"/>
              </a:rPr>
              <a:t>“</a:t>
            </a:r>
            <a:r>
              <a:rPr kumimoji="0" lang="en-US" altLang="zh-CN" sz="2400" b="0" dirty="0">
                <a:solidFill>
                  <a:srgbClr val="990000"/>
                </a:solidFill>
                <a:latin typeface="Times New Roman" pitchFamily="18" charset="0"/>
              </a:rPr>
              <a:t>Operating Mode</a:t>
            </a: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a:t>
            </a:r>
            <a:r>
              <a:rPr kumimoji="0" lang="zh-CN" altLang="en-US" sz="2400" b="0" dirty="0">
                <a:solidFill>
                  <a:srgbClr val="0000CC"/>
                </a:solidFill>
                <a:latin typeface="Times New Roman" pitchFamily="18" charset="0"/>
              </a:rPr>
              <a:t>工作模式，对于无线</a:t>
            </a:r>
            <a:r>
              <a:rPr kumimoji="0" lang="en-US" altLang="zh-CN" sz="2400" b="0" dirty="0">
                <a:solidFill>
                  <a:srgbClr val="0000CC"/>
                </a:solidFill>
                <a:latin typeface="Times New Roman" pitchFamily="18" charset="0"/>
              </a:rPr>
              <a:t>Adapter</a:t>
            </a:r>
            <a:r>
              <a:rPr kumimoji="0" lang="zh-CN" altLang="en-US" sz="2400" b="0" dirty="0">
                <a:solidFill>
                  <a:srgbClr val="0000CC"/>
                </a:solidFill>
                <a:latin typeface="Times New Roman" pitchFamily="18" charset="0"/>
              </a:rPr>
              <a:t>（网卡）来说，允许两种类型的网络工作模式：</a:t>
            </a:r>
            <a:r>
              <a:rPr kumimoji="0" lang="zh-CN" altLang="en-US" sz="2400" b="0" dirty="0">
                <a:solidFill>
                  <a:srgbClr val="FF6600"/>
                </a:solidFill>
                <a:latin typeface="Times New Roman" pitchFamily="18" charset="0"/>
              </a:rPr>
              <a:t>基础构架</a:t>
            </a:r>
            <a:r>
              <a:rPr kumimoji="0" lang="en-US" altLang="zh-CN" sz="2400" b="0" dirty="0">
                <a:solidFill>
                  <a:schemeClr val="folHlink"/>
                </a:solidFill>
                <a:latin typeface="Times New Roman" pitchFamily="18" charset="0"/>
              </a:rPr>
              <a:t>Infrastructure</a:t>
            </a:r>
            <a:r>
              <a:rPr kumimoji="0" lang="zh-CN" altLang="en-US" sz="2400" b="0" dirty="0">
                <a:solidFill>
                  <a:srgbClr val="0000CC"/>
                </a:solidFill>
                <a:latin typeface="Times New Roman" pitchFamily="18" charset="0"/>
              </a:rPr>
              <a:t>模式和</a:t>
            </a:r>
            <a:r>
              <a:rPr kumimoji="0" lang="zh-CN" altLang="en-US" sz="2400" b="0" dirty="0">
                <a:solidFill>
                  <a:srgbClr val="FF6600"/>
                </a:solidFill>
                <a:latin typeface="Times New Roman" pitchFamily="18" charset="0"/>
              </a:rPr>
              <a:t>点对点</a:t>
            </a:r>
            <a:r>
              <a:rPr kumimoji="0" lang="en-US" altLang="zh-CN" sz="2400" b="0" dirty="0">
                <a:solidFill>
                  <a:schemeClr val="folHlink"/>
                </a:solidFill>
                <a:latin typeface="Times New Roman" pitchFamily="18" charset="0"/>
              </a:rPr>
              <a:t>Ad Hoc</a:t>
            </a:r>
            <a:r>
              <a:rPr kumimoji="0" lang="zh-CN" altLang="en-US" sz="2400" b="0" dirty="0">
                <a:solidFill>
                  <a:srgbClr val="0000CC"/>
                </a:solidFill>
                <a:latin typeface="Times New Roman" pitchFamily="18" charset="0"/>
              </a:rPr>
              <a:t>模式。如果选择了前者，无线网卡将会连接到一个</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，如果选择后者，无线网卡将会直接连接到另一个工作在</a:t>
            </a:r>
            <a:r>
              <a:rPr kumimoji="0" lang="en-US" altLang="zh-CN" sz="2400" b="0" dirty="0">
                <a:solidFill>
                  <a:srgbClr val="0000CC"/>
                </a:solidFill>
                <a:latin typeface="Times New Roman" pitchFamily="18" charset="0"/>
              </a:rPr>
              <a:t>Ad-hoc</a:t>
            </a:r>
            <a:r>
              <a:rPr kumimoji="0" lang="zh-CN" altLang="en-US" sz="2400" b="0" dirty="0">
                <a:solidFill>
                  <a:srgbClr val="0000CC"/>
                </a:solidFill>
                <a:latin typeface="Times New Roman" pitchFamily="18" charset="0"/>
              </a:rPr>
              <a:t>模式下的无线工作站。</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sz="4000" dirty="0" smtClean="0">
                <a:solidFill>
                  <a:srgbClr val="FF0066"/>
                </a:solidFill>
              </a:rPr>
              <a:t>无线局域网</a:t>
            </a:r>
            <a:r>
              <a:rPr lang="en-US" altLang="zh-CN" sz="4000" dirty="0" smtClean="0">
                <a:solidFill>
                  <a:srgbClr val="FF0066"/>
                </a:solidFill>
              </a:rPr>
              <a:t>WLAN</a:t>
            </a:r>
            <a:r>
              <a:rPr lang="zh-CN" altLang="en-US" sz="4000" dirty="0" smtClean="0">
                <a:solidFill>
                  <a:srgbClr val="FF0066"/>
                </a:solidFill>
              </a:rPr>
              <a:t>配置</a:t>
            </a:r>
          </a:p>
        </p:txBody>
      </p:sp>
      <p:sp>
        <p:nvSpPr>
          <p:cNvPr id="40963" name="Text Box 3"/>
          <p:cNvSpPr txBox="1">
            <a:spLocks noChangeArrowheads="1"/>
          </p:cNvSpPr>
          <p:nvPr/>
        </p:nvSpPr>
        <p:spPr bwMode="auto">
          <a:xfrm>
            <a:off x="1258888" y="1916113"/>
            <a:ext cx="7129462" cy="3416320"/>
          </a:xfrm>
          <a:prstGeom prst="rect">
            <a:avLst/>
          </a:prstGeom>
          <a:noFill/>
          <a:ln w="38100" algn="ctr">
            <a:noFill/>
            <a:miter lim="800000"/>
            <a:headEnd/>
            <a:tailEnd/>
          </a:ln>
        </p:spPr>
        <p:txBody>
          <a:bodyPr>
            <a:spAutoFit/>
          </a:bodyPr>
          <a:lstStyle/>
          <a:p>
            <a:pPr>
              <a:lnSpc>
                <a:spcPct val="100000"/>
              </a:lnSpc>
            </a:pPr>
            <a:r>
              <a:rPr kumimoji="0" lang="en-US" altLang="zh-CN" sz="2400" b="0" dirty="0">
                <a:solidFill>
                  <a:srgbClr val="990000"/>
                </a:solidFill>
                <a:latin typeface="Arial" charset="0"/>
              </a:rPr>
              <a:t>“</a:t>
            </a:r>
            <a:r>
              <a:rPr kumimoji="0" lang="en-US" altLang="zh-CN" sz="2400" b="0" dirty="0">
                <a:solidFill>
                  <a:srgbClr val="990000"/>
                </a:solidFill>
                <a:latin typeface="Times New Roman" pitchFamily="18" charset="0"/>
              </a:rPr>
              <a:t>Channel</a:t>
            </a:r>
            <a:r>
              <a:rPr kumimoji="0" lang="en-US" altLang="zh-CN" sz="2400" b="0" dirty="0">
                <a:solidFill>
                  <a:srgbClr val="990000"/>
                </a:solidFill>
                <a:latin typeface="Arial" charset="0"/>
              </a:rPr>
              <a:t>”</a:t>
            </a:r>
            <a:r>
              <a:rPr kumimoji="0" lang="zh-CN" altLang="en-US" sz="2400" b="0" dirty="0">
                <a:solidFill>
                  <a:srgbClr val="990000"/>
                </a:solidFill>
                <a:latin typeface="Times New Roman" pitchFamily="18" charset="0"/>
              </a:rPr>
              <a:t>：</a:t>
            </a:r>
            <a:r>
              <a:rPr kumimoji="0" lang="zh-CN" altLang="en-US" sz="2400" b="0" dirty="0">
                <a:solidFill>
                  <a:srgbClr val="0000CC"/>
                </a:solidFill>
                <a:latin typeface="Times New Roman" pitchFamily="18" charset="0"/>
              </a:rPr>
              <a:t>在</a:t>
            </a:r>
            <a:r>
              <a:rPr kumimoji="0" lang="en-US" altLang="zh-CN" sz="2400" b="0" dirty="0">
                <a:solidFill>
                  <a:srgbClr val="0000CC"/>
                </a:solidFill>
                <a:latin typeface="Times New Roman" pitchFamily="18" charset="0"/>
              </a:rPr>
              <a:t>Infrastructure</a:t>
            </a:r>
            <a:r>
              <a:rPr kumimoji="0" lang="zh-CN" altLang="en-US" sz="2400" b="0" dirty="0">
                <a:solidFill>
                  <a:srgbClr val="0000CC"/>
                </a:solidFill>
                <a:latin typeface="Times New Roman" pitchFamily="18" charset="0"/>
              </a:rPr>
              <a:t>模式中，不需要设置</a:t>
            </a:r>
            <a:r>
              <a:rPr kumimoji="0" lang="zh-CN" altLang="en-US" sz="2400" b="0" dirty="0">
                <a:solidFill>
                  <a:srgbClr val="0000CC"/>
                </a:solidFill>
                <a:latin typeface="Arial" charset="0"/>
              </a:rPr>
              <a:t>“</a:t>
            </a:r>
            <a:r>
              <a:rPr kumimoji="0" lang="en-US" altLang="zh-CN" sz="2400" b="0" dirty="0">
                <a:solidFill>
                  <a:srgbClr val="0000CC"/>
                </a:solidFill>
                <a:latin typeface="Times New Roman" pitchFamily="18" charset="0"/>
              </a:rPr>
              <a:t>Channel</a:t>
            </a:r>
            <a:r>
              <a:rPr kumimoji="0" lang="en-US" altLang="zh-CN" sz="2400" b="0" dirty="0">
                <a:solidFill>
                  <a:srgbClr val="0000CC"/>
                </a:solidFill>
                <a:latin typeface="Arial" charset="0"/>
              </a:rPr>
              <a:t>”</a:t>
            </a:r>
            <a:r>
              <a:rPr kumimoji="0" lang="zh-CN" altLang="en-US" sz="2400" b="0" dirty="0">
                <a:solidFill>
                  <a:srgbClr val="0000CC"/>
                </a:solidFill>
                <a:latin typeface="Times New Roman" pitchFamily="18" charset="0"/>
              </a:rPr>
              <a:t>，此时的</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频段</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或叫</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信道</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是自动检测的，即又</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的频段设置决定的；</a:t>
            </a:r>
          </a:p>
          <a:p>
            <a:pPr>
              <a:lnSpc>
                <a:spcPct val="100000"/>
              </a:lnSpc>
            </a:pPr>
            <a:r>
              <a:rPr kumimoji="0" lang="zh-CN" altLang="en-US" sz="2400" b="0" dirty="0">
                <a:solidFill>
                  <a:srgbClr val="0000CC"/>
                </a:solidFill>
                <a:latin typeface="Times New Roman" pitchFamily="18" charset="0"/>
              </a:rPr>
              <a:t>（在</a:t>
            </a:r>
            <a:r>
              <a:rPr kumimoji="0" lang="zh-CN" altLang="en-US" sz="2400" dirty="0">
                <a:solidFill>
                  <a:srgbClr val="FF6600"/>
                </a:solidFill>
                <a:latin typeface="Times New Roman" pitchFamily="18" charset="0"/>
              </a:rPr>
              <a:t>基础构架</a:t>
            </a:r>
            <a:r>
              <a:rPr kumimoji="0" lang="zh-CN" altLang="en-US" sz="2400" b="0" dirty="0">
                <a:solidFill>
                  <a:srgbClr val="0000CC"/>
                </a:solidFill>
                <a:latin typeface="Times New Roman" pitchFamily="18" charset="0"/>
              </a:rPr>
              <a:t>模式下，</a:t>
            </a:r>
            <a:r>
              <a:rPr kumimoji="0" lang="en-US" altLang="zh-CN" sz="2400" b="0" dirty="0">
                <a:solidFill>
                  <a:srgbClr val="0000CC"/>
                </a:solidFill>
                <a:latin typeface="Times New Roman" pitchFamily="18" charset="0"/>
              </a:rPr>
              <a:t>AP</a:t>
            </a:r>
            <a:r>
              <a:rPr kumimoji="0" lang="zh-CN" altLang="en-US" sz="2400" b="0" dirty="0">
                <a:solidFill>
                  <a:srgbClr val="0000CC"/>
                </a:solidFill>
                <a:latin typeface="Times New Roman" pitchFamily="18" charset="0"/>
              </a:rPr>
              <a:t>相当于网络交换机）</a:t>
            </a:r>
          </a:p>
          <a:p>
            <a:pPr>
              <a:lnSpc>
                <a:spcPct val="100000"/>
              </a:lnSpc>
            </a:pPr>
            <a:r>
              <a:rPr kumimoji="0" lang="zh-CN" altLang="en-US" sz="2400" b="0" dirty="0">
                <a:solidFill>
                  <a:schemeClr val="accent1"/>
                </a:solidFill>
                <a:latin typeface="Times New Roman" pitchFamily="18" charset="0"/>
              </a:rPr>
              <a:t> </a:t>
            </a:r>
          </a:p>
          <a:p>
            <a:pPr>
              <a:lnSpc>
                <a:spcPct val="100000"/>
              </a:lnSpc>
            </a:pPr>
            <a:r>
              <a:rPr kumimoji="0" lang="zh-CN" altLang="en-US" sz="2400" b="0" dirty="0">
                <a:solidFill>
                  <a:srgbClr val="0000CC"/>
                </a:solidFill>
                <a:latin typeface="Times New Roman" pitchFamily="18" charset="0"/>
              </a:rPr>
              <a:t>在</a:t>
            </a:r>
            <a:r>
              <a:rPr kumimoji="0" lang="en-US" altLang="zh-CN" sz="2400" dirty="0">
                <a:solidFill>
                  <a:srgbClr val="FF6600"/>
                </a:solidFill>
                <a:latin typeface="Times New Roman" pitchFamily="18" charset="0"/>
              </a:rPr>
              <a:t>Ad Hoc</a:t>
            </a:r>
            <a:r>
              <a:rPr kumimoji="0" lang="zh-CN" altLang="en-US" sz="2400" b="0" dirty="0">
                <a:solidFill>
                  <a:srgbClr val="0000CC"/>
                </a:solidFill>
                <a:latin typeface="Times New Roman" pitchFamily="18" charset="0"/>
              </a:rPr>
              <a:t>模式中才需要设置</a:t>
            </a:r>
            <a:r>
              <a:rPr kumimoji="0" lang="zh-CN" altLang="en-US" sz="2400" b="0" dirty="0">
                <a:solidFill>
                  <a:srgbClr val="0000CC"/>
                </a:solidFill>
                <a:latin typeface="Arial" charset="0"/>
              </a:rPr>
              <a:t>“</a:t>
            </a:r>
            <a:r>
              <a:rPr kumimoji="0" lang="en-US" altLang="zh-CN" sz="2400" b="0" dirty="0">
                <a:solidFill>
                  <a:srgbClr val="0000CC"/>
                </a:solidFill>
                <a:latin typeface="Times New Roman" pitchFamily="18" charset="0"/>
              </a:rPr>
              <a:t>Channel</a:t>
            </a:r>
            <a:r>
              <a:rPr kumimoji="0" lang="en-US" altLang="zh-CN" sz="2400" b="0" dirty="0">
                <a:solidFill>
                  <a:srgbClr val="0000CC"/>
                </a:solidFill>
                <a:latin typeface="Arial" charset="0"/>
              </a:rPr>
              <a:t>”</a:t>
            </a:r>
            <a:r>
              <a:rPr kumimoji="0" lang="zh-CN" altLang="en-US" sz="2400" b="0" dirty="0">
                <a:solidFill>
                  <a:srgbClr val="0000CC"/>
                </a:solidFill>
                <a:latin typeface="Times New Roman" pitchFamily="18" charset="0"/>
              </a:rPr>
              <a:t>值，此时的工作组中所有的无线工作站都必须有相同的信道号和</a:t>
            </a:r>
            <a:r>
              <a:rPr kumimoji="0" lang="en-US" altLang="zh-CN" sz="2400" b="0" dirty="0">
                <a:solidFill>
                  <a:srgbClr val="0000CC"/>
                </a:solidFill>
                <a:latin typeface="Times New Roman" pitchFamily="18" charset="0"/>
              </a:rPr>
              <a:t>SSID</a:t>
            </a:r>
            <a:r>
              <a:rPr kumimoji="0" lang="zh-CN" altLang="en-US" sz="2400" b="0" dirty="0">
                <a:solidFill>
                  <a:srgbClr val="0000CC"/>
                </a:solidFill>
                <a:latin typeface="Times New Roman" pitchFamily="18" charset="0"/>
              </a:rPr>
              <a:t>值才能通信。 （</a:t>
            </a:r>
            <a:r>
              <a:rPr kumimoji="0" lang="en-US" altLang="zh-CN" sz="2400" b="0" dirty="0">
                <a:solidFill>
                  <a:srgbClr val="0000CC"/>
                </a:solidFill>
                <a:latin typeface="Times New Roman" pitchFamily="18" charset="0"/>
              </a:rPr>
              <a:t>Hoc</a:t>
            </a:r>
            <a:r>
              <a:rPr kumimoji="0" lang="zh-CN" altLang="en-US" sz="2400" b="0" dirty="0">
                <a:solidFill>
                  <a:srgbClr val="0000CC"/>
                </a:solidFill>
                <a:latin typeface="Times New Roman" pitchFamily="18" charset="0"/>
              </a:rPr>
              <a:t>模式相当于双机互联）</a:t>
            </a:r>
          </a:p>
          <a:p>
            <a:pPr>
              <a:lnSpc>
                <a:spcPct val="100000"/>
              </a:lnSpc>
            </a:pPr>
            <a:endParaRPr kumimoji="0" lang="en-US" altLang="zh-CN" sz="2400" b="0" dirty="0">
              <a:solidFill>
                <a:schemeClr val="tx1"/>
              </a:solidFill>
              <a:latin typeface="Times New Roman" pitchFamily="18"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z="4000" dirty="0" smtClean="0"/>
              <a:t>无线局域网</a:t>
            </a:r>
            <a:r>
              <a:rPr lang="en-US" altLang="zh-CN" sz="4000" dirty="0" smtClean="0"/>
              <a:t>WLAN</a:t>
            </a:r>
            <a:r>
              <a:rPr lang="zh-CN" altLang="en-US" sz="4000" dirty="0" smtClean="0"/>
              <a:t>配置</a:t>
            </a:r>
          </a:p>
        </p:txBody>
      </p:sp>
      <p:sp>
        <p:nvSpPr>
          <p:cNvPr id="41987" name="Text Box 3"/>
          <p:cNvSpPr txBox="1">
            <a:spLocks noChangeArrowheads="1"/>
          </p:cNvSpPr>
          <p:nvPr/>
        </p:nvSpPr>
        <p:spPr bwMode="auto">
          <a:xfrm>
            <a:off x="971550" y="1700213"/>
            <a:ext cx="6553200" cy="3539430"/>
          </a:xfrm>
          <a:prstGeom prst="rect">
            <a:avLst/>
          </a:prstGeom>
          <a:noFill/>
          <a:ln w="38100" algn="ctr">
            <a:noFill/>
            <a:miter lim="800000"/>
            <a:headEnd/>
            <a:tailEnd/>
          </a:ln>
        </p:spPr>
        <p:txBody>
          <a:bodyPr>
            <a:spAutoFit/>
          </a:bodyPr>
          <a:lstStyle/>
          <a:p>
            <a:pPr>
              <a:lnSpc>
                <a:spcPct val="100000"/>
              </a:lnSpc>
            </a:pPr>
            <a:r>
              <a:rPr kumimoji="0" lang="zh-CN" altLang="en-US" sz="2800" b="0" dirty="0">
                <a:solidFill>
                  <a:srgbClr val="990000"/>
                </a:solidFill>
                <a:latin typeface="Times New Roman" pitchFamily="18" charset="0"/>
              </a:rPr>
              <a:t>无线网卡 的两种管理配置方法：</a:t>
            </a:r>
          </a:p>
          <a:p>
            <a:pPr>
              <a:lnSpc>
                <a:spcPct val="100000"/>
              </a:lnSpc>
            </a:pPr>
            <a:r>
              <a:rPr kumimoji="0" lang="zh-CN" altLang="en-US" sz="2800" b="0" dirty="0">
                <a:solidFill>
                  <a:srgbClr val="990000"/>
                </a:solidFill>
                <a:latin typeface="Times New Roman" pitchFamily="18" charset="0"/>
              </a:rPr>
              <a:t>                  </a:t>
            </a:r>
            <a:r>
              <a:rPr kumimoji="0" lang="zh-CN" altLang="en-US" sz="2400" b="0" dirty="0">
                <a:solidFill>
                  <a:schemeClr val="folHlink"/>
                </a:solidFill>
                <a:latin typeface="Times New Roman" pitchFamily="18" charset="0"/>
              </a:rPr>
              <a:t>一般提示为只能选其中之一</a:t>
            </a:r>
          </a:p>
          <a:p>
            <a:pPr>
              <a:lnSpc>
                <a:spcPct val="100000"/>
              </a:lnSpc>
              <a:buFontTx/>
              <a:buChar char="•"/>
            </a:pPr>
            <a:r>
              <a:rPr kumimoji="0" lang="en-US" altLang="zh-CN" sz="2400" b="0" dirty="0">
                <a:solidFill>
                  <a:srgbClr val="0000CC"/>
                </a:solidFill>
                <a:latin typeface="Times New Roman" pitchFamily="18" charset="0"/>
              </a:rPr>
              <a:t>Windows XP</a:t>
            </a:r>
            <a:r>
              <a:rPr kumimoji="0" lang="zh-CN" altLang="en-US" sz="2400" b="0" dirty="0">
                <a:solidFill>
                  <a:srgbClr val="0000CC"/>
                </a:solidFill>
                <a:latin typeface="Times New Roman" pitchFamily="18" charset="0"/>
              </a:rPr>
              <a:t>中</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网络和拨号连接</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无线网络连接</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的</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属性</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无线网络配置</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，勾选</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用</a:t>
            </a:r>
            <a:r>
              <a:rPr kumimoji="0" lang="en-US" altLang="zh-CN" sz="2400" b="0" dirty="0">
                <a:solidFill>
                  <a:srgbClr val="0000CC"/>
                </a:solidFill>
                <a:latin typeface="Times New Roman" pitchFamily="18" charset="0"/>
              </a:rPr>
              <a:t>Windows</a:t>
            </a:r>
            <a:r>
              <a:rPr kumimoji="0" lang="zh-CN" altLang="en-US" sz="2400" b="0" dirty="0">
                <a:solidFill>
                  <a:srgbClr val="0000CC"/>
                </a:solidFill>
                <a:latin typeface="Times New Roman" pitchFamily="18" charset="0"/>
              </a:rPr>
              <a:t>来配置我的无线网络配置</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时则使用</a:t>
            </a:r>
            <a:r>
              <a:rPr kumimoji="0" lang="en-US" altLang="zh-CN" sz="2400" b="0" dirty="0">
                <a:solidFill>
                  <a:srgbClr val="0000CC"/>
                </a:solidFill>
                <a:latin typeface="Times New Roman" pitchFamily="18" charset="0"/>
              </a:rPr>
              <a:t>windows</a:t>
            </a:r>
            <a:r>
              <a:rPr kumimoji="0" lang="zh-CN" altLang="en-US" sz="2400" b="0" dirty="0">
                <a:solidFill>
                  <a:srgbClr val="0000CC"/>
                </a:solidFill>
                <a:latin typeface="Times New Roman" pitchFamily="18" charset="0"/>
              </a:rPr>
              <a:t>系统自带的参数配置项，点击旁边的</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配置</a:t>
            </a:r>
            <a:r>
              <a:rPr kumimoji="0" lang="zh-CN" altLang="en-US" sz="2400" b="0" dirty="0">
                <a:solidFill>
                  <a:srgbClr val="0000CC"/>
                </a:solidFill>
                <a:latin typeface="Arial" charset="0"/>
              </a:rPr>
              <a:t>”</a:t>
            </a:r>
            <a:r>
              <a:rPr kumimoji="0" lang="zh-CN" altLang="en-US" sz="2400" b="0" dirty="0">
                <a:solidFill>
                  <a:srgbClr val="0000CC"/>
                </a:solidFill>
                <a:latin typeface="Times New Roman" pitchFamily="18" charset="0"/>
              </a:rPr>
              <a:t>按钮就可以设置参数了</a:t>
            </a:r>
            <a:r>
              <a:rPr kumimoji="0" lang="zh-CN" altLang="en-US" sz="2400" b="0" dirty="0" smtClean="0">
                <a:solidFill>
                  <a:srgbClr val="0000CC"/>
                </a:solidFill>
                <a:latin typeface="Times New Roman" pitchFamily="18" charset="0"/>
              </a:rPr>
              <a:t>；</a:t>
            </a:r>
            <a:endParaRPr kumimoji="0" lang="en-US" altLang="zh-CN" sz="2400" b="0" dirty="0" smtClean="0">
              <a:solidFill>
                <a:srgbClr val="0000CC"/>
              </a:solidFill>
              <a:latin typeface="Times New Roman" pitchFamily="18" charset="0"/>
            </a:endParaRPr>
          </a:p>
          <a:p>
            <a:pPr>
              <a:lnSpc>
                <a:spcPct val="100000"/>
              </a:lnSpc>
              <a:buFontTx/>
              <a:buChar char="•"/>
            </a:pPr>
            <a:endParaRPr kumimoji="0" lang="zh-CN" altLang="en-US" sz="2400" b="0" dirty="0">
              <a:solidFill>
                <a:srgbClr val="0000CC"/>
              </a:solidFill>
              <a:latin typeface="Times New Roman" pitchFamily="18" charset="0"/>
            </a:endParaRPr>
          </a:p>
          <a:p>
            <a:pPr>
              <a:lnSpc>
                <a:spcPct val="100000"/>
              </a:lnSpc>
              <a:buFontTx/>
              <a:buChar char="•"/>
            </a:pPr>
            <a:r>
              <a:rPr kumimoji="0" lang="zh-CN" altLang="en-US" sz="2400" b="0" dirty="0">
                <a:solidFill>
                  <a:srgbClr val="0000CC"/>
                </a:solidFill>
                <a:latin typeface="Times New Roman" pitchFamily="18" charset="0"/>
              </a:rPr>
              <a:t>使用无线网卡自带的配置程序；</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zh-CN" altLang="en-US" sz="4000" dirty="0" smtClean="0">
                <a:solidFill>
                  <a:srgbClr val="FF0066"/>
                </a:solidFill>
              </a:rPr>
              <a:t>无线局域网</a:t>
            </a:r>
            <a:r>
              <a:rPr lang="en-US" altLang="zh-CN" sz="4000" dirty="0" smtClean="0">
                <a:solidFill>
                  <a:srgbClr val="FF0066"/>
                </a:solidFill>
              </a:rPr>
              <a:t>WLAN</a:t>
            </a:r>
            <a:r>
              <a:rPr lang="zh-CN" altLang="en-US" sz="4000" dirty="0" smtClean="0">
                <a:solidFill>
                  <a:srgbClr val="FF0066"/>
                </a:solidFill>
              </a:rPr>
              <a:t>配置</a:t>
            </a:r>
          </a:p>
        </p:txBody>
      </p:sp>
      <p:sp>
        <p:nvSpPr>
          <p:cNvPr id="43011" name="Text Box 3"/>
          <p:cNvSpPr txBox="1">
            <a:spLocks noChangeArrowheads="1"/>
          </p:cNvSpPr>
          <p:nvPr/>
        </p:nvSpPr>
        <p:spPr bwMode="auto">
          <a:xfrm>
            <a:off x="755650" y="2357430"/>
            <a:ext cx="7488238" cy="3786195"/>
          </a:xfrm>
          <a:prstGeom prst="rect">
            <a:avLst/>
          </a:prstGeom>
          <a:noFill/>
          <a:ln w="38100" algn="ctr">
            <a:noFill/>
            <a:miter lim="800000"/>
            <a:headEnd/>
            <a:tailEnd/>
          </a:ln>
        </p:spPr>
        <p:txBody>
          <a:bodyPr wrap="square">
            <a:spAutoFit/>
          </a:bodyPr>
          <a:lstStyle/>
          <a:p>
            <a:pPr>
              <a:lnSpc>
                <a:spcPct val="100000"/>
              </a:lnSpc>
            </a:pPr>
            <a:r>
              <a:rPr kumimoji="0" lang="en-US" altLang="zh-CN" sz="2400" b="0" dirty="0">
                <a:solidFill>
                  <a:schemeClr val="tx1"/>
                </a:solidFill>
                <a:latin typeface="Times New Roman" pitchFamily="18" charset="0"/>
              </a:rPr>
              <a:t>         </a:t>
            </a:r>
            <a:r>
              <a:rPr kumimoji="0" lang="zh-CN" altLang="en-US" sz="2400" b="0" dirty="0">
                <a:solidFill>
                  <a:srgbClr val="0000CC"/>
                </a:solidFill>
                <a:latin typeface="Times New Roman" pitchFamily="18" charset="0"/>
              </a:rPr>
              <a:t>最佳化的无线局域网络的效能</a:t>
            </a:r>
            <a:r>
              <a:rPr kumimoji="0" lang="en-US" altLang="zh-CN" sz="2400" b="0" dirty="0">
                <a:solidFill>
                  <a:srgbClr val="0000CC"/>
                </a:solidFill>
                <a:latin typeface="Times New Roman" pitchFamily="18" charset="0"/>
              </a:rPr>
              <a:t>, </a:t>
            </a:r>
            <a:r>
              <a:rPr kumimoji="0" lang="zh-CN" altLang="en-US" sz="2400" b="0" dirty="0">
                <a:solidFill>
                  <a:srgbClr val="0000CC"/>
                </a:solidFill>
                <a:latin typeface="Times New Roman" pitchFamily="18" charset="0"/>
              </a:rPr>
              <a:t>请确定不要与无线接入器距离太远</a:t>
            </a:r>
            <a:r>
              <a:rPr kumimoji="0" lang="en-US" altLang="zh-CN" sz="2400" b="0" dirty="0">
                <a:solidFill>
                  <a:srgbClr val="0000CC"/>
                </a:solidFill>
                <a:latin typeface="Times New Roman" pitchFamily="18" charset="0"/>
              </a:rPr>
              <a:t>. </a:t>
            </a:r>
            <a:r>
              <a:rPr kumimoji="0" lang="zh-CN" altLang="en-US" sz="2400" b="0" dirty="0">
                <a:solidFill>
                  <a:srgbClr val="0000CC"/>
                </a:solidFill>
                <a:latin typeface="Times New Roman" pitchFamily="18" charset="0"/>
              </a:rPr>
              <a:t>在大部分的建筑物</a:t>
            </a:r>
            <a:r>
              <a:rPr kumimoji="0" lang="en-US" altLang="zh-CN" sz="2400" b="0" dirty="0">
                <a:solidFill>
                  <a:srgbClr val="0000CC"/>
                </a:solidFill>
                <a:latin typeface="Times New Roman" pitchFamily="18" charset="0"/>
              </a:rPr>
              <a:t>, </a:t>
            </a:r>
            <a:r>
              <a:rPr kumimoji="0" lang="zh-CN" altLang="en-US" sz="2400" b="0" dirty="0">
                <a:solidFill>
                  <a:srgbClr val="0000CC"/>
                </a:solidFill>
                <a:latin typeface="Times New Roman" pitchFamily="18" charset="0"/>
              </a:rPr>
              <a:t>无线网卡工作在</a:t>
            </a:r>
            <a:r>
              <a:rPr kumimoji="0" lang="en-US" altLang="zh-CN" sz="2400" b="0" dirty="0">
                <a:solidFill>
                  <a:srgbClr val="0000CC"/>
                </a:solidFill>
                <a:latin typeface="Times New Roman" pitchFamily="18" charset="0"/>
              </a:rPr>
              <a:t>100 ~ 300 </a:t>
            </a:r>
            <a:r>
              <a:rPr kumimoji="0" lang="zh-CN" altLang="en-US" sz="2400" b="0" dirty="0">
                <a:solidFill>
                  <a:srgbClr val="0000CC"/>
                </a:solidFill>
                <a:latin typeface="Times New Roman" pitchFamily="18" charset="0"/>
              </a:rPr>
              <a:t>米范围内</a:t>
            </a:r>
            <a:r>
              <a:rPr kumimoji="0" lang="en-US" altLang="zh-CN" sz="2400" b="0" dirty="0">
                <a:solidFill>
                  <a:srgbClr val="0000CC"/>
                </a:solidFill>
                <a:latin typeface="Times New Roman" pitchFamily="18" charset="0"/>
              </a:rPr>
              <a:t>, </a:t>
            </a:r>
            <a:r>
              <a:rPr kumimoji="0" lang="zh-CN" altLang="en-US" sz="2400" b="0" dirty="0" smtClean="0">
                <a:solidFill>
                  <a:srgbClr val="0000CC"/>
                </a:solidFill>
                <a:latin typeface="Times New Roman" pitchFamily="18" charset="0"/>
              </a:rPr>
              <a:t>依墙壁</a:t>
            </a:r>
            <a:r>
              <a:rPr kumimoji="0" lang="zh-CN" altLang="en-US" sz="2400" b="0" dirty="0">
                <a:solidFill>
                  <a:srgbClr val="0000CC"/>
                </a:solidFill>
                <a:latin typeface="Times New Roman" pitchFamily="18" charset="0"/>
              </a:rPr>
              <a:t>的结构和厚度及周围的地理环境而定。</a:t>
            </a:r>
          </a:p>
          <a:p>
            <a:pPr>
              <a:lnSpc>
                <a:spcPct val="100000"/>
              </a:lnSpc>
            </a:pPr>
            <a:r>
              <a:rPr kumimoji="0" lang="zh-CN" altLang="en-US" sz="2400" b="0" dirty="0">
                <a:solidFill>
                  <a:srgbClr val="0000CC"/>
                </a:solidFill>
                <a:latin typeface="Times New Roman" pitchFamily="18" charset="0"/>
              </a:rPr>
              <a:t>         无线电波可以穿过墙壁和玻璃但是很难穿过金属， 如果在穿过墙壁的时候产生干扰</a:t>
            </a:r>
            <a:r>
              <a:rPr kumimoji="0" lang="en-US" altLang="zh-CN" sz="2400" b="0" dirty="0">
                <a:solidFill>
                  <a:srgbClr val="0000CC"/>
                </a:solidFill>
                <a:latin typeface="Times New Roman" pitchFamily="18" charset="0"/>
              </a:rPr>
              <a:t>,</a:t>
            </a:r>
            <a:r>
              <a:rPr kumimoji="0" lang="zh-CN" altLang="en-US" sz="2400" b="0" dirty="0">
                <a:solidFill>
                  <a:srgbClr val="0000CC"/>
                </a:solidFill>
                <a:latin typeface="Times New Roman" pitchFamily="18" charset="0"/>
              </a:rPr>
              <a:t>可能这道墙壁的结构含有加强的金属， 可以通过安装另一个无接入器去解决这个问题。</a:t>
            </a:r>
          </a:p>
          <a:p>
            <a:pPr>
              <a:lnSpc>
                <a:spcPct val="100000"/>
              </a:lnSpc>
            </a:pPr>
            <a:r>
              <a:rPr kumimoji="0" lang="zh-CN" altLang="en-US" sz="2400" b="0" dirty="0">
                <a:solidFill>
                  <a:srgbClr val="0000CC"/>
                </a:solidFill>
                <a:latin typeface="Times New Roman" pitchFamily="18" charset="0"/>
              </a:rPr>
              <a:t>         楼板通常拥有金属大梁和加强的金属支柱干扰无线局域网络的传输。</a:t>
            </a:r>
          </a:p>
        </p:txBody>
      </p:sp>
      <p:sp>
        <p:nvSpPr>
          <p:cNvPr id="43012" name="Text Box 4"/>
          <p:cNvSpPr txBox="1">
            <a:spLocks noChangeArrowheads="1"/>
          </p:cNvSpPr>
          <p:nvPr/>
        </p:nvSpPr>
        <p:spPr bwMode="auto">
          <a:xfrm>
            <a:off x="500034" y="1785926"/>
            <a:ext cx="4608512" cy="457200"/>
          </a:xfrm>
          <a:prstGeom prst="rect">
            <a:avLst/>
          </a:prstGeom>
          <a:noFill/>
          <a:ln w="38100" algn="ctr">
            <a:noFill/>
            <a:miter lim="800000"/>
            <a:headEnd/>
            <a:tailEnd/>
          </a:ln>
        </p:spPr>
        <p:txBody>
          <a:bodyPr>
            <a:spAutoFit/>
          </a:bodyPr>
          <a:lstStyle/>
          <a:p>
            <a:pPr>
              <a:lnSpc>
                <a:spcPct val="100000"/>
              </a:lnSpc>
            </a:pPr>
            <a:r>
              <a:rPr kumimoji="0" lang="zh-CN" altLang="en-US" sz="2400" b="0" dirty="0">
                <a:solidFill>
                  <a:srgbClr val="990000"/>
                </a:solidFill>
                <a:latin typeface="Times New Roman" pitchFamily="18" charset="0"/>
              </a:rPr>
              <a:t>无线局域网使用注意事项：</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3"/>
          <p:cNvSpPr>
            <a:spLocks noGrp="1"/>
          </p:cNvSpPr>
          <p:nvPr>
            <p:ph type="dt" sz="quarter" idx="10"/>
          </p:nvPr>
        </p:nvSpPr>
        <p:spPr>
          <a:noFill/>
          <a:ln>
            <a:miter lim="800000"/>
            <a:headEnd/>
            <a:tailEnd/>
          </a:ln>
        </p:spPr>
        <p:txBody>
          <a:bodyPr/>
          <a:lstStyle/>
          <a:p>
            <a:fld id="{19558507-9954-4024-BAB7-EF94F3F6F1FE}" type="datetime2">
              <a:rPr lang="zh-CN" altLang="en-US" smtClean="0"/>
              <a:pPr/>
              <a:t>2021年8月26日</a:t>
            </a:fld>
            <a:endParaRPr lang="en-US" altLang="zh-CN" smtClean="0"/>
          </a:p>
        </p:txBody>
      </p:sp>
      <p:sp>
        <p:nvSpPr>
          <p:cNvPr id="13315" name="灯片编号占位符 5"/>
          <p:cNvSpPr>
            <a:spLocks noGrp="1"/>
          </p:cNvSpPr>
          <p:nvPr>
            <p:ph type="sldNum" sz="quarter" idx="12"/>
          </p:nvPr>
        </p:nvSpPr>
        <p:spPr>
          <a:noFill/>
          <a:ln>
            <a:miter lim="800000"/>
            <a:headEnd/>
            <a:tailEnd/>
          </a:ln>
        </p:spPr>
        <p:txBody>
          <a:bodyPr/>
          <a:lstStyle/>
          <a:p>
            <a:r>
              <a:rPr lang="zh-CN" altLang="en-US" smtClean="0"/>
              <a:t>第</a:t>
            </a:r>
            <a:fld id="{3240646A-86D0-489B-8295-8A8B0A5048CA}" type="slidenum">
              <a:rPr lang="zh-CN" altLang="en-US" smtClean="0"/>
              <a:pPr/>
              <a:t>138</a:t>
            </a:fld>
            <a:r>
              <a:rPr lang="zh-CN" altLang="en-US" smtClean="0"/>
              <a:t>页</a:t>
            </a:r>
          </a:p>
        </p:txBody>
      </p:sp>
      <p:sp>
        <p:nvSpPr>
          <p:cNvPr id="13316" name="Rectangle 2"/>
          <p:cNvSpPr>
            <a:spLocks noGrp="1" noChangeArrowheads="1"/>
          </p:cNvSpPr>
          <p:nvPr>
            <p:ph type="title"/>
          </p:nvPr>
        </p:nvSpPr>
        <p:spPr/>
        <p:txBody>
          <a:bodyPr/>
          <a:lstStyle/>
          <a:p>
            <a:pPr eaLnBrk="1" hangingPunct="1"/>
            <a:r>
              <a:rPr lang="en-US" altLang="zh-CN" smtClean="0">
                <a:latin typeface="Times New Roman" pitchFamily="18" charset="0"/>
                <a:cs typeface="Times New Roman" pitchFamily="18" charset="0"/>
              </a:rPr>
              <a:t>3.2</a:t>
            </a:r>
            <a:r>
              <a:rPr lang="en-US" altLang="zh-CN" smtClean="0">
                <a:latin typeface="宋体" pitchFamily="2" charset="-122"/>
              </a:rPr>
              <a:t> </a:t>
            </a:r>
            <a:r>
              <a:rPr lang="zh-CN" altLang="en-US" dirty="0" smtClean="0">
                <a:latin typeface="宋体" pitchFamily="2" charset="-122"/>
              </a:rPr>
              <a:t>网络适配器</a:t>
            </a:r>
            <a:r>
              <a:rPr lang="zh-CN" altLang="en-US" dirty="0" smtClean="0"/>
              <a:t> </a:t>
            </a:r>
          </a:p>
        </p:txBody>
      </p:sp>
      <p:sp>
        <p:nvSpPr>
          <p:cNvPr id="13317" name="Rectangle 3"/>
          <p:cNvSpPr>
            <a:spLocks noGrp="1" noChangeArrowheads="1"/>
          </p:cNvSpPr>
          <p:nvPr>
            <p:ph type="body" idx="1"/>
          </p:nvPr>
        </p:nvSpPr>
        <p:spPr/>
        <p:txBody>
          <a:bodyPr/>
          <a:lstStyle/>
          <a:p>
            <a:pPr eaLnBrk="1" hangingPunct="1"/>
            <a:r>
              <a:rPr lang="zh-CN" altLang="en-US" smtClean="0">
                <a:latin typeface="宋体" pitchFamily="2" charset="-122"/>
              </a:rPr>
              <a:t>网络适配器（或被称之为网络接口卡）是一种连接设备。它们能够使工作站、服务器、打印机或其他节点通过网络介质接收并发送数据。</a:t>
            </a:r>
            <a:r>
              <a:rPr lang="zh-CN" altLang="en-US" smtClean="0"/>
              <a:t> </a:t>
            </a:r>
          </a:p>
          <a:p>
            <a:pPr eaLnBrk="1" hangingPunct="1"/>
            <a:r>
              <a:rPr lang="zh-CN" altLang="en-US" smtClean="0">
                <a:latin typeface="宋体" pitchFamily="2" charset="-122"/>
              </a:rPr>
              <a:t>它们只传输信号而不分析高层数据，属于</a:t>
            </a:r>
            <a:r>
              <a:rPr lang="en-US" altLang="zh-CN" smtClean="0">
                <a:latin typeface="Times New Roman" pitchFamily="18" charset="0"/>
                <a:cs typeface="Times New Roman" pitchFamily="18" charset="0"/>
              </a:rPr>
              <a:t>OSI</a:t>
            </a:r>
            <a:r>
              <a:rPr lang="zh-CN" altLang="en-US" smtClean="0">
                <a:latin typeface="宋体" pitchFamily="2" charset="-122"/>
              </a:rPr>
              <a:t>模型的物理层。</a:t>
            </a:r>
            <a:r>
              <a:rPr lang="zh-CN" altLang="en-US" smtClean="0"/>
              <a:t>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sz="3200" dirty="0" smtClean="0">
                <a:ea typeface="黑体" pitchFamily="2" charset="-122"/>
              </a:rPr>
              <a:t>网卡的一般介绍</a:t>
            </a:r>
          </a:p>
        </p:txBody>
      </p:sp>
      <p:sp>
        <p:nvSpPr>
          <p:cNvPr id="4099" name="Rectangle 3"/>
          <p:cNvSpPr>
            <a:spLocks noGrp="1" noChangeArrowheads="1"/>
          </p:cNvSpPr>
          <p:nvPr>
            <p:ph type="body" idx="1"/>
          </p:nvPr>
        </p:nvSpPr>
        <p:spPr/>
        <p:txBody>
          <a:bodyPr/>
          <a:lstStyle/>
          <a:p>
            <a:pPr marL="0" indent="0" eaLnBrk="1" hangingPunct="1">
              <a:lnSpc>
                <a:spcPct val="80000"/>
              </a:lnSpc>
              <a:buFont typeface="Wingdings" pitchFamily="2" charset="2"/>
              <a:buNone/>
            </a:pPr>
            <a:r>
              <a:rPr lang="en-US" altLang="zh-CN" sz="2000" b="0" smtClean="0">
                <a:solidFill>
                  <a:schemeClr val="folHlink"/>
                </a:solidFill>
              </a:rPr>
              <a:t>      </a:t>
            </a:r>
            <a:r>
              <a:rPr lang="en-US" altLang="zh-CN" sz="2800" b="0" smtClean="0">
                <a:solidFill>
                  <a:schemeClr val="folHlink"/>
                </a:solidFill>
              </a:rPr>
              <a:t> </a:t>
            </a:r>
            <a:r>
              <a:rPr lang="zh-CN" altLang="en-US" sz="2800" b="0" smtClean="0">
                <a:solidFill>
                  <a:schemeClr val="folHlink"/>
                </a:solidFill>
              </a:rPr>
              <a:t>网络适配器</a:t>
            </a:r>
            <a:r>
              <a:rPr lang="en-US" altLang="zh-CN" sz="2800" b="0" smtClean="0">
                <a:solidFill>
                  <a:schemeClr val="folHlink"/>
                </a:solidFill>
              </a:rPr>
              <a:t>NIC</a:t>
            </a:r>
            <a:r>
              <a:rPr lang="zh-CN" altLang="en-US" sz="2800" b="0" smtClean="0">
                <a:solidFill>
                  <a:schemeClr val="folHlink"/>
                </a:solidFill>
              </a:rPr>
              <a:t>（</a:t>
            </a:r>
            <a:r>
              <a:rPr lang="en-US" altLang="zh-CN" sz="2800" b="0" smtClean="0">
                <a:solidFill>
                  <a:schemeClr val="folHlink"/>
                </a:solidFill>
              </a:rPr>
              <a:t>Network Interface Card</a:t>
            </a:r>
            <a:r>
              <a:rPr lang="zh-CN" altLang="en-US" sz="2800" b="0" smtClean="0">
                <a:solidFill>
                  <a:schemeClr val="folHlink"/>
                </a:solidFill>
              </a:rPr>
              <a:t>）</a:t>
            </a:r>
            <a:r>
              <a:rPr lang="zh-CN" altLang="en-US" sz="2800" b="0" smtClean="0"/>
              <a:t>也就是俗称的网卡。网卡是构成计算机局域网络系统中最基本的、最重要的和必不可少的连接设备，计算机</a:t>
            </a:r>
            <a:r>
              <a:rPr lang="en-US" altLang="zh-CN" sz="2800" b="0" smtClean="0"/>
              <a:t>(</a:t>
            </a:r>
            <a:r>
              <a:rPr lang="zh-CN" altLang="en-US" sz="2800" b="0" smtClean="0"/>
              <a:t>服务器、客户机</a:t>
            </a:r>
            <a:r>
              <a:rPr lang="en-US" altLang="zh-CN" sz="2800" b="0" smtClean="0"/>
              <a:t>)</a:t>
            </a:r>
            <a:r>
              <a:rPr lang="zh-CN" altLang="en-US" sz="2800" b="0" smtClean="0"/>
              <a:t>通过网卡接入局域网络。</a:t>
            </a:r>
          </a:p>
          <a:p>
            <a:pPr marL="0" indent="0" eaLnBrk="1" hangingPunct="1">
              <a:lnSpc>
                <a:spcPct val="80000"/>
              </a:lnSpc>
              <a:buFont typeface="Wingdings" pitchFamily="2" charset="2"/>
              <a:buNone/>
            </a:pPr>
            <a:r>
              <a:rPr lang="zh-CN" altLang="en-US" sz="2800" b="0" smtClean="0">
                <a:solidFill>
                  <a:schemeClr val="folHlink"/>
                </a:solidFill>
              </a:rPr>
              <a:t>   </a:t>
            </a:r>
            <a:r>
              <a:rPr lang="zh-CN" altLang="en-US" sz="2800" b="0" smtClean="0">
                <a:solidFill>
                  <a:schemeClr val="folHlink"/>
                </a:solidFill>
                <a:latin typeface="黑体" pitchFamily="2" charset="-122"/>
                <a:ea typeface="黑体" pitchFamily="2" charset="-122"/>
              </a:rPr>
              <a:t>  </a:t>
            </a:r>
            <a:r>
              <a:rPr lang="en-US" altLang="zh-CN" sz="2800" smtClean="0">
                <a:solidFill>
                  <a:schemeClr val="folHlink"/>
                </a:solidFill>
                <a:latin typeface="黑体" pitchFamily="2" charset="-122"/>
                <a:ea typeface="黑体" pitchFamily="2" charset="-122"/>
              </a:rPr>
              <a:t>Fast Ethernet Adapter</a:t>
            </a:r>
            <a:r>
              <a:rPr lang="zh-CN" altLang="en-US" sz="2800" smtClean="0">
                <a:solidFill>
                  <a:schemeClr val="folHlink"/>
                </a:solidFill>
                <a:latin typeface="黑体" pitchFamily="2" charset="-122"/>
                <a:ea typeface="黑体" pitchFamily="2" charset="-122"/>
              </a:rPr>
              <a:t>，</a:t>
            </a:r>
            <a:endParaRPr lang="zh-CN" altLang="en-US" sz="2800" b="0" smtClean="0">
              <a:solidFill>
                <a:schemeClr val="folHlink"/>
              </a:solidFill>
              <a:latin typeface="黑体" pitchFamily="2" charset="-122"/>
              <a:ea typeface="黑体" pitchFamily="2" charset="-122"/>
            </a:endParaRPr>
          </a:p>
          <a:p>
            <a:pPr marL="0" indent="0" eaLnBrk="1" hangingPunct="1">
              <a:lnSpc>
                <a:spcPct val="80000"/>
              </a:lnSpc>
              <a:buFont typeface="Wingdings" pitchFamily="2" charset="2"/>
              <a:buNone/>
            </a:pPr>
            <a:r>
              <a:rPr lang="zh-CN" altLang="en-US" sz="2800" b="0" smtClean="0">
                <a:solidFill>
                  <a:schemeClr val="folHlink"/>
                </a:solidFill>
                <a:latin typeface="黑体" pitchFamily="2" charset="-122"/>
                <a:ea typeface="黑体" pitchFamily="2" charset="-122"/>
              </a:rPr>
              <a:t>    </a:t>
            </a:r>
            <a:r>
              <a:rPr lang="en-US" altLang="zh-CN" sz="2800" b="0" smtClean="0">
                <a:solidFill>
                  <a:schemeClr val="folHlink"/>
                </a:solidFill>
                <a:latin typeface="黑体" pitchFamily="2" charset="-122"/>
                <a:ea typeface="黑体" pitchFamily="2" charset="-122"/>
              </a:rPr>
              <a:t>Network Adapter</a:t>
            </a:r>
          </a:p>
          <a:p>
            <a:pPr marL="0" indent="0" eaLnBrk="1" hangingPunct="1">
              <a:lnSpc>
                <a:spcPct val="80000"/>
              </a:lnSpc>
              <a:buFont typeface="Wingdings" pitchFamily="2" charset="2"/>
              <a:buNone/>
            </a:pPr>
            <a:r>
              <a:rPr lang="en-US" altLang="zh-CN" sz="2800" b="0" smtClean="0">
                <a:solidFill>
                  <a:schemeClr val="folHlink"/>
                </a:solidFill>
                <a:latin typeface="黑体" pitchFamily="2" charset="-122"/>
                <a:ea typeface="黑体" pitchFamily="2" charset="-122"/>
              </a:rPr>
              <a:t>    NetCard</a:t>
            </a:r>
          </a:p>
          <a:p>
            <a:pPr marL="0" indent="0" eaLnBrk="1" hangingPunct="1">
              <a:lnSpc>
                <a:spcPct val="80000"/>
              </a:lnSpc>
              <a:buFont typeface="Wingdings" pitchFamily="2" charset="2"/>
              <a:buNone/>
            </a:pPr>
            <a:r>
              <a:rPr lang="en-US" altLang="zh-CN" sz="2800" b="0" smtClean="0">
                <a:solidFill>
                  <a:schemeClr val="folHlink"/>
                </a:solidFill>
                <a:latin typeface="黑体" pitchFamily="2" charset="-122"/>
                <a:ea typeface="黑体" pitchFamily="2" charset="-122"/>
              </a:rPr>
              <a:t>    LAN Card </a:t>
            </a:r>
          </a:p>
          <a:p>
            <a:pPr marL="0" indent="0" eaLnBrk="1" hangingPunct="1">
              <a:lnSpc>
                <a:spcPct val="80000"/>
              </a:lnSpc>
              <a:buFont typeface="Wingdings" pitchFamily="2" charset="2"/>
              <a:buNone/>
            </a:pPr>
            <a:r>
              <a:rPr lang="zh-CN" altLang="en-US" sz="2400" smtClean="0">
                <a:solidFill>
                  <a:schemeClr val="folHlink"/>
                </a:solidFill>
              </a:rPr>
              <a:t>以太网 </a:t>
            </a:r>
            <a:r>
              <a:rPr lang="en-US" altLang="zh-CN" sz="2400" smtClean="0">
                <a:solidFill>
                  <a:schemeClr val="folHlink"/>
                </a:solidFill>
              </a:rPr>
              <a:t>Ethernet</a:t>
            </a:r>
            <a:r>
              <a:rPr lang="zh-CN" altLang="en-US" sz="2400" smtClean="0">
                <a:solidFill>
                  <a:schemeClr val="folHlink"/>
                </a:solidFill>
              </a:rPr>
              <a:t>：</a:t>
            </a:r>
            <a:r>
              <a:rPr lang="en-US" altLang="zh-CN" sz="2400" smtClean="0">
                <a:solidFill>
                  <a:schemeClr val="folHlink"/>
                </a:solidFill>
              </a:rPr>
              <a:t>IEEE 802.3 </a:t>
            </a:r>
            <a:r>
              <a:rPr lang="zh-CN" altLang="en-US" sz="2400" smtClean="0">
                <a:solidFill>
                  <a:schemeClr val="folHlink"/>
                </a:solidFill>
              </a:rPr>
              <a:t>局域网协议 （</a:t>
            </a:r>
            <a:r>
              <a:rPr lang="en-US" altLang="zh-CN" sz="2400" smtClean="0">
                <a:solidFill>
                  <a:schemeClr val="folHlink"/>
                </a:solidFill>
              </a:rPr>
              <a:t>Ethernet LAN protocols as defined in IEEE 802.3 suite</a:t>
            </a:r>
            <a:r>
              <a:rPr lang="zh-CN" altLang="en-US" sz="2400" smtClean="0">
                <a:solidFill>
                  <a:schemeClr val="folHlink"/>
                </a:solidFill>
              </a:rPr>
              <a:t>）</a:t>
            </a:r>
            <a:endParaRPr lang="zh-CN" altLang="en-US" sz="2800" b="0" smtClean="0">
              <a:solidFill>
                <a:schemeClr val="folHlink"/>
              </a:solidFill>
            </a:endParaRPr>
          </a:p>
          <a:p>
            <a:pPr marL="0" indent="0" eaLnBrk="1" hangingPunct="1">
              <a:lnSpc>
                <a:spcPct val="80000"/>
              </a:lnSpc>
              <a:buFont typeface="Wingdings" pitchFamily="2" charset="2"/>
              <a:buNone/>
            </a:pPr>
            <a:endParaRPr lang="zh-CN" altLang="en-US" sz="2800" smtClean="0"/>
          </a:p>
          <a:p>
            <a:pPr marL="0" indent="0" eaLnBrk="1" hangingPunct="1">
              <a:lnSpc>
                <a:spcPct val="80000"/>
              </a:lnSpc>
              <a:buFont typeface="Wingdings" pitchFamily="2" charset="2"/>
              <a:buNone/>
            </a:pPr>
            <a:r>
              <a:rPr lang="zh-CN" altLang="en-US" sz="2000" smtClean="0"/>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428596" y="1714488"/>
            <a:ext cx="8229600" cy="5373687"/>
          </a:xfrm>
        </p:spPr>
        <p:txBody>
          <a:bodyPr/>
          <a:lstStyle/>
          <a:p>
            <a:pPr marL="0" indent="0" eaLnBrk="1" hangingPunct="1">
              <a:buFont typeface="Wingdings" pitchFamily="2" charset="2"/>
              <a:buNone/>
            </a:pPr>
            <a:r>
              <a:rPr lang="en-US" altLang="zh-CN" sz="2800" dirty="0" smtClean="0">
                <a:solidFill>
                  <a:schemeClr val="folHlink"/>
                </a:solidFill>
                <a:latin typeface="宋体" pitchFamily="2" charset="-122"/>
              </a:rPr>
              <a:t>UNIX</a:t>
            </a:r>
            <a:r>
              <a:rPr lang="zh-CN" altLang="en-US" sz="2800" dirty="0" smtClean="0">
                <a:solidFill>
                  <a:schemeClr val="folHlink"/>
                </a:solidFill>
                <a:latin typeface="宋体" pitchFamily="2" charset="-122"/>
              </a:rPr>
              <a:t>操作系统</a:t>
            </a:r>
            <a:endParaRPr lang="zh-CN" altLang="en-US" sz="2800" dirty="0" smtClean="0">
              <a:solidFill>
                <a:schemeClr val="folHlink"/>
              </a:solidFill>
            </a:endParaRPr>
          </a:p>
          <a:p>
            <a:pPr marL="0" indent="0" eaLnBrk="1" hangingPunct="1">
              <a:buFont typeface="Wingdings" pitchFamily="2" charset="2"/>
              <a:buNone/>
            </a:pPr>
            <a:r>
              <a:rPr lang="zh-CN" altLang="en-US" sz="2800" dirty="0" smtClean="0"/>
              <a:t>   </a:t>
            </a:r>
            <a:r>
              <a:rPr lang="en-US" altLang="zh-CN" sz="2800" dirty="0" smtClean="0"/>
              <a:t>UNIX</a:t>
            </a:r>
            <a:r>
              <a:rPr lang="zh-CN" altLang="en-US" sz="2800" dirty="0" smtClean="0">
                <a:latin typeface="宋体" pitchFamily="2" charset="-122"/>
              </a:rPr>
              <a:t>系统从一个非常简单的操作系统发展成为性能先进、功能强大、使用广泛的操作系统，并成为事实上的多用户、多任务操作系统的标准。应用在重要的数据部门，安全性极高，数据处理能力强，大中型应用。</a:t>
            </a:r>
          </a:p>
          <a:p>
            <a:pPr marL="0" indent="0" eaLnBrk="1" hangingPunct="1">
              <a:buFont typeface="Wingdings" pitchFamily="2" charset="2"/>
              <a:buNone/>
            </a:pPr>
            <a:r>
              <a:rPr lang="en-US" altLang="zh-CN" sz="2800" dirty="0" smtClean="0">
                <a:solidFill>
                  <a:schemeClr val="folHlink"/>
                </a:solidFill>
                <a:latin typeface="宋体" pitchFamily="2" charset="-122"/>
              </a:rPr>
              <a:t>NetWare</a:t>
            </a:r>
            <a:r>
              <a:rPr lang="zh-CN" altLang="en-US" sz="2800" dirty="0" smtClean="0">
                <a:solidFill>
                  <a:schemeClr val="folHlink"/>
                </a:solidFill>
                <a:latin typeface="宋体" pitchFamily="2" charset="-122"/>
              </a:rPr>
              <a:t>局域网操作系统：已淘汰</a:t>
            </a:r>
            <a:endParaRPr lang="zh-CN" altLang="en-US" sz="2800" dirty="0" smtClean="0">
              <a:solidFill>
                <a:schemeClr val="folHlink"/>
              </a:solidFill>
            </a:endParaRPr>
          </a:p>
          <a:p>
            <a:pPr marL="0" indent="0" eaLnBrk="1" hangingPunct="1">
              <a:buFont typeface="Wingdings" pitchFamily="2" charset="2"/>
              <a:buNone/>
            </a:pPr>
            <a:r>
              <a:rPr lang="zh-CN" altLang="en-US" sz="2800" dirty="0" smtClean="0"/>
              <a:t>   </a:t>
            </a:r>
            <a:r>
              <a:rPr lang="en-US" altLang="zh-CN" sz="2800" dirty="0" smtClean="0"/>
              <a:t>NetWare</a:t>
            </a:r>
            <a:r>
              <a:rPr lang="zh-CN" altLang="en-US" sz="2800" dirty="0" smtClean="0"/>
              <a:t>能够提供</a:t>
            </a:r>
            <a:r>
              <a:rPr lang="zh-CN" altLang="en-US" sz="2800" dirty="0" smtClean="0">
                <a:latin typeface="Times New Roman" pitchFamily="18" charset="0"/>
              </a:rPr>
              <a:t>“</a:t>
            </a:r>
            <a:r>
              <a:rPr lang="zh-CN" altLang="en-US" sz="2800" dirty="0" smtClean="0"/>
              <a:t>共享文件存取</a:t>
            </a:r>
            <a:r>
              <a:rPr lang="zh-CN" altLang="en-US" sz="2800" dirty="0" smtClean="0">
                <a:latin typeface="Times New Roman" pitchFamily="18" charset="0"/>
              </a:rPr>
              <a:t>”</a:t>
            </a:r>
            <a:r>
              <a:rPr lang="zh-CN" altLang="en-US" sz="2800" dirty="0" smtClean="0"/>
              <a:t>和</a:t>
            </a:r>
            <a:r>
              <a:rPr lang="zh-CN" altLang="en-US" sz="2800" dirty="0" smtClean="0">
                <a:latin typeface="Times New Roman" pitchFamily="18" charset="0"/>
              </a:rPr>
              <a:t>“</a:t>
            </a:r>
            <a:r>
              <a:rPr lang="zh-CN" altLang="en-US" sz="2800" dirty="0" smtClean="0"/>
              <a:t>打印</a:t>
            </a:r>
            <a:r>
              <a:rPr lang="zh-CN" altLang="en-US" sz="2800" dirty="0" smtClean="0">
                <a:latin typeface="Times New Roman" pitchFamily="18" charset="0"/>
              </a:rPr>
              <a:t>”</a:t>
            </a:r>
            <a:r>
              <a:rPr lang="zh-CN" altLang="en-US" sz="2800" dirty="0" smtClean="0"/>
              <a:t>功能 </a:t>
            </a:r>
            <a:r>
              <a:rPr lang="en-US" altLang="zh-CN" sz="2800" dirty="0" smtClean="0"/>
              <a:t>,</a:t>
            </a:r>
            <a:r>
              <a:rPr lang="zh-CN" altLang="en-US" sz="2800" dirty="0" smtClean="0"/>
              <a:t>使多台</a:t>
            </a:r>
            <a:r>
              <a:rPr lang="en-US" altLang="zh-CN" sz="2800" dirty="0" smtClean="0"/>
              <a:t>PC</a:t>
            </a:r>
            <a:r>
              <a:rPr lang="zh-CN" altLang="en-US" sz="2800" dirty="0" smtClean="0"/>
              <a:t>可以通过局域网同文件服务器联接起来，共享大硬盘存储和打印机。</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5"/>
          <p:cNvSpPr txBox="1">
            <a:spLocks noChangeArrowheads="1"/>
          </p:cNvSpPr>
          <p:nvPr/>
        </p:nvSpPr>
        <p:spPr bwMode="auto">
          <a:xfrm>
            <a:off x="357158" y="1785926"/>
            <a:ext cx="8153400" cy="5508625"/>
          </a:xfrm>
          <a:prstGeom prst="rect">
            <a:avLst/>
          </a:prstGeom>
          <a:noFill/>
          <a:ln w="9525">
            <a:noFill/>
            <a:miter lim="800000"/>
            <a:headEnd/>
            <a:tailEnd/>
          </a:ln>
        </p:spPr>
        <p:txBody>
          <a:bodyPr lIns="0" rIns="0">
            <a:spAutoFit/>
          </a:bodyPr>
          <a:lstStyle/>
          <a:p>
            <a:pPr>
              <a:lnSpc>
                <a:spcPct val="100000"/>
              </a:lnSpc>
            </a:pPr>
            <a:r>
              <a:rPr lang="zh-CN" altLang="en-US" sz="2000" dirty="0">
                <a:solidFill>
                  <a:schemeClr val="tx1"/>
                </a:solidFill>
                <a:latin typeface="宋体" charset="-122"/>
              </a:rPr>
              <a:t>网卡除了起到物理接口作用外，还有控制数据传送的功能，网卡一方面负责接收网络上传过来的数据包，解包后，将数据通过主板上的总线传输给本地计算机；另一方面它将本地计算机上的数据打包后送入网络。</a:t>
            </a:r>
          </a:p>
          <a:p>
            <a:pPr>
              <a:lnSpc>
                <a:spcPct val="100000"/>
              </a:lnSpc>
            </a:pPr>
            <a:r>
              <a:rPr lang="zh-CN" altLang="en-US" sz="2000" dirty="0">
                <a:solidFill>
                  <a:schemeClr val="tx1"/>
                </a:solidFill>
                <a:latin typeface="宋体" charset="-122"/>
              </a:rPr>
              <a:t>另外，由于计算机内部的数据是并行数据，而一般在网上传输的是串行比特流信息，故网卡还有串</a:t>
            </a:r>
            <a:r>
              <a:rPr lang="en-US" altLang="zh-CN" sz="2000" dirty="0">
                <a:solidFill>
                  <a:schemeClr val="tx1"/>
                </a:solidFill>
                <a:latin typeface="Times New Roman" pitchFamily="18" charset="0"/>
              </a:rPr>
              <a:t>—</a:t>
            </a:r>
            <a:r>
              <a:rPr lang="zh-CN" altLang="en-US" sz="2000" dirty="0">
                <a:solidFill>
                  <a:schemeClr val="tx1"/>
                </a:solidFill>
                <a:latin typeface="宋体" charset="-122"/>
              </a:rPr>
              <a:t>并转换功能。</a:t>
            </a:r>
          </a:p>
          <a:p>
            <a:pPr>
              <a:lnSpc>
                <a:spcPct val="100000"/>
              </a:lnSpc>
            </a:pPr>
            <a:r>
              <a:rPr lang="zh-CN" altLang="en-US" sz="2000" dirty="0">
                <a:solidFill>
                  <a:schemeClr val="tx1"/>
                </a:solidFill>
                <a:latin typeface="宋体" charset="-122"/>
              </a:rPr>
              <a:t>在网卡的</a:t>
            </a:r>
            <a:r>
              <a:rPr lang="en-US" altLang="zh-CN" sz="2000" dirty="0">
                <a:solidFill>
                  <a:schemeClr val="tx1"/>
                </a:solidFill>
                <a:latin typeface="Times New Roman" pitchFamily="18" charset="0"/>
              </a:rPr>
              <a:t>ROM</a:t>
            </a:r>
            <a:r>
              <a:rPr lang="zh-CN" altLang="en-US" sz="2000" dirty="0">
                <a:solidFill>
                  <a:schemeClr val="tx1"/>
                </a:solidFill>
                <a:latin typeface="宋体" charset="-122"/>
              </a:rPr>
              <a:t>上固化有控制通信软件，用来实现上述功能。</a:t>
            </a:r>
          </a:p>
          <a:p>
            <a:pPr>
              <a:lnSpc>
                <a:spcPct val="100000"/>
              </a:lnSpc>
            </a:pPr>
            <a:r>
              <a:rPr lang="zh-CN" altLang="en-US" sz="2000" dirty="0">
                <a:solidFill>
                  <a:schemeClr val="tx1"/>
                </a:solidFill>
              </a:rPr>
              <a:t>网卡能够对信道中的信息进行侦听，并根据自身的</a:t>
            </a:r>
            <a:r>
              <a:rPr lang="en-US" altLang="zh-CN" sz="2000" dirty="0">
                <a:solidFill>
                  <a:schemeClr val="tx1"/>
                </a:solidFill>
              </a:rPr>
              <a:t>MAC</a:t>
            </a:r>
            <a:r>
              <a:rPr lang="zh-CN" altLang="en-US" sz="2000" dirty="0">
                <a:solidFill>
                  <a:schemeClr val="tx1"/>
                </a:solidFill>
              </a:rPr>
              <a:t>地址识别自己应该接收的信息。</a:t>
            </a:r>
            <a:r>
              <a:rPr lang="zh-CN" altLang="en-US" sz="2000" dirty="0">
                <a:solidFill>
                  <a:schemeClr val="tx1"/>
                </a:solidFill>
                <a:latin typeface="Times New Roman" pitchFamily="18" charset="0"/>
              </a:rPr>
              <a:t> </a:t>
            </a:r>
          </a:p>
          <a:p>
            <a:pPr>
              <a:lnSpc>
                <a:spcPct val="100000"/>
              </a:lnSpc>
            </a:pPr>
            <a:r>
              <a:rPr lang="en-US" altLang="zh-CN" sz="2000" dirty="0">
                <a:solidFill>
                  <a:schemeClr val="tx1"/>
                </a:solidFill>
              </a:rPr>
              <a:t>MAC</a:t>
            </a:r>
            <a:r>
              <a:rPr lang="zh-CN" altLang="en-US" sz="2000" dirty="0">
                <a:solidFill>
                  <a:schemeClr val="tx1"/>
                </a:solidFill>
              </a:rPr>
              <a:t>（</a:t>
            </a:r>
            <a:r>
              <a:rPr lang="en-US" altLang="zh-CN" sz="2000" dirty="0">
                <a:solidFill>
                  <a:schemeClr val="tx1"/>
                </a:solidFill>
              </a:rPr>
              <a:t>Media Access Control</a:t>
            </a:r>
            <a:r>
              <a:rPr lang="zh-CN" altLang="en-US" sz="2000" dirty="0">
                <a:solidFill>
                  <a:schemeClr val="tx1"/>
                </a:solidFill>
              </a:rPr>
              <a:t>介质访问控制）地址是识别网络节点设备的标识，</a:t>
            </a:r>
            <a:r>
              <a:rPr lang="zh-CN" altLang="en-US" sz="2000" dirty="0">
                <a:solidFill>
                  <a:schemeClr val="folHlink"/>
                </a:solidFill>
              </a:rPr>
              <a:t> </a:t>
            </a:r>
            <a:r>
              <a:rPr lang="en-US" altLang="zh-CN" sz="2000" dirty="0">
                <a:solidFill>
                  <a:schemeClr val="folHlink"/>
                </a:solidFill>
              </a:rPr>
              <a:t>MAC</a:t>
            </a:r>
            <a:r>
              <a:rPr lang="zh-CN" altLang="en-US" sz="2000" dirty="0">
                <a:solidFill>
                  <a:schemeClr val="folHlink"/>
                </a:solidFill>
              </a:rPr>
              <a:t>地址：</a:t>
            </a:r>
            <a:r>
              <a:rPr lang="en-US" altLang="zh-CN" sz="2000" dirty="0">
                <a:solidFill>
                  <a:schemeClr val="folHlink"/>
                </a:solidFill>
              </a:rPr>
              <a:t>12</a:t>
            </a:r>
            <a:r>
              <a:rPr lang="zh-CN" altLang="en-US" sz="2000" dirty="0">
                <a:solidFill>
                  <a:schemeClr val="folHlink"/>
                </a:solidFill>
              </a:rPr>
              <a:t>个</a:t>
            </a:r>
            <a:r>
              <a:rPr lang="en-US" altLang="zh-CN" sz="2000" dirty="0">
                <a:solidFill>
                  <a:schemeClr val="folHlink"/>
                </a:solidFill>
              </a:rPr>
              <a:t>16</a:t>
            </a:r>
            <a:r>
              <a:rPr lang="zh-CN" altLang="en-US" sz="2000" dirty="0">
                <a:solidFill>
                  <a:schemeClr val="folHlink"/>
                </a:solidFill>
              </a:rPr>
              <a:t>进制数（ </a:t>
            </a:r>
            <a:r>
              <a:rPr lang="en-US" altLang="zh-CN" sz="2000" dirty="0">
                <a:solidFill>
                  <a:schemeClr val="folHlink"/>
                </a:solidFill>
              </a:rPr>
              <a:t>6</a:t>
            </a:r>
            <a:r>
              <a:rPr lang="zh-CN" altLang="en-US" sz="2000" dirty="0">
                <a:solidFill>
                  <a:schemeClr val="folHlink"/>
                </a:solidFill>
              </a:rPr>
              <a:t>字节</a:t>
            </a:r>
            <a:r>
              <a:rPr lang="en-US" altLang="zh-CN" sz="2000" dirty="0">
                <a:solidFill>
                  <a:schemeClr val="folHlink"/>
                </a:solidFill>
              </a:rPr>
              <a:t>48</a:t>
            </a:r>
            <a:r>
              <a:rPr lang="en-US" altLang="en-US" sz="2000" dirty="0">
                <a:solidFill>
                  <a:schemeClr val="folHlink"/>
                </a:solidFill>
              </a:rPr>
              <a:t>bit </a:t>
            </a:r>
            <a:r>
              <a:rPr lang="zh-CN" altLang="en-US" sz="2000" dirty="0">
                <a:solidFill>
                  <a:schemeClr val="folHlink"/>
                </a:solidFill>
              </a:rPr>
              <a:t>），网络设备的物理地址，网络设备的全球唯一标识码</a:t>
            </a:r>
            <a:r>
              <a:rPr lang="zh-CN" altLang="en-US" sz="2000" dirty="0">
                <a:solidFill>
                  <a:schemeClr val="tx1"/>
                </a:solidFill>
              </a:rPr>
              <a:t>，也就是说，在网络底层的物理传输过程中，是通过物理地址来识别节点的。 </a:t>
            </a:r>
          </a:p>
          <a:p>
            <a:pPr>
              <a:lnSpc>
                <a:spcPct val="100000"/>
              </a:lnSpc>
            </a:pPr>
            <a:r>
              <a:rPr lang="zh-CN" altLang="en-US" sz="2000" dirty="0">
                <a:solidFill>
                  <a:schemeClr val="tx1"/>
                </a:solidFill>
              </a:rPr>
              <a:t>    （与</a:t>
            </a:r>
            <a:r>
              <a:rPr lang="en-US" altLang="zh-CN" sz="2000" dirty="0">
                <a:solidFill>
                  <a:schemeClr val="tx1"/>
                </a:solidFill>
              </a:rPr>
              <a:t>IP</a:t>
            </a:r>
            <a:r>
              <a:rPr lang="zh-CN" altLang="en-US" sz="2000" dirty="0">
                <a:solidFill>
                  <a:schemeClr val="tx1"/>
                </a:solidFill>
              </a:rPr>
              <a:t>的区别：设备的</a:t>
            </a:r>
            <a:r>
              <a:rPr lang="en-US" altLang="zh-CN" sz="2000" dirty="0">
                <a:solidFill>
                  <a:schemeClr val="tx1"/>
                </a:solidFill>
              </a:rPr>
              <a:t>IP</a:t>
            </a:r>
            <a:r>
              <a:rPr lang="zh-CN" altLang="en-US" sz="2000" dirty="0">
                <a:solidFill>
                  <a:schemeClr val="tx1"/>
                </a:solidFill>
              </a:rPr>
              <a:t>地址是逻辑地址）</a:t>
            </a:r>
          </a:p>
          <a:p>
            <a:pPr>
              <a:lnSpc>
                <a:spcPct val="100000"/>
              </a:lnSpc>
            </a:pPr>
            <a:endParaRPr lang="en-US" altLang="zh-CN" sz="2000" dirty="0">
              <a:solidFill>
                <a:schemeClr val="tx1"/>
              </a:solidFill>
            </a:endParaRPr>
          </a:p>
        </p:txBody>
      </p:sp>
      <p:sp>
        <p:nvSpPr>
          <p:cNvPr id="5123" name="Text Box 6"/>
          <p:cNvSpPr txBox="1">
            <a:spLocks noChangeArrowheads="1"/>
          </p:cNvSpPr>
          <p:nvPr/>
        </p:nvSpPr>
        <p:spPr bwMode="auto">
          <a:xfrm>
            <a:off x="785786" y="928670"/>
            <a:ext cx="3041650" cy="519113"/>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zh-CN" altLang="en-US" sz="2800" dirty="0">
                <a:solidFill>
                  <a:schemeClr val="folHlink"/>
                </a:solidFill>
              </a:rPr>
              <a:t>网络适配器的功能</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6"/>
          <p:cNvSpPr txBox="1">
            <a:spLocks noChangeArrowheads="1"/>
          </p:cNvSpPr>
          <p:nvPr/>
        </p:nvSpPr>
        <p:spPr bwMode="auto">
          <a:xfrm>
            <a:off x="642910" y="714356"/>
            <a:ext cx="5284788" cy="5238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en-US" altLang="zh-CN" sz="2800" dirty="0">
                <a:solidFill>
                  <a:srgbClr val="0000FF"/>
                </a:solidFill>
              </a:rPr>
              <a:t>IP</a:t>
            </a:r>
            <a:r>
              <a:rPr lang="zh-CN" altLang="en-US" sz="2800" dirty="0">
                <a:solidFill>
                  <a:srgbClr val="0000FF"/>
                </a:solidFill>
              </a:rPr>
              <a:t>地址与</a:t>
            </a:r>
            <a:r>
              <a:rPr lang="en-US" altLang="zh-CN" sz="2800" dirty="0">
                <a:solidFill>
                  <a:srgbClr val="0000FF"/>
                </a:solidFill>
              </a:rPr>
              <a:t>Mac</a:t>
            </a:r>
            <a:r>
              <a:rPr lang="zh-CN" altLang="en-US" sz="2800" dirty="0">
                <a:solidFill>
                  <a:srgbClr val="0000FF"/>
                </a:solidFill>
              </a:rPr>
              <a:t>地址的联系和区别</a:t>
            </a:r>
          </a:p>
        </p:txBody>
      </p:sp>
      <p:sp>
        <p:nvSpPr>
          <p:cNvPr id="6147" name="矩形 3"/>
          <p:cNvSpPr>
            <a:spLocks noChangeArrowheads="1"/>
          </p:cNvSpPr>
          <p:nvPr/>
        </p:nvSpPr>
        <p:spPr bwMode="auto">
          <a:xfrm>
            <a:off x="323850" y="1268413"/>
            <a:ext cx="8496300" cy="5699125"/>
          </a:xfrm>
          <a:prstGeom prst="rect">
            <a:avLst/>
          </a:prstGeom>
          <a:noFill/>
          <a:ln w="9525">
            <a:noFill/>
            <a:miter lim="800000"/>
            <a:headEnd/>
            <a:tailEnd/>
          </a:ln>
        </p:spPr>
        <p:txBody>
          <a:bodyPr>
            <a:spAutoFit/>
          </a:bodyPr>
          <a:lstStyle/>
          <a:p>
            <a:r>
              <a:rPr lang="zh-CN" altLang="en-US" sz="1800" b="0" dirty="0">
                <a:solidFill>
                  <a:schemeClr val="tx1"/>
                </a:solidFill>
              </a:rPr>
              <a:t>在</a:t>
            </a:r>
            <a:r>
              <a:rPr lang="en-US" altLang="zh-CN" sz="1800" b="0" dirty="0">
                <a:solidFill>
                  <a:schemeClr val="tx1"/>
                </a:solidFill>
              </a:rPr>
              <a:t>OSI</a:t>
            </a:r>
            <a:r>
              <a:rPr lang="zh-CN" altLang="en-US" sz="1800" b="0" dirty="0">
                <a:solidFill>
                  <a:schemeClr val="tx1"/>
                </a:solidFill>
              </a:rPr>
              <a:t>（</a:t>
            </a:r>
            <a:r>
              <a:rPr lang="en-US" altLang="zh-CN" sz="1800" b="0" dirty="0">
                <a:solidFill>
                  <a:schemeClr val="tx1"/>
                </a:solidFill>
              </a:rPr>
              <a:t>Open System Interconnection</a:t>
            </a:r>
            <a:r>
              <a:rPr lang="zh-CN" altLang="en-US" sz="1800" b="0" dirty="0">
                <a:solidFill>
                  <a:schemeClr val="tx1"/>
                </a:solidFill>
              </a:rPr>
              <a:t>，开放系统互连）</a:t>
            </a:r>
            <a:r>
              <a:rPr lang="en-US" altLang="zh-CN" sz="1800" b="0" dirty="0">
                <a:solidFill>
                  <a:schemeClr val="tx1"/>
                </a:solidFill>
              </a:rPr>
              <a:t>7</a:t>
            </a:r>
            <a:r>
              <a:rPr lang="zh-CN" altLang="en-US" sz="1800" b="0" dirty="0">
                <a:solidFill>
                  <a:schemeClr val="tx1"/>
                </a:solidFill>
              </a:rPr>
              <a:t>层网络协议（物理层，数据链路层，网络层，传输层，会话层，表示层，应用层）参考模型中，第二层为数据链路层（</a:t>
            </a:r>
            <a:r>
              <a:rPr lang="en-US" altLang="zh-CN" sz="1800" b="0" dirty="0">
                <a:solidFill>
                  <a:schemeClr val="tx1"/>
                </a:solidFill>
              </a:rPr>
              <a:t>Data Link</a:t>
            </a:r>
            <a:r>
              <a:rPr lang="zh-CN" altLang="en-US" sz="1800" b="0" dirty="0">
                <a:solidFill>
                  <a:schemeClr val="tx1"/>
                </a:solidFill>
              </a:rPr>
              <a:t>），它包含两个子层，上一层是逻辑链路控制（</a:t>
            </a:r>
            <a:r>
              <a:rPr lang="en-US" altLang="zh-CN" sz="1800" b="0" dirty="0">
                <a:solidFill>
                  <a:schemeClr val="tx1"/>
                </a:solidFill>
              </a:rPr>
              <a:t>LLC</a:t>
            </a:r>
            <a:r>
              <a:rPr lang="zh-CN" altLang="en-US" sz="1800" b="0" dirty="0">
                <a:solidFill>
                  <a:schemeClr val="tx1"/>
                </a:solidFill>
              </a:rPr>
              <a:t>：</a:t>
            </a:r>
            <a:r>
              <a:rPr lang="en-US" altLang="zh-CN" sz="1800" b="0" dirty="0">
                <a:solidFill>
                  <a:schemeClr val="tx1"/>
                </a:solidFill>
              </a:rPr>
              <a:t>Logical Link Control</a:t>
            </a:r>
            <a:r>
              <a:rPr lang="zh-CN" altLang="en-US" sz="1800" b="0" dirty="0">
                <a:solidFill>
                  <a:schemeClr val="tx1"/>
                </a:solidFill>
              </a:rPr>
              <a:t>），下一层即是我们前面所提到的</a:t>
            </a:r>
            <a:r>
              <a:rPr lang="en-US" altLang="zh-CN" sz="1800" b="0" dirty="0">
                <a:solidFill>
                  <a:schemeClr val="tx1"/>
                </a:solidFill>
              </a:rPr>
              <a:t>MAC</a:t>
            </a:r>
            <a:r>
              <a:rPr lang="zh-CN" altLang="en-US" sz="1800" b="0" dirty="0">
                <a:solidFill>
                  <a:schemeClr val="tx1"/>
                </a:solidFill>
              </a:rPr>
              <a:t>（</a:t>
            </a:r>
            <a:r>
              <a:rPr lang="en-US" altLang="zh-CN" sz="1800" b="0" dirty="0">
                <a:solidFill>
                  <a:schemeClr val="tx1"/>
                </a:solidFill>
              </a:rPr>
              <a:t>Media Access Control</a:t>
            </a:r>
            <a:r>
              <a:rPr lang="zh-CN" altLang="en-US" sz="1800" b="0" dirty="0">
                <a:solidFill>
                  <a:schemeClr val="tx1"/>
                </a:solidFill>
              </a:rPr>
              <a:t>）层，即介质访问控制层。所谓通信介质（</a:t>
            </a:r>
            <a:r>
              <a:rPr lang="en-US" altLang="zh-CN" sz="1800" b="0" dirty="0">
                <a:solidFill>
                  <a:schemeClr val="tx1"/>
                </a:solidFill>
              </a:rPr>
              <a:t>Media</a:t>
            </a:r>
            <a:r>
              <a:rPr lang="zh-CN" altLang="en-US" sz="1800" b="0" dirty="0">
                <a:solidFill>
                  <a:schemeClr val="tx1"/>
                </a:solidFill>
              </a:rPr>
              <a:t>），是指传输信号所通过的多种物理环境。  </a:t>
            </a:r>
            <a:r>
              <a:rPr lang="en-US" altLang="zh-CN" sz="1800" b="0" dirty="0">
                <a:solidFill>
                  <a:schemeClr val="tx1"/>
                </a:solidFill>
              </a:rPr>
              <a:t>MAC</a:t>
            </a:r>
            <a:r>
              <a:rPr lang="zh-CN" altLang="en-US" sz="1800" b="0" dirty="0">
                <a:solidFill>
                  <a:schemeClr val="tx1"/>
                </a:solidFill>
              </a:rPr>
              <a:t>地址也叫物理地址、硬件地址或链路地址，由网络设备制造商生产时写在硬件内部。这个地址与网络无关，也即无论将带有这个地址的硬件（如网卡、交换机、路由器等）接入到网络的何处，它都有相同不变的</a:t>
            </a:r>
            <a:r>
              <a:rPr lang="en-US" altLang="zh-CN" sz="1800" b="0" dirty="0">
                <a:solidFill>
                  <a:schemeClr val="tx1"/>
                </a:solidFill>
              </a:rPr>
              <a:t>MAC</a:t>
            </a:r>
            <a:r>
              <a:rPr lang="zh-CN" altLang="en-US" sz="1800" b="0" dirty="0">
                <a:solidFill>
                  <a:schemeClr val="tx1"/>
                </a:solidFill>
              </a:rPr>
              <a:t>地址，</a:t>
            </a:r>
            <a:r>
              <a:rPr lang="en-US" altLang="zh-CN" sz="1800" b="0" dirty="0">
                <a:solidFill>
                  <a:schemeClr val="tx1"/>
                </a:solidFill>
              </a:rPr>
              <a:t>MAC</a:t>
            </a:r>
            <a:r>
              <a:rPr lang="zh-CN" altLang="en-US" sz="1800" b="0" dirty="0">
                <a:solidFill>
                  <a:schemeClr val="tx1"/>
                </a:solidFill>
              </a:rPr>
              <a:t>地址一般不可改变，不能由用户自己设定。 </a:t>
            </a:r>
            <a:r>
              <a:rPr lang="zh-CN" altLang="en-US" sz="1800" dirty="0">
                <a:solidFill>
                  <a:schemeClr val="tx1"/>
                </a:solidFill>
              </a:rPr>
              <a:t/>
            </a:r>
            <a:br>
              <a:rPr lang="zh-CN" altLang="en-US" sz="1800" dirty="0">
                <a:solidFill>
                  <a:schemeClr val="tx1"/>
                </a:solidFill>
              </a:rPr>
            </a:br>
            <a:r>
              <a:rPr lang="zh-CN" altLang="en-US" sz="1800" dirty="0">
                <a:solidFill>
                  <a:schemeClr val="tx1"/>
                </a:solidFill>
              </a:rPr>
              <a:t>     </a:t>
            </a:r>
            <a:r>
              <a:rPr lang="en-US" altLang="zh-CN" sz="1800" dirty="0">
                <a:solidFill>
                  <a:srgbClr val="FF0000"/>
                </a:solidFill>
              </a:rPr>
              <a:t>WINDOW</a:t>
            </a:r>
            <a:r>
              <a:rPr lang="zh-CN" altLang="en-US" sz="1800" dirty="0">
                <a:solidFill>
                  <a:srgbClr val="FF0000"/>
                </a:solidFill>
              </a:rPr>
              <a:t>下用</a:t>
            </a:r>
            <a:r>
              <a:rPr lang="en-US" altLang="zh-CN" sz="1800" dirty="0" err="1">
                <a:solidFill>
                  <a:srgbClr val="FF0000"/>
                </a:solidFill>
              </a:rPr>
              <a:t>ipconfig</a:t>
            </a:r>
            <a:r>
              <a:rPr lang="en-US" altLang="zh-CN" sz="1800" dirty="0">
                <a:solidFill>
                  <a:srgbClr val="FF0000"/>
                </a:solidFill>
              </a:rPr>
              <a:t>/all</a:t>
            </a:r>
            <a:r>
              <a:rPr lang="zh-CN" altLang="en-US" sz="1800" dirty="0">
                <a:solidFill>
                  <a:srgbClr val="FF0000"/>
                </a:solidFill>
              </a:rPr>
              <a:t>可以查看</a:t>
            </a:r>
            <a:r>
              <a:rPr lang="zh-CN" altLang="en-US" sz="1800" dirty="0">
                <a:solidFill>
                  <a:schemeClr val="tx1"/>
                </a:solidFill>
              </a:rPr>
              <a:t/>
            </a:r>
            <a:br>
              <a:rPr lang="zh-CN" altLang="en-US" sz="1800" dirty="0">
                <a:solidFill>
                  <a:schemeClr val="tx1"/>
                </a:solidFill>
              </a:rPr>
            </a:br>
            <a:r>
              <a:rPr lang="zh-CN" altLang="en-US" sz="1800" b="0" dirty="0">
                <a:solidFill>
                  <a:schemeClr val="tx1"/>
                </a:solidFill>
              </a:rPr>
              <a:t>　 如：</a:t>
            </a:r>
            <a:r>
              <a:rPr lang="en-US" altLang="zh-CN" sz="1800" b="0" dirty="0">
                <a:solidFill>
                  <a:srgbClr val="0000FF"/>
                </a:solidFill>
              </a:rPr>
              <a:t>08:00:20:</a:t>
            </a:r>
            <a:r>
              <a:rPr lang="en-US" altLang="zh-CN" sz="1800" b="0" dirty="0">
                <a:solidFill>
                  <a:srgbClr val="FF0000"/>
                </a:solidFill>
              </a:rPr>
              <a:t>0A:8C:6D</a:t>
            </a:r>
            <a:r>
              <a:rPr lang="zh-CN" altLang="en-US" sz="1800" b="0" dirty="0">
                <a:solidFill>
                  <a:schemeClr val="tx1"/>
                </a:solidFill>
              </a:rPr>
              <a:t>就是一个</a:t>
            </a:r>
            <a:r>
              <a:rPr lang="en-US" altLang="zh-CN" sz="1800" b="0" dirty="0">
                <a:solidFill>
                  <a:schemeClr val="tx1"/>
                </a:solidFill>
              </a:rPr>
              <a:t>MAC</a:t>
            </a:r>
            <a:r>
              <a:rPr lang="zh-CN" altLang="en-US" sz="1800" b="0" dirty="0">
                <a:solidFill>
                  <a:schemeClr val="tx1"/>
                </a:solidFill>
              </a:rPr>
              <a:t>地址， </a:t>
            </a:r>
            <a:r>
              <a:rPr lang="en-US" altLang="zh-CN" sz="1800" b="0" dirty="0">
                <a:solidFill>
                  <a:schemeClr val="tx1"/>
                </a:solidFill>
              </a:rPr>
              <a:t>MAC</a:t>
            </a:r>
            <a:r>
              <a:rPr lang="zh-CN" altLang="en-US" sz="1800" b="0" dirty="0">
                <a:solidFill>
                  <a:schemeClr val="tx1"/>
                </a:solidFill>
              </a:rPr>
              <a:t>地址前</a:t>
            </a:r>
            <a:r>
              <a:rPr lang="en-US" altLang="zh-CN" sz="1800" b="0" dirty="0">
                <a:solidFill>
                  <a:schemeClr val="tx1"/>
                </a:solidFill>
              </a:rPr>
              <a:t>24</a:t>
            </a:r>
            <a:r>
              <a:rPr lang="zh-CN" altLang="en-US" sz="1800" b="0" dirty="0">
                <a:solidFill>
                  <a:schemeClr val="tx1"/>
                </a:solidFill>
              </a:rPr>
              <a:t>位（</a:t>
            </a:r>
            <a:r>
              <a:rPr lang="en-US" altLang="zh-CN" sz="1800" b="0" dirty="0">
                <a:solidFill>
                  <a:srgbClr val="0000FF"/>
                </a:solidFill>
              </a:rPr>
              <a:t>080020</a:t>
            </a:r>
            <a:r>
              <a:rPr lang="zh-CN" altLang="en-US" sz="1800" b="0" dirty="0">
                <a:solidFill>
                  <a:srgbClr val="0000FF"/>
                </a:solidFill>
              </a:rPr>
              <a:t>）</a:t>
            </a:r>
            <a:r>
              <a:rPr lang="zh-CN" altLang="en-US" sz="1800" b="0" dirty="0">
                <a:solidFill>
                  <a:schemeClr val="tx1"/>
                </a:solidFill>
              </a:rPr>
              <a:t>是由生产厂家向</a:t>
            </a:r>
            <a:r>
              <a:rPr lang="en-US" altLang="zh-CN" sz="1800" b="0" dirty="0">
                <a:solidFill>
                  <a:schemeClr val="tx1"/>
                </a:solidFill>
              </a:rPr>
              <a:t>IEEE</a:t>
            </a:r>
            <a:r>
              <a:rPr lang="zh-CN" altLang="en-US" sz="1800" b="0" dirty="0">
                <a:solidFill>
                  <a:schemeClr val="tx1"/>
                </a:solidFill>
              </a:rPr>
              <a:t>申请的厂商地址，后</a:t>
            </a:r>
            <a:r>
              <a:rPr lang="en-US" altLang="zh-CN" sz="1800" b="0" dirty="0">
                <a:solidFill>
                  <a:schemeClr val="tx1"/>
                </a:solidFill>
              </a:rPr>
              <a:t>24</a:t>
            </a:r>
            <a:r>
              <a:rPr lang="zh-CN" altLang="en-US" sz="1800" b="0" dirty="0">
                <a:solidFill>
                  <a:schemeClr val="tx1"/>
                </a:solidFill>
              </a:rPr>
              <a:t>位（</a:t>
            </a:r>
            <a:r>
              <a:rPr lang="en-US" altLang="zh-CN" sz="1800" b="0" dirty="0">
                <a:solidFill>
                  <a:srgbClr val="FF0000"/>
                </a:solidFill>
              </a:rPr>
              <a:t>0A8C6D</a:t>
            </a:r>
            <a:r>
              <a:rPr lang="zh-CN" altLang="en-US" sz="1800" b="0" dirty="0">
                <a:solidFill>
                  <a:schemeClr val="tx1"/>
                </a:solidFill>
              </a:rPr>
              <a:t>）就由生产厂家自行定拟了。</a:t>
            </a:r>
            <a:r>
              <a:rPr lang="en-US" altLang="zh-CN" sz="1800" b="0" dirty="0">
                <a:solidFill>
                  <a:schemeClr val="tx1"/>
                </a:solidFill>
              </a:rPr>
              <a:t>MAC</a:t>
            </a:r>
            <a:r>
              <a:rPr lang="zh-CN" altLang="en-US" sz="1800" b="0" dirty="0">
                <a:solidFill>
                  <a:schemeClr val="tx1"/>
                </a:solidFill>
              </a:rPr>
              <a:t>地址的长度为</a:t>
            </a:r>
            <a:r>
              <a:rPr lang="en-US" altLang="zh-CN" sz="1800" b="0" dirty="0">
                <a:solidFill>
                  <a:schemeClr val="tx1"/>
                </a:solidFill>
              </a:rPr>
              <a:t>48</a:t>
            </a:r>
            <a:r>
              <a:rPr lang="zh-CN" altLang="en-US" sz="1800" b="0" dirty="0">
                <a:solidFill>
                  <a:schemeClr val="tx1"/>
                </a:solidFill>
              </a:rPr>
              <a:t>位（</a:t>
            </a:r>
            <a:r>
              <a:rPr lang="en-US" altLang="zh-CN" sz="1800" b="0" dirty="0">
                <a:solidFill>
                  <a:schemeClr val="tx1"/>
                </a:solidFill>
              </a:rPr>
              <a:t>6</a:t>
            </a:r>
            <a:r>
              <a:rPr lang="zh-CN" altLang="en-US" sz="1800" b="0" dirty="0">
                <a:solidFill>
                  <a:schemeClr val="tx1"/>
                </a:solidFill>
              </a:rPr>
              <a:t>个字节），通常表示为</a:t>
            </a:r>
            <a:r>
              <a:rPr lang="en-US" altLang="zh-CN" sz="1800" b="0" dirty="0">
                <a:solidFill>
                  <a:schemeClr val="tx1"/>
                </a:solidFill>
              </a:rPr>
              <a:t>12</a:t>
            </a:r>
            <a:r>
              <a:rPr lang="zh-CN" altLang="en-US" sz="1800" b="0" dirty="0">
                <a:solidFill>
                  <a:schemeClr val="tx1"/>
                </a:solidFill>
              </a:rPr>
              <a:t>个</a:t>
            </a:r>
            <a:r>
              <a:rPr lang="en-US" altLang="zh-CN" sz="1800" b="0" dirty="0">
                <a:solidFill>
                  <a:schemeClr val="tx1"/>
                </a:solidFill>
              </a:rPr>
              <a:t>16</a:t>
            </a:r>
            <a:r>
              <a:rPr lang="zh-CN" altLang="en-US" sz="1800" b="0" dirty="0">
                <a:solidFill>
                  <a:schemeClr val="tx1"/>
                </a:solidFill>
              </a:rPr>
              <a:t>进制数，书写时不同软件厂商有所不同：</a:t>
            </a:r>
            <a:r>
              <a:rPr lang="en-US" altLang="zh-CN" sz="1800" b="0" dirty="0">
                <a:solidFill>
                  <a:srgbClr val="FF0000"/>
                </a:solidFill>
              </a:rPr>
              <a:t>-</a:t>
            </a:r>
            <a:r>
              <a:rPr lang="zh-CN" altLang="en-US" sz="1800" b="0" dirty="0">
                <a:solidFill>
                  <a:srgbClr val="FF0000"/>
                </a:solidFill>
              </a:rPr>
              <a:t>号</a:t>
            </a:r>
            <a:r>
              <a:rPr lang="zh-CN" altLang="en-US" sz="1800" b="0" dirty="0">
                <a:solidFill>
                  <a:schemeClr val="tx1"/>
                </a:solidFill>
              </a:rPr>
              <a:t>，</a:t>
            </a:r>
            <a:r>
              <a:rPr lang="zh-CN" altLang="en-US" sz="1800" b="0" dirty="0">
                <a:solidFill>
                  <a:srgbClr val="FF0000"/>
                </a:solidFill>
              </a:rPr>
              <a:t>：冒号</a:t>
            </a:r>
            <a:r>
              <a:rPr lang="zh-CN" altLang="en-US" sz="1800" b="0" dirty="0">
                <a:solidFill>
                  <a:schemeClr val="tx1"/>
                </a:solidFill>
              </a:rPr>
              <a:t>，</a:t>
            </a:r>
            <a:r>
              <a:rPr lang="zh-CN" altLang="en-US" sz="1800" b="0" dirty="0">
                <a:solidFill>
                  <a:srgbClr val="FF0000"/>
                </a:solidFill>
              </a:rPr>
              <a:t>还有用空格</a:t>
            </a:r>
            <a:r>
              <a:rPr lang="zh-CN" altLang="en-US" sz="1800" b="0" dirty="0">
                <a:solidFill>
                  <a:schemeClr val="tx1"/>
                </a:solidFill>
              </a:rPr>
              <a:t>，</a:t>
            </a:r>
            <a:r>
              <a:rPr lang="zh-CN" altLang="en-US" sz="1800" b="0" dirty="0">
                <a:solidFill>
                  <a:srgbClr val="FF0000"/>
                </a:solidFill>
              </a:rPr>
              <a:t>还有连在一起的；</a:t>
            </a:r>
            <a:r>
              <a:rPr lang="zh-CN" altLang="en-US" sz="1800" b="0" dirty="0">
                <a:solidFill>
                  <a:schemeClr val="tx1"/>
                </a:solidFill>
              </a:rPr>
              <a:t> </a:t>
            </a:r>
            <a:endParaRPr lang="en-US" altLang="zh-CN" sz="1800" b="0" dirty="0">
              <a:solidFill>
                <a:schemeClr val="tx1"/>
              </a:solidFill>
            </a:endParaRPr>
          </a:p>
          <a:p>
            <a:r>
              <a:rPr lang="en-US" altLang="zh-CN" sz="1800" b="0" dirty="0">
                <a:solidFill>
                  <a:srgbClr val="0000FF"/>
                </a:solidFill>
              </a:rPr>
              <a:t>IPV4</a:t>
            </a:r>
            <a:r>
              <a:rPr lang="zh-CN" altLang="en-US" sz="1800" b="0" dirty="0">
                <a:solidFill>
                  <a:srgbClr val="0000FF"/>
                </a:solidFill>
              </a:rPr>
              <a:t>下的</a:t>
            </a:r>
            <a:r>
              <a:rPr lang="en-US" altLang="zh-CN" sz="1800" b="0" dirty="0">
                <a:solidFill>
                  <a:srgbClr val="0000FF"/>
                </a:solidFill>
              </a:rPr>
              <a:t>IP</a:t>
            </a:r>
            <a:r>
              <a:rPr lang="zh-CN" altLang="en-US" sz="1800" b="0" dirty="0">
                <a:solidFill>
                  <a:srgbClr val="0000FF"/>
                </a:solidFill>
              </a:rPr>
              <a:t>地址：</a:t>
            </a:r>
            <a:r>
              <a:rPr lang="zh-CN" altLang="en-US" sz="1800" b="0" dirty="0">
                <a:solidFill>
                  <a:schemeClr val="tx1"/>
                </a:solidFill>
              </a:rPr>
              <a:t>使用</a:t>
            </a:r>
            <a:r>
              <a:rPr lang="en-US" altLang="zh-CN" sz="1800" b="0" dirty="0">
                <a:solidFill>
                  <a:schemeClr val="tx1"/>
                </a:solidFill>
              </a:rPr>
              <a:t>TCP/IP</a:t>
            </a:r>
            <a:r>
              <a:rPr lang="zh-CN" altLang="en-US" sz="1800" b="0" dirty="0">
                <a:solidFill>
                  <a:schemeClr val="tx1"/>
                </a:solidFill>
              </a:rPr>
              <a:t>协议指定给主机的</a:t>
            </a:r>
            <a:r>
              <a:rPr lang="en-US" altLang="zh-CN" sz="1800" dirty="0">
                <a:solidFill>
                  <a:srgbClr val="FF0000"/>
                </a:solidFill>
              </a:rPr>
              <a:t>32</a:t>
            </a:r>
            <a:r>
              <a:rPr lang="zh-CN" altLang="en-US" sz="1800" dirty="0">
                <a:solidFill>
                  <a:srgbClr val="FF0000"/>
                </a:solidFill>
              </a:rPr>
              <a:t>位地址</a:t>
            </a:r>
            <a:r>
              <a:rPr lang="zh-CN" altLang="en-US" sz="1800" b="0" dirty="0">
                <a:solidFill>
                  <a:schemeClr val="tx1"/>
                </a:solidFill>
              </a:rPr>
              <a:t>，</a:t>
            </a:r>
            <a:r>
              <a:rPr lang="en-US" altLang="zh-CN" sz="1800" b="0" dirty="0">
                <a:solidFill>
                  <a:schemeClr val="tx1"/>
                </a:solidFill>
              </a:rPr>
              <a:t>IP</a:t>
            </a:r>
            <a:r>
              <a:rPr lang="zh-CN" altLang="en-US" sz="1800" b="0" dirty="0">
                <a:solidFill>
                  <a:schemeClr val="tx1"/>
                </a:solidFill>
              </a:rPr>
              <a:t>地址由用点分隔开的</a:t>
            </a:r>
            <a:r>
              <a:rPr lang="en-US" altLang="zh-CN" sz="1800" b="0" dirty="0">
                <a:solidFill>
                  <a:schemeClr val="tx1"/>
                </a:solidFill>
              </a:rPr>
              <a:t>4</a:t>
            </a:r>
            <a:r>
              <a:rPr lang="zh-CN" altLang="en-US" sz="1800" b="0" dirty="0">
                <a:solidFill>
                  <a:schemeClr val="tx1"/>
                </a:solidFill>
              </a:rPr>
              <a:t>个</a:t>
            </a:r>
            <a:r>
              <a:rPr lang="en-US" altLang="zh-CN" sz="1800" b="0" dirty="0">
                <a:solidFill>
                  <a:schemeClr val="tx1"/>
                </a:solidFill>
              </a:rPr>
              <a:t>8</a:t>
            </a:r>
            <a:r>
              <a:rPr lang="zh-CN" altLang="en-US" sz="1800" b="0" dirty="0">
                <a:solidFill>
                  <a:schemeClr val="tx1"/>
                </a:solidFill>
              </a:rPr>
              <a:t>位组构成，如</a:t>
            </a:r>
            <a:r>
              <a:rPr lang="en-US" altLang="zh-CN" sz="1800" b="0" dirty="0">
                <a:solidFill>
                  <a:schemeClr val="tx1"/>
                </a:solidFill>
              </a:rPr>
              <a:t>192.168.0.1</a:t>
            </a:r>
            <a:r>
              <a:rPr lang="zh-CN" altLang="en-US" sz="1800" b="0" dirty="0">
                <a:solidFill>
                  <a:schemeClr val="tx1"/>
                </a:solidFill>
              </a:rPr>
              <a:t>就是一个</a:t>
            </a:r>
            <a:r>
              <a:rPr lang="en-US" altLang="zh-CN" sz="1800" b="0" dirty="0">
                <a:solidFill>
                  <a:schemeClr val="tx1"/>
                </a:solidFill>
              </a:rPr>
              <a:t>IP</a:t>
            </a:r>
            <a:r>
              <a:rPr lang="zh-CN" altLang="en-US" sz="1800" b="0" dirty="0">
                <a:solidFill>
                  <a:schemeClr val="tx1"/>
                </a:solidFill>
              </a:rPr>
              <a:t>地址，这种写法叫</a:t>
            </a:r>
            <a:r>
              <a:rPr lang="zh-CN" altLang="en-US" sz="1800" dirty="0">
                <a:solidFill>
                  <a:srgbClr val="0000FF"/>
                </a:solidFill>
              </a:rPr>
              <a:t>点分十进制格式</a:t>
            </a:r>
            <a:r>
              <a:rPr lang="zh-CN" altLang="en-US" sz="1800" b="0" dirty="0">
                <a:solidFill>
                  <a:schemeClr val="tx1"/>
                </a:solidFill>
              </a:rPr>
              <a:t>。</a:t>
            </a:r>
            <a:r>
              <a:rPr lang="en-US" altLang="zh-CN" sz="1800" b="0" dirty="0">
                <a:solidFill>
                  <a:srgbClr val="FF0000"/>
                </a:solidFill>
              </a:rPr>
              <a:t>IP</a:t>
            </a:r>
            <a:r>
              <a:rPr lang="zh-CN" altLang="en-US" sz="1800" b="0" dirty="0">
                <a:solidFill>
                  <a:srgbClr val="FF0000"/>
                </a:solidFill>
              </a:rPr>
              <a:t>地址由网络地址和主机地址两部分组成，</a:t>
            </a:r>
            <a:r>
              <a:rPr lang="zh-CN" altLang="en-US" sz="1800" b="0" dirty="0">
                <a:solidFill>
                  <a:schemeClr val="tx1"/>
                </a:solidFill>
              </a:rPr>
              <a:t>分配给这两部分的位数随地址类（</a:t>
            </a:r>
            <a:r>
              <a:rPr lang="en-US" altLang="zh-CN" sz="1800" b="0" dirty="0">
                <a:solidFill>
                  <a:schemeClr val="tx1"/>
                </a:solidFill>
              </a:rPr>
              <a:t>A</a:t>
            </a:r>
            <a:r>
              <a:rPr lang="zh-CN" altLang="en-US" sz="1800" b="0" dirty="0">
                <a:solidFill>
                  <a:schemeClr val="tx1"/>
                </a:solidFill>
              </a:rPr>
              <a:t>类、</a:t>
            </a:r>
            <a:r>
              <a:rPr lang="en-US" altLang="zh-CN" sz="1800" b="0" dirty="0">
                <a:solidFill>
                  <a:schemeClr val="tx1"/>
                </a:solidFill>
              </a:rPr>
              <a:t>B</a:t>
            </a:r>
            <a:r>
              <a:rPr lang="zh-CN" altLang="en-US" sz="1800" b="0" dirty="0">
                <a:solidFill>
                  <a:schemeClr val="tx1"/>
                </a:solidFill>
              </a:rPr>
              <a:t>类、</a:t>
            </a:r>
            <a:r>
              <a:rPr lang="en-US" altLang="zh-CN" sz="1800" b="0" dirty="0">
                <a:solidFill>
                  <a:schemeClr val="tx1"/>
                </a:solidFill>
              </a:rPr>
              <a:t>C</a:t>
            </a:r>
            <a:r>
              <a:rPr lang="zh-CN" altLang="en-US" sz="1800" b="0" dirty="0">
                <a:solidFill>
                  <a:schemeClr val="tx1"/>
                </a:solidFill>
              </a:rPr>
              <a:t>类等）的不同而不同。</a:t>
            </a:r>
            <a:r>
              <a:rPr lang="zh-CN" altLang="en-US" sz="1800" b="0" dirty="0">
                <a:solidFill>
                  <a:srgbClr val="0000FF"/>
                </a:solidFill>
              </a:rPr>
              <a:t>网络地址用于路由选择，而主机地址用于在网络或子网内部寻找一个单独的主机。一个</a:t>
            </a:r>
            <a:r>
              <a:rPr lang="en-US" altLang="zh-CN" sz="1800" b="0" dirty="0">
                <a:solidFill>
                  <a:srgbClr val="0000FF"/>
                </a:solidFill>
              </a:rPr>
              <a:t>IP</a:t>
            </a:r>
            <a:r>
              <a:rPr lang="zh-CN" altLang="en-US" sz="1800" b="0" dirty="0">
                <a:solidFill>
                  <a:srgbClr val="0000FF"/>
                </a:solidFill>
              </a:rPr>
              <a:t>地址使得将来自源地址的数据通过路由而传送到目的地址变为可能。</a:t>
            </a:r>
            <a:r>
              <a:rPr lang="zh-CN" altLang="en-US" sz="1800" b="0" dirty="0">
                <a:solidFill>
                  <a:schemeClr val="tx1"/>
                </a:solidFill>
              </a:rPr>
              <a:t> </a:t>
            </a:r>
            <a:r>
              <a:rPr lang="zh-CN" altLang="en-US" sz="1800" dirty="0">
                <a:solidFill>
                  <a:srgbClr val="0000FF"/>
                </a:solidFill>
              </a:rPr>
              <a:t>  </a:t>
            </a:r>
            <a:r>
              <a:rPr lang="en-US" altLang="zh-CN" sz="1800" dirty="0">
                <a:solidFill>
                  <a:srgbClr val="FF0000"/>
                </a:solidFill>
              </a:rPr>
              <a:t>IPv6</a:t>
            </a:r>
            <a:r>
              <a:rPr lang="zh-CN" altLang="en-US" sz="1800" dirty="0">
                <a:solidFill>
                  <a:srgbClr val="FF0000"/>
                </a:solidFill>
              </a:rPr>
              <a:t>地址是</a:t>
            </a:r>
            <a:r>
              <a:rPr lang="en-US" altLang="zh-CN" sz="1800" dirty="0">
                <a:solidFill>
                  <a:srgbClr val="FF0000"/>
                </a:solidFill>
              </a:rPr>
              <a:t>128</a:t>
            </a:r>
            <a:r>
              <a:rPr lang="zh-CN" altLang="en-US" sz="1800" dirty="0">
                <a:solidFill>
                  <a:srgbClr val="FF0000"/>
                </a:solidFill>
              </a:rPr>
              <a:t>位。</a:t>
            </a:r>
            <a:r>
              <a:rPr lang="en-US" altLang="zh-CN" sz="1800" b="0" dirty="0">
                <a:solidFill>
                  <a:srgbClr val="0000FF"/>
                </a:solidFill>
              </a:rPr>
              <a:t> </a:t>
            </a:r>
            <a:r>
              <a:rPr lang="en-US" altLang="zh-CN" sz="1800" dirty="0">
                <a:solidFill>
                  <a:schemeClr val="tx1"/>
                </a:solidFill>
              </a:rPr>
              <a:t>IP</a:t>
            </a:r>
            <a:r>
              <a:rPr lang="zh-CN" altLang="en-US" sz="1800" dirty="0">
                <a:solidFill>
                  <a:schemeClr val="tx1"/>
                </a:solidFill>
              </a:rPr>
              <a:t>地址是逻辑地址。</a:t>
            </a:r>
            <a:endParaRPr lang="zh-CN" altLang="en-US" sz="1800" dirty="0">
              <a:solidFill>
                <a:srgbClr val="FF0000"/>
              </a:solidFill>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6"/>
          <p:cNvSpPr txBox="1">
            <a:spLocks noChangeArrowheads="1"/>
          </p:cNvSpPr>
          <p:nvPr/>
        </p:nvSpPr>
        <p:spPr bwMode="auto">
          <a:xfrm>
            <a:off x="500034" y="857232"/>
            <a:ext cx="4868863" cy="461963"/>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en-US" altLang="zh-CN" sz="2400" dirty="0">
                <a:solidFill>
                  <a:srgbClr val="0000FF"/>
                </a:solidFill>
              </a:rPr>
              <a:t>IP</a:t>
            </a:r>
            <a:r>
              <a:rPr lang="zh-CN" altLang="en-US" sz="2400" dirty="0">
                <a:solidFill>
                  <a:srgbClr val="0000FF"/>
                </a:solidFill>
              </a:rPr>
              <a:t>地址与</a:t>
            </a:r>
            <a:r>
              <a:rPr lang="en-US" altLang="zh-CN" sz="2400" dirty="0">
                <a:solidFill>
                  <a:srgbClr val="0000FF"/>
                </a:solidFill>
              </a:rPr>
              <a:t>Mac</a:t>
            </a:r>
            <a:r>
              <a:rPr lang="zh-CN" altLang="en-US" sz="2400" dirty="0">
                <a:solidFill>
                  <a:srgbClr val="0000FF"/>
                </a:solidFill>
              </a:rPr>
              <a:t>地址在网络中的作用</a:t>
            </a:r>
          </a:p>
        </p:txBody>
      </p:sp>
      <p:sp>
        <p:nvSpPr>
          <p:cNvPr id="7171" name="矩形 3"/>
          <p:cNvSpPr>
            <a:spLocks noChangeArrowheads="1"/>
          </p:cNvSpPr>
          <p:nvPr/>
        </p:nvSpPr>
        <p:spPr bwMode="auto">
          <a:xfrm>
            <a:off x="357158" y="1643050"/>
            <a:ext cx="8424862" cy="5016758"/>
          </a:xfrm>
          <a:prstGeom prst="rect">
            <a:avLst/>
          </a:prstGeom>
          <a:noFill/>
          <a:ln w="9525">
            <a:noFill/>
            <a:miter lim="800000"/>
            <a:headEnd/>
            <a:tailEnd/>
          </a:ln>
        </p:spPr>
        <p:txBody>
          <a:bodyPr>
            <a:spAutoFit/>
          </a:bodyPr>
          <a:lstStyle/>
          <a:p>
            <a:r>
              <a:rPr lang="zh-CN" altLang="en-US" sz="2000" b="0" dirty="0">
                <a:solidFill>
                  <a:schemeClr val="tx1"/>
                </a:solidFill>
              </a:rPr>
              <a:t> 既然每个以太网设备在出厂时都有一个唯一的</a:t>
            </a:r>
            <a:r>
              <a:rPr lang="en-US" altLang="zh-CN" sz="2000" b="0" dirty="0">
                <a:solidFill>
                  <a:schemeClr val="tx1"/>
                </a:solidFill>
              </a:rPr>
              <a:t>MAC</a:t>
            </a:r>
            <a:r>
              <a:rPr lang="zh-CN" altLang="en-US" sz="2000" b="0" dirty="0">
                <a:solidFill>
                  <a:schemeClr val="tx1"/>
                </a:solidFill>
              </a:rPr>
              <a:t>地址了，那为什么还需要为每台主机再分配一个</a:t>
            </a:r>
            <a:r>
              <a:rPr lang="en-US" altLang="zh-CN" sz="2000" b="0" dirty="0">
                <a:solidFill>
                  <a:schemeClr val="tx1"/>
                </a:solidFill>
              </a:rPr>
              <a:t>IP</a:t>
            </a:r>
            <a:r>
              <a:rPr lang="zh-CN" altLang="en-US" sz="2000" b="0" dirty="0">
                <a:solidFill>
                  <a:schemeClr val="tx1"/>
                </a:solidFill>
              </a:rPr>
              <a:t>地址呢？或者说为什么每台主机都分配唯一的</a:t>
            </a:r>
            <a:r>
              <a:rPr lang="en-US" altLang="zh-CN" sz="2000" b="0" dirty="0">
                <a:solidFill>
                  <a:schemeClr val="tx1"/>
                </a:solidFill>
              </a:rPr>
              <a:t>IP</a:t>
            </a:r>
            <a:r>
              <a:rPr lang="zh-CN" altLang="en-US" sz="2000" b="0" dirty="0">
                <a:solidFill>
                  <a:schemeClr val="tx1"/>
                </a:solidFill>
              </a:rPr>
              <a:t>地址了，为什么还要在网络设备（如网卡，集线器，路由器等）生产时内嵌一个唯一的</a:t>
            </a:r>
            <a:r>
              <a:rPr lang="en-US" altLang="zh-CN" sz="2000" b="0" dirty="0">
                <a:solidFill>
                  <a:schemeClr val="tx1"/>
                </a:solidFill>
              </a:rPr>
              <a:t>MAC</a:t>
            </a:r>
            <a:r>
              <a:rPr lang="zh-CN" altLang="en-US" sz="2000" b="0" dirty="0">
                <a:solidFill>
                  <a:schemeClr val="tx1"/>
                </a:solidFill>
              </a:rPr>
              <a:t>地址呢？主要原因有以下几点：  </a:t>
            </a:r>
            <a:r>
              <a:rPr lang="zh-CN" altLang="en-US" sz="2000" dirty="0">
                <a:solidFill>
                  <a:schemeClr val="tx1"/>
                </a:solidFill>
              </a:rPr>
              <a:t/>
            </a:r>
            <a:br>
              <a:rPr lang="zh-CN" altLang="en-US" sz="2000" dirty="0">
                <a:solidFill>
                  <a:schemeClr val="tx1"/>
                </a:solidFill>
              </a:rPr>
            </a:br>
            <a:r>
              <a:rPr lang="zh-CN" altLang="en-US" sz="2000" b="0" dirty="0">
                <a:solidFill>
                  <a:schemeClr val="tx1"/>
                </a:solidFill>
              </a:rPr>
              <a:t>    （</a:t>
            </a:r>
            <a:r>
              <a:rPr lang="en-US" altLang="zh-CN" sz="2000" b="0" dirty="0">
                <a:solidFill>
                  <a:schemeClr val="tx1"/>
                </a:solidFill>
              </a:rPr>
              <a:t>1</a:t>
            </a:r>
            <a:r>
              <a:rPr lang="zh-CN" altLang="en-US" sz="2000" b="0" dirty="0">
                <a:solidFill>
                  <a:schemeClr val="tx1"/>
                </a:solidFill>
              </a:rPr>
              <a:t>）</a:t>
            </a:r>
            <a:r>
              <a:rPr lang="en-US" altLang="zh-CN" sz="2000" b="0" dirty="0">
                <a:solidFill>
                  <a:srgbClr val="0000FF"/>
                </a:solidFill>
              </a:rPr>
              <a:t>IP</a:t>
            </a:r>
            <a:r>
              <a:rPr lang="zh-CN" altLang="en-US" sz="2000" b="0" dirty="0">
                <a:solidFill>
                  <a:srgbClr val="0000FF"/>
                </a:solidFill>
              </a:rPr>
              <a:t>地址的分配是根据网络的拓扑结构</a:t>
            </a:r>
            <a:r>
              <a:rPr lang="zh-CN" altLang="en-US" sz="2000" b="0" dirty="0">
                <a:solidFill>
                  <a:schemeClr val="tx1"/>
                </a:solidFill>
              </a:rPr>
              <a:t>，而不是根据谁制造了网络设备。若将高效的路由选择方案建立在设备制造商的基础上而不是网络所处的拓扑位置基础上，这种方案是不可行的</a:t>
            </a:r>
            <a:r>
              <a:rPr lang="zh-CN" altLang="en-US" sz="2000" b="0" dirty="0" smtClean="0">
                <a:solidFill>
                  <a:schemeClr val="tx1"/>
                </a:solidFill>
              </a:rPr>
              <a:t>。</a:t>
            </a:r>
            <a:r>
              <a:rPr lang="zh-CN" altLang="en-US" sz="2000" dirty="0">
                <a:solidFill>
                  <a:schemeClr val="tx1"/>
                </a:solidFill>
              </a:rPr>
              <a:t/>
            </a:r>
            <a:br>
              <a:rPr lang="zh-CN" altLang="en-US" sz="2000" dirty="0">
                <a:solidFill>
                  <a:schemeClr val="tx1"/>
                </a:solidFill>
              </a:rPr>
            </a:br>
            <a:r>
              <a:rPr lang="zh-CN" altLang="en-US" sz="2000" b="0" dirty="0">
                <a:solidFill>
                  <a:schemeClr val="tx1"/>
                </a:solidFill>
              </a:rPr>
              <a:t>    （</a:t>
            </a:r>
            <a:r>
              <a:rPr lang="en-US" altLang="zh-CN" sz="2000" b="0" dirty="0">
                <a:solidFill>
                  <a:schemeClr val="tx1"/>
                </a:solidFill>
              </a:rPr>
              <a:t>2</a:t>
            </a:r>
            <a:r>
              <a:rPr lang="zh-CN" altLang="en-US" sz="2000" b="0" dirty="0">
                <a:solidFill>
                  <a:schemeClr val="tx1"/>
                </a:solidFill>
              </a:rPr>
              <a:t>）当存在一个附加层的地址寻址时，设备更易于移动和维修。例如，如果一个以太网卡坏了，可以被更换，而无须取得一个新的</a:t>
            </a:r>
            <a:r>
              <a:rPr lang="en-US" altLang="zh-CN" sz="2000" b="0" dirty="0">
                <a:solidFill>
                  <a:schemeClr val="tx1"/>
                </a:solidFill>
              </a:rPr>
              <a:t>IP</a:t>
            </a:r>
            <a:r>
              <a:rPr lang="zh-CN" altLang="en-US" sz="2000" b="0" dirty="0">
                <a:solidFill>
                  <a:schemeClr val="tx1"/>
                </a:solidFill>
              </a:rPr>
              <a:t>地址。如果一个</a:t>
            </a:r>
            <a:r>
              <a:rPr lang="en-US" altLang="zh-CN" sz="2000" b="0" dirty="0">
                <a:solidFill>
                  <a:schemeClr val="tx1"/>
                </a:solidFill>
              </a:rPr>
              <a:t>IP</a:t>
            </a:r>
            <a:r>
              <a:rPr lang="zh-CN" altLang="en-US" sz="2000" b="0" dirty="0">
                <a:solidFill>
                  <a:schemeClr val="tx1"/>
                </a:solidFill>
              </a:rPr>
              <a:t>主机从一个网络移到另一个网络，可以给它一个新的</a:t>
            </a:r>
            <a:r>
              <a:rPr lang="en-US" altLang="zh-CN" sz="2000" b="0" dirty="0">
                <a:solidFill>
                  <a:schemeClr val="tx1"/>
                </a:solidFill>
              </a:rPr>
              <a:t>IP</a:t>
            </a:r>
            <a:r>
              <a:rPr lang="zh-CN" altLang="en-US" sz="2000" b="0" dirty="0">
                <a:solidFill>
                  <a:schemeClr val="tx1"/>
                </a:solidFill>
              </a:rPr>
              <a:t>地址，而无须换一个新的网卡</a:t>
            </a:r>
            <a:r>
              <a:rPr lang="zh-CN" altLang="en-US" sz="2000" b="0" dirty="0" smtClean="0">
                <a:solidFill>
                  <a:schemeClr val="tx1"/>
                </a:solidFill>
              </a:rPr>
              <a:t>。</a:t>
            </a:r>
            <a:r>
              <a:rPr lang="zh-CN" altLang="en-US" sz="2000" dirty="0">
                <a:solidFill>
                  <a:schemeClr val="tx1"/>
                </a:solidFill>
              </a:rPr>
              <a:t/>
            </a:r>
            <a:br>
              <a:rPr lang="zh-CN" altLang="en-US" sz="2000" dirty="0">
                <a:solidFill>
                  <a:schemeClr val="tx1"/>
                </a:solidFill>
              </a:rPr>
            </a:br>
            <a:r>
              <a:rPr lang="zh-CN" altLang="en-US" sz="2000" b="0" dirty="0">
                <a:solidFill>
                  <a:schemeClr val="tx1"/>
                </a:solidFill>
              </a:rPr>
              <a:t>    （</a:t>
            </a:r>
            <a:r>
              <a:rPr lang="en-US" altLang="zh-CN" sz="2000" b="0" dirty="0">
                <a:solidFill>
                  <a:schemeClr val="tx1"/>
                </a:solidFill>
              </a:rPr>
              <a:t>3</a:t>
            </a:r>
            <a:r>
              <a:rPr lang="zh-CN" altLang="en-US" sz="2000" b="0" dirty="0">
                <a:solidFill>
                  <a:schemeClr val="tx1"/>
                </a:solidFill>
              </a:rPr>
              <a:t>）无论是局域网，还是广域网中的计算机之间的通信，最终都表现为将</a:t>
            </a:r>
            <a:r>
              <a:rPr lang="zh-CN" altLang="en-US" sz="2000" b="0" dirty="0">
                <a:solidFill>
                  <a:srgbClr val="0000FF"/>
                </a:solidFill>
              </a:rPr>
              <a:t>数据包从某种形式的链路上的初始节点出发，从一个节点传递到另一个节点，最终传送到目的节点。</a:t>
            </a:r>
            <a:r>
              <a:rPr lang="zh-CN" altLang="en-US" sz="2000" b="0" dirty="0">
                <a:solidFill>
                  <a:schemeClr val="tx1"/>
                </a:solidFill>
              </a:rPr>
              <a:t>数据包在这些节点之间的移动都是由</a:t>
            </a:r>
            <a:r>
              <a:rPr lang="en-US" altLang="zh-CN" sz="2000" b="0" dirty="0">
                <a:solidFill>
                  <a:schemeClr val="tx1"/>
                </a:solidFill>
              </a:rPr>
              <a:t>ARP</a:t>
            </a:r>
            <a:r>
              <a:rPr lang="zh-CN" altLang="en-US" sz="2000" b="0" dirty="0">
                <a:solidFill>
                  <a:schemeClr val="tx1"/>
                </a:solidFill>
              </a:rPr>
              <a:t>（</a:t>
            </a:r>
            <a:r>
              <a:rPr lang="en-US" altLang="zh-CN" sz="2000" b="0" dirty="0">
                <a:solidFill>
                  <a:schemeClr val="tx1"/>
                </a:solidFill>
              </a:rPr>
              <a:t>Address Resolution Protocol</a:t>
            </a:r>
            <a:r>
              <a:rPr lang="zh-CN" altLang="en-US" sz="2000" b="0" dirty="0">
                <a:solidFill>
                  <a:schemeClr val="tx1"/>
                </a:solidFill>
              </a:rPr>
              <a:t>：地址解析协议）负责将</a:t>
            </a:r>
            <a:r>
              <a:rPr lang="en-US" altLang="zh-CN" sz="2000" b="0" dirty="0">
                <a:solidFill>
                  <a:schemeClr val="tx1"/>
                </a:solidFill>
              </a:rPr>
              <a:t>IP</a:t>
            </a:r>
            <a:r>
              <a:rPr lang="zh-CN" altLang="en-US" sz="2000" b="0" dirty="0">
                <a:solidFill>
                  <a:schemeClr val="tx1"/>
                </a:solidFill>
              </a:rPr>
              <a:t>地址映射到</a:t>
            </a:r>
            <a:r>
              <a:rPr lang="en-US" altLang="zh-CN" sz="2000" b="0" dirty="0">
                <a:solidFill>
                  <a:schemeClr val="tx1"/>
                </a:solidFill>
              </a:rPr>
              <a:t>MAC</a:t>
            </a:r>
            <a:r>
              <a:rPr lang="zh-CN" altLang="en-US" sz="2000" b="0" dirty="0">
                <a:solidFill>
                  <a:schemeClr val="tx1"/>
                </a:solidFill>
              </a:rPr>
              <a:t>地址上来完成的。</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285720" y="642918"/>
            <a:ext cx="6516687" cy="838200"/>
          </a:xfrm>
        </p:spPr>
        <p:txBody>
          <a:bodyPr/>
          <a:lstStyle/>
          <a:p>
            <a:pPr eaLnBrk="1" hangingPunct="1"/>
            <a:r>
              <a:rPr lang="en-US" altLang="zh-CN" sz="2800" dirty="0" smtClean="0">
                <a:solidFill>
                  <a:srgbClr val="0000FF"/>
                </a:solidFill>
              </a:rPr>
              <a:t>IP</a:t>
            </a:r>
            <a:r>
              <a:rPr lang="zh-CN" altLang="en-US" sz="2800" dirty="0" smtClean="0">
                <a:solidFill>
                  <a:srgbClr val="0000FF"/>
                </a:solidFill>
              </a:rPr>
              <a:t>与</a:t>
            </a:r>
            <a:r>
              <a:rPr lang="en-US" altLang="zh-CN" sz="2800" dirty="0" smtClean="0">
                <a:solidFill>
                  <a:srgbClr val="0000FF"/>
                </a:solidFill>
              </a:rPr>
              <a:t>Mac</a:t>
            </a:r>
            <a:r>
              <a:rPr lang="zh-CN" altLang="en-US" sz="2800" dirty="0" smtClean="0">
                <a:solidFill>
                  <a:srgbClr val="0000FF"/>
                </a:solidFill>
              </a:rPr>
              <a:t>的联系和区别</a:t>
            </a:r>
            <a:endParaRPr lang="zh-CN" altLang="en-US" sz="2800" dirty="0" smtClean="0"/>
          </a:p>
        </p:txBody>
      </p:sp>
      <p:sp>
        <p:nvSpPr>
          <p:cNvPr id="8195" name="TextBox 4"/>
          <p:cNvSpPr txBox="1">
            <a:spLocks noChangeArrowheads="1"/>
          </p:cNvSpPr>
          <p:nvPr/>
        </p:nvSpPr>
        <p:spPr bwMode="auto">
          <a:xfrm>
            <a:off x="0" y="1785926"/>
            <a:ext cx="8893175" cy="4093428"/>
          </a:xfrm>
          <a:prstGeom prst="rect">
            <a:avLst/>
          </a:prstGeom>
          <a:noFill/>
          <a:ln w="9525">
            <a:noFill/>
            <a:miter lim="800000"/>
            <a:headEnd/>
            <a:tailEnd/>
          </a:ln>
        </p:spPr>
        <p:txBody>
          <a:bodyPr>
            <a:spAutoFit/>
          </a:bodyPr>
          <a:lstStyle/>
          <a:p>
            <a:r>
              <a:rPr lang="zh-CN" altLang="en-US" sz="2000" dirty="0">
                <a:solidFill>
                  <a:schemeClr val="tx1"/>
                </a:solidFill>
              </a:rPr>
              <a:t>综合上面所述，我们可以归纳特点主要有</a:t>
            </a:r>
            <a:r>
              <a:rPr lang="zh-CN" altLang="en-US" sz="2000" dirty="0" smtClean="0">
                <a:solidFill>
                  <a:schemeClr val="tx1"/>
                </a:solidFill>
              </a:rPr>
              <a:t>：</a:t>
            </a:r>
            <a:r>
              <a:rPr lang="zh-CN" altLang="en-US" sz="2000" dirty="0">
                <a:solidFill>
                  <a:schemeClr val="tx1"/>
                </a:solidFill>
              </a:rPr>
              <a:t/>
            </a:r>
            <a:br>
              <a:rPr lang="zh-CN" altLang="en-US" sz="2000" dirty="0">
                <a:solidFill>
                  <a:schemeClr val="tx1"/>
                </a:solidFill>
              </a:rPr>
            </a:br>
            <a:r>
              <a:rPr lang="zh-CN" altLang="en-US" sz="2000" dirty="0">
                <a:solidFill>
                  <a:schemeClr val="tx1"/>
                </a:solidFill>
              </a:rPr>
              <a:t>　　</a:t>
            </a:r>
            <a:r>
              <a:rPr lang="en-US" altLang="zh-CN" sz="2000" dirty="0">
                <a:solidFill>
                  <a:schemeClr val="tx1"/>
                </a:solidFill>
              </a:rPr>
              <a:t>1. </a:t>
            </a:r>
            <a:r>
              <a:rPr lang="zh-CN" altLang="en-US" sz="2000" dirty="0">
                <a:solidFill>
                  <a:schemeClr val="tx1"/>
                </a:solidFill>
              </a:rPr>
              <a:t>对于网络上的某一设备，其</a:t>
            </a:r>
            <a:r>
              <a:rPr lang="en-US" altLang="zh-CN" sz="2000" dirty="0">
                <a:solidFill>
                  <a:schemeClr val="tx1"/>
                </a:solidFill>
              </a:rPr>
              <a:t>IP</a:t>
            </a:r>
            <a:r>
              <a:rPr lang="zh-CN" altLang="en-US" sz="2000" dirty="0">
                <a:solidFill>
                  <a:schemeClr val="tx1"/>
                </a:solidFill>
              </a:rPr>
              <a:t>地址可变（但必须唯一，</a:t>
            </a:r>
            <a:r>
              <a:rPr lang="en-US" altLang="zh-CN" sz="2000" dirty="0">
                <a:solidFill>
                  <a:schemeClr val="tx1"/>
                </a:solidFill>
              </a:rPr>
              <a:t>IP</a:t>
            </a:r>
            <a:r>
              <a:rPr lang="zh-CN" altLang="en-US" sz="2000" dirty="0">
                <a:solidFill>
                  <a:schemeClr val="tx1"/>
                </a:solidFill>
              </a:rPr>
              <a:t>地址是逻辑地址），而</a:t>
            </a:r>
            <a:r>
              <a:rPr lang="en-US" altLang="zh-CN" sz="2000" dirty="0">
                <a:solidFill>
                  <a:schemeClr val="tx1"/>
                </a:solidFill>
              </a:rPr>
              <a:t>MAC</a:t>
            </a:r>
            <a:r>
              <a:rPr lang="zh-CN" altLang="en-US" sz="2000" dirty="0">
                <a:solidFill>
                  <a:schemeClr val="tx1"/>
                </a:solidFill>
              </a:rPr>
              <a:t>地址不可变（物理地址）。我们可以根据需要给一台主机指定任意的</a:t>
            </a:r>
            <a:r>
              <a:rPr lang="en-US" altLang="zh-CN" sz="2000" dirty="0">
                <a:solidFill>
                  <a:schemeClr val="tx1"/>
                </a:solidFill>
              </a:rPr>
              <a:t>IP</a:t>
            </a:r>
            <a:r>
              <a:rPr lang="zh-CN" altLang="en-US" sz="2000" dirty="0">
                <a:solidFill>
                  <a:schemeClr val="tx1"/>
                </a:solidFill>
              </a:rPr>
              <a:t>地址，，而任一网络设备一旦生产出来以后，其</a:t>
            </a:r>
            <a:r>
              <a:rPr lang="en-US" altLang="zh-CN" sz="2000" dirty="0">
                <a:solidFill>
                  <a:schemeClr val="tx1"/>
                </a:solidFill>
              </a:rPr>
              <a:t>MAC</a:t>
            </a:r>
            <a:r>
              <a:rPr lang="zh-CN" altLang="en-US" sz="2000" dirty="0">
                <a:solidFill>
                  <a:schemeClr val="tx1"/>
                </a:solidFill>
              </a:rPr>
              <a:t>地址应该是永远唯一且不能由用户改变</a:t>
            </a:r>
            <a:r>
              <a:rPr lang="zh-CN" altLang="en-US" sz="2000" dirty="0" smtClean="0">
                <a:solidFill>
                  <a:schemeClr val="tx1"/>
                </a:solidFill>
              </a:rPr>
              <a:t>。</a:t>
            </a:r>
            <a:r>
              <a:rPr lang="zh-CN" altLang="en-US" sz="2000" dirty="0">
                <a:solidFill>
                  <a:schemeClr val="tx1"/>
                </a:solidFill>
              </a:rPr>
              <a:t/>
            </a:r>
            <a:br>
              <a:rPr lang="zh-CN" altLang="en-US" sz="2000" dirty="0">
                <a:solidFill>
                  <a:schemeClr val="tx1"/>
                </a:solidFill>
              </a:rPr>
            </a:br>
            <a:r>
              <a:rPr lang="zh-CN" altLang="en-US" sz="2000" dirty="0">
                <a:solidFill>
                  <a:schemeClr val="tx1"/>
                </a:solidFill>
              </a:rPr>
              <a:t>　　</a:t>
            </a:r>
            <a:r>
              <a:rPr lang="en-US" altLang="zh-CN" sz="2000" dirty="0">
                <a:solidFill>
                  <a:schemeClr val="tx1"/>
                </a:solidFill>
              </a:rPr>
              <a:t>2. </a:t>
            </a:r>
            <a:r>
              <a:rPr lang="zh-CN" altLang="en-US" sz="2000" dirty="0">
                <a:solidFill>
                  <a:schemeClr val="tx1"/>
                </a:solidFill>
              </a:rPr>
              <a:t>长度不同：</a:t>
            </a:r>
            <a:r>
              <a:rPr lang="en-US" altLang="zh-CN" sz="2000" dirty="0">
                <a:solidFill>
                  <a:schemeClr val="tx1"/>
                </a:solidFill>
              </a:rPr>
              <a:t>IP</a:t>
            </a:r>
            <a:r>
              <a:rPr lang="zh-CN" altLang="en-US" sz="2000" dirty="0">
                <a:solidFill>
                  <a:schemeClr val="tx1"/>
                </a:solidFill>
              </a:rPr>
              <a:t>地址为</a:t>
            </a:r>
            <a:r>
              <a:rPr lang="en-US" altLang="zh-CN" sz="2000" dirty="0">
                <a:solidFill>
                  <a:schemeClr val="tx1"/>
                </a:solidFill>
              </a:rPr>
              <a:t>32</a:t>
            </a:r>
            <a:r>
              <a:rPr lang="zh-CN" altLang="en-US" sz="2000" dirty="0">
                <a:solidFill>
                  <a:schemeClr val="tx1"/>
                </a:solidFill>
              </a:rPr>
              <a:t>位或</a:t>
            </a:r>
            <a:r>
              <a:rPr lang="en-US" altLang="zh-CN" sz="2000" dirty="0">
                <a:solidFill>
                  <a:schemeClr val="tx1"/>
                </a:solidFill>
              </a:rPr>
              <a:t>128</a:t>
            </a:r>
            <a:r>
              <a:rPr lang="zh-CN" altLang="en-US" sz="2000" dirty="0">
                <a:solidFill>
                  <a:schemeClr val="tx1"/>
                </a:solidFill>
              </a:rPr>
              <a:t>位，</a:t>
            </a:r>
            <a:r>
              <a:rPr lang="en-US" altLang="zh-CN" sz="2000" dirty="0">
                <a:solidFill>
                  <a:schemeClr val="tx1"/>
                </a:solidFill>
              </a:rPr>
              <a:t>MAC</a:t>
            </a:r>
            <a:r>
              <a:rPr lang="zh-CN" altLang="en-US" sz="2000" dirty="0">
                <a:solidFill>
                  <a:schemeClr val="tx1"/>
                </a:solidFill>
              </a:rPr>
              <a:t>地址为</a:t>
            </a:r>
            <a:r>
              <a:rPr lang="en-US" altLang="zh-CN" sz="2000" dirty="0">
                <a:solidFill>
                  <a:schemeClr val="tx1"/>
                </a:solidFill>
              </a:rPr>
              <a:t>48</a:t>
            </a:r>
            <a:r>
              <a:rPr lang="zh-CN" altLang="en-US" sz="2000" dirty="0">
                <a:solidFill>
                  <a:schemeClr val="tx1"/>
                </a:solidFill>
              </a:rPr>
              <a:t>位</a:t>
            </a:r>
            <a:r>
              <a:rPr lang="zh-CN" altLang="en-US" sz="2000" dirty="0" smtClean="0">
                <a:solidFill>
                  <a:schemeClr val="tx1"/>
                </a:solidFill>
              </a:rPr>
              <a:t>。</a:t>
            </a:r>
            <a:r>
              <a:rPr lang="zh-CN" altLang="en-US" sz="2000" dirty="0">
                <a:solidFill>
                  <a:schemeClr val="tx1"/>
                </a:solidFill>
              </a:rPr>
              <a:t/>
            </a:r>
            <a:br>
              <a:rPr lang="zh-CN" altLang="en-US" sz="2000" dirty="0">
                <a:solidFill>
                  <a:schemeClr val="tx1"/>
                </a:solidFill>
              </a:rPr>
            </a:br>
            <a:r>
              <a:rPr lang="zh-CN" altLang="en-US" sz="2000" dirty="0">
                <a:solidFill>
                  <a:schemeClr val="tx1"/>
                </a:solidFill>
              </a:rPr>
              <a:t>　　</a:t>
            </a:r>
            <a:r>
              <a:rPr lang="en-US" altLang="zh-CN" sz="2000" dirty="0">
                <a:solidFill>
                  <a:schemeClr val="tx1"/>
                </a:solidFill>
              </a:rPr>
              <a:t>3. </a:t>
            </a:r>
            <a:r>
              <a:rPr lang="zh-CN" altLang="en-US" sz="2000" dirty="0">
                <a:solidFill>
                  <a:schemeClr val="tx1"/>
                </a:solidFill>
              </a:rPr>
              <a:t>分配依据不同：</a:t>
            </a:r>
            <a:r>
              <a:rPr lang="en-US" altLang="zh-CN" sz="2000" dirty="0">
                <a:solidFill>
                  <a:schemeClr val="tx1"/>
                </a:solidFill>
              </a:rPr>
              <a:t>IP</a:t>
            </a:r>
            <a:r>
              <a:rPr lang="zh-CN" altLang="en-US" sz="2000" dirty="0">
                <a:solidFill>
                  <a:schemeClr val="tx1"/>
                </a:solidFill>
              </a:rPr>
              <a:t>地址的分配是基于网络拓朴，</a:t>
            </a:r>
            <a:r>
              <a:rPr lang="en-US" altLang="zh-CN" sz="2000" dirty="0">
                <a:solidFill>
                  <a:schemeClr val="tx1"/>
                </a:solidFill>
              </a:rPr>
              <a:t>MAC</a:t>
            </a:r>
            <a:r>
              <a:rPr lang="zh-CN" altLang="en-US" sz="2000" dirty="0">
                <a:solidFill>
                  <a:schemeClr val="tx1"/>
                </a:solidFill>
              </a:rPr>
              <a:t>地址的分配是基于制造商</a:t>
            </a:r>
            <a:r>
              <a:rPr lang="zh-CN" altLang="en-US" sz="2000" dirty="0" smtClean="0">
                <a:solidFill>
                  <a:schemeClr val="tx1"/>
                </a:solidFill>
              </a:rPr>
              <a:t>。</a:t>
            </a:r>
            <a:r>
              <a:rPr lang="zh-CN" altLang="en-US" sz="2000" dirty="0">
                <a:solidFill>
                  <a:schemeClr val="tx1"/>
                </a:solidFill>
              </a:rPr>
              <a:t/>
            </a:r>
            <a:br>
              <a:rPr lang="zh-CN" altLang="en-US" sz="2000" dirty="0">
                <a:solidFill>
                  <a:schemeClr val="tx1"/>
                </a:solidFill>
              </a:rPr>
            </a:br>
            <a:r>
              <a:rPr lang="zh-CN" altLang="en-US" sz="2000" dirty="0">
                <a:solidFill>
                  <a:schemeClr val="tx1"/>
                </a:solidFill>
              </a:rPr>
              <a:t>　　</a:t>
            </a:r>
            <a:r>
              <a:rPr lang="en-US" altLang="zh-CN" sz="2000" dirty="0">
                <a:solidFill>
                  <a:schemeClr val="tx1"/>
                </a:solidFill>
              </a:rPr>
              <a:t>4. </a:t>
            </a:r>
            <a:r>
              <a:rPr lang="zh-CN" altLang="en-US" sz="2000" dirty="0">
                <a:solidFill>
                  <a:schemeClr val="tx1"/>
                </a:solidFill>
              </a:rPr>
              <a:t>寻址协议层不同：</a:t>
            </a:r>
            <a:r>
              <a:rPr lang="en-US" altLang="zh-CN" sz="2000" dirty="0">
                <a:solidFill>
                  <a:schemeClr val="tx1"/>
                </a:solidFill>
              </a:rPr>
              <a:t>IP</a:t>
            </a:r>
            <a:r>
              <a:rPr lang="zh-CN" altLang="en-US" sz="2000" dirty="0">
                <a:solidFill>
                  <a:schemeClr val="tx1"/>
                </a:solidFill>
              </a:rPr>
              <a:t>地址应用于</a:t>
            </a:r>
            <a:r>
              <a:rPr lang="en-US" altLang="zh-CN" sz="2000" dirty="0">
                <a:solidFill>
                  <a:schemeClr val="tx1"/>
                </a:solidFill>
              </a:rPr>
              <a:t>OSI</a:t>
            </a:r>
            <a:r>
              <a:rPr lang="zh-CN" altLang="en-US" sz="2000" dirty="0">
                <a:solidFill>
                  <a:schemeClr val="tx1"/>
                </a:solidFill>
              </a:rPr>
              <a:t>第三层网络层，而</a:t>
            </a:r>
            <a:r>
              <a:rPr lang="en-US" altLang="zh-CN" sz="2000" dirty="0">
                <a:solidFill>
                  <a:schemeClr val="tx1"/>
                </a:solidFill>
              </a:rPr>
              <a:t>MAC</a:t>
            </a:r>
            <a:r>
              <a:rPr lang="zh-CN" altLang="en-US" sz="2000" dirty="0">
                <a:solidFill>
                  <a:schemeClr val="tx1"/>
                </a:solidFill>
              </a:rPr>
              <a:t>地址应用在</a:t>
            </a:r>
            <a:r>
              <a:rPr lang="en-US" altLang="zh-CN" sz="2000" dirty="0">
                <a:solidFill>
                  <a:schemeClr val="tx1"/>
                </a:solidFill>
              </a:rPr>
              <a:t>OSI</a:t>
            </a:r>
            <a:r>
              <a:rPr lang="zh-CN" altLang="en-US" sz="2000" dirty="0">
                <a:solidFill>
                  <a:schemeClr val="tx1"/>
                </a:solidFill>
              </a:rPr>
              <a:t>第二层，即数据链路层。 数据链路层协议可以使数据从一个节点传递到相同链路的另一个节点上（通过</a:t>
            </a:r>
            <a:r>
              <a:rPr lang="en-US" altLang="zh-CN" sz="2000" dirty="0">
                <a:solidFill>
                  <a:schemeClr val="tx1"/>
                </a:solidFill>
              </a:rPr>
              <a:t>MAC</a:t>
            </a:r>
            <a:r>
              <a:rPr lang="zh-CN" altLang="en-US" sz="2000" dirty="0">
                <a:solidFill>
                  <a:schemeClr val="tx1"/>
                </a:solidFill>
              </a:rPr>
              <a:t>地址），而网络层协议使数据可以从一个网络传递到另一个网络上（</a:t>
            </a:r>
            <a:r>
              <a:rPr lang="en-US" altLang="zh-CN" sz="2000" dirty="0">
                <a:solidFill>
                  <a:schemeClr val="tx1"/>
                </a:solidFill>
              </a:rPr>
              <a:t>ARP</a:t>
            </a:r>
            <a:r>
              <a:rPr lang="zh-CN" altLang="en-US" sz="2000" dirty="0">
                <a:solidFill>
                  <a:schemeClr val="tx1"/>
                </a:solidFill>
              </a:rPr>
              <a:t>根据目的</a:t>
            </a:r>
            <a:r>
              <a:rPr lang="en-US" altLang="zh-CN" sz="2000" dirty="0">
                <a:solidFill>
                  <a:schemeClr val="tx1"/>
                </a:solidFill>
              </a:rPr>
              <a:t>IP</a:t>
            </a:r>
            <a:r>
              <a:rPr lang="zh-CN" altLang="en-US" sz="2000" dirty="0">
                <a:solidFill>
                  <a:schemeClr val="tx1"/>
                </a:solidFill>
              </a:rPr>
              <a:t>地址，找到中间节点的</a:t>
            </a:r>
            <a:r>
              <a:rPr lang="en-US" altLang="zh-CN" sz="2000" dirty="0">
                <a:solidFill>
                  <a:schemeClr val="tx1"/>
                </a:solidFill>
              </a:rPr>
              <a:t>MAC</a:t>
            </a:r>
            <a:r>
              <a:rPr lang="zh-CN" altLang="en-US" sz="2000" dirty="0">
                <a:solidFill>
                  <a:schemeClr val="tx1"/>
                </a:solidFill>
              </a:rPr>
              <a:t>地址，通过中间节点传送，从而最终到达目的网络）。</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6"/>
          <p:cNvSpPr txBox="1">
            <a:spLocks noChangeArrowheads="1"/>
          </p:cNvSpPr>
          <p:nvPr/>
        </p:nvSpPr>
        <p:spPr bwMode="auto">
          <a:xfrm>
            <a:off x="714348" y="1000108"/>
            <a:ext cx="3790950" cy="5238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zh-CN" altLang="en-US" sz="2800" dirty="0">
                <a:solidFill>
                  <a:srgbClr val="FF0000"/>
                </a:solidFill>
              </a:rPr>
              <a:t>网络配置中的绑定技术</a:t>
            </a:r>
          </a:p>
        </p:txBody>
      </p:sp>
      <p:sp>
        <p:nvSpPr>
          <p:cNvPr id="9219" name="矩形 3"/>
          <p:cNvSpPr>
            <a:spLocks noChangeArrowheads="1"/>
          </p:cNvSpPr>
          <p:nvPr/>
        </p:nvSpPr>
        <p:spPr bwMode="auto">
          <a:xfrm>
            <a:off x="500034" y="2000240"/>
            <a:ext cx="6389687" cy="2308324"/>
          </a:xfrm>
          <a:prstGeom prst="rect">
            <a:avLst/>
          </a:prstGeom>
          <a:noFill/>
          <a:ln w="9525">
            <a:noFill/>
            <a:miter lim="800000"/>
            <a:headEnd/>
            <a:tailEnd/>
          </a:ln>
        </p:spPr>
        <p:txBody>
          <a:bodyPr>
            <a:spAutoFit/>
          </a:bodyPr>
          <a:lstStyle/>
          <a:p>
            <a:r>
              <a:rPr lang="zh-CN" altLang="en-US" sz="2200" b="0" dirty="0">
                <a:solidFill>
                  <a:srgbClr val="0000FF"/>
                </a:solidFill>
              </a:rPr>
              <a:t>绑定的要素：</a:t>
            </a:r>
            <a:r>
              <a:rPr lang="en-US" altLang="zh-CN" sz="2200" b="0" dirty="0">
                <a:solidFill>
                  <a:srgbClr val="0000FF"/>
                </a:solidFill>
              </a:rPr>
              <a:t>IP</a:t>
            </a:r>
            <a:r>
              <a:rPr lang="zh-CN" altLang="en-US" sz="2200" b="0" dirty="0">
                <a:solidFill>
                  <a:srgbClr val="0000FF"/>
                </a:solidFill>
              </a:rPr>
              <a:t>、</a:t>
            </a:r>
            <a:r>
              <a:rPr lang="en-US" altLang="zh-CN" sz="2200" b="0" dirty="0">
                <a:solidFill>
                  <a:srgbClr val="0000FF"/>
                </a:solidFill>
              </a:rPr>
              <a:t>MAC</a:t>
            </a:r>
            <a:r>
              <a:rPr lang="zh-CN" altLang="en-US" sz="2200" b="0" dirty="0">
                <a:solidFill>
                  <a:srgbClr val="0000FF"/>
                </a:solidFill>
              </a:rPr>
              <a:t>、</a:t>
            </a:r>
            <a:r>
              <a:rPr lang="en-US" altLang="zh-CN" sz="2200" b="0" dirty="0">
                <a:solidFill>
                  <a:srgbClr val="0000FF"/>
                </a:solidFill>
              </a:rPr>
              <a:t>PORT</a:t>
            </a:r>
            <a:r>
              <a:rPr lang="zh-CN" altLang="en-US" sz="2200" b="0" dirty="0">
                <a:solidFill>
                  <a:srgbClr val="0000FF"/>
                </a:solidFill>
              </a:rPr>
              <a:t>、</a:t>
            </a:r>
            <a:r>
              <a:rPr lang="en-US" altLang="zh-CN" sz="2200" b="0" dirty="0">
                <a:solidFill>
                  <a:srgbClr val="0000FF"/>
                </a:solidFill>
              </a:rPr>
              <a:t>VLAN</a:t>
            </a:r>
            <a:r>
              <a:rPr lang="zh-CN" altLang="en-US" sz="2200" b="0" dirty="0">
                <a:solidFill>
                  <a:srgbClr val="0000FF"/>
                </a:solidFill>
              </a:rPr>
              <a:t>、用户名</a:t>
            </a:r>
            <a:endParaRPr lang="en-US" altLang="zh-CN" sz="2200" b="0" dirty="0">
              <a:solidFill>
                <a:srgbClr val="0000FF"/>
              </a:solidFill>
            </a:endParaRPr>
          </a:p>
          <a:p>
            <a:r>
              <a:rPr lang="zh-CN" altLang="en-US" sz="2000" b="0" dirty="0">
                <a:solidFill>
                  <a:schemeClr val="tx1"/>
                </a:solidFill>
              </a:rPr>
              <a:t>为了网络的安全管理，一般有：</a:t>
            </a:r>
            <a:endParaRPr lang="en-US" altLang="zh-CN" sz="2000" b="0" dirty="0">
              <a:solidFill>
                <a:schemeClr val="tx1"/>
              </a:solidFill>
            </a:endParaRPr>
          </a:p>
          <a:p>
            <a:r>
              <a:rPr lang="zh-CN" altLang="en-US" sz="2000" b="0" dirty="0">
                <a:solidFill>
                  <a:schemeClr val="tx1"/>
                </a:solidFill>
              </a:rPr>
              <a:t>两元（</a:t>
            </a:r>
            <a:r>
              <a:rPr lang="en-US" altLang="zh-CN" sz="2000" b="0" dirty="0">
                <a:solidFill>
                  <a:schemeClr val="tx1"/>
                </a:solidFill>
              </a:rPr>
              <a:t>IP+MAC</a:t>
            </a:r>
            <a:r>
              <a:rPr lang="en-US" sz="2000" b="0" dirty="0">
                <a:solidFill>
                  <a:schemeClr val="tx1"/>
                </a:solidFill>
              </a:rPr>
              <a:t>）</a:t>
            </a:r>
            <a:r>
              <a:rPr lang="zh-CN" altLang="en-US" sz="2000" b="0" dirty="0">
                <a:solidFill>
                  <a:schemeClr val="tx1"/>
                </a:solidFill>
              </a:rPr>
              <a:t>绑定</a:t>
            </a:r>
            <a:r>
              <a:rPr lang="en-US" altLang="zh-CN" sz="2000" b="0" dirty="0">
                <a:solidFill>
                  <a:schemeClr val="tx1"/>
                </a:solidFill>
              </a:rPr>
              <a:t>,    </a:t>
            </a:r>
            <a:r>
              <a:rPr lang="en-US" altLang="zh-CN" sz="2200" b="0" dirty="0" err="1">
                <a:solidFill>
                  <a:srgbClr val="0000FF"/>
                </a:solidFill>
              </a:rPr>
              <a:t>mac</a:t>
            </a:r>
            <a:r>
              <a:rPr lang="zh-CN" altLang="en-US" sz="2200" b="0" dirty="0">
                <a:solidFill>
                  <a:srgbClr val="0000FF"/>
                </a:solidFill>
              </a:rPr>
              <a:t>克隆</a:t>
            </a:r>
            <a:r>
              <a:rPr lang="en-US" altLang="zh-CN" sz="2200" b="0" dirty="0">
                <a:solidFill>
                  <a:srgbClr val="0000FF"/>
                </a:solidFill>
              </a:rPr>
              <a:t>,123,456</a:t>
            </a:r>
          </a:p>
          <a:p>
            <a:r>
              <a:rPr lang="zh-CN" altLang="en-US" sz="2000" b="0" dirty="0">
                <a:solidFill>
                  <a:schemeClr val="tx1"/>
                </a:solidFill>
              </a:rPr>
              <a:t>三元（</a:t>
            </a:r>
            <a:r>
              <a:rPr lang="en-US" altLang="zh-CN" sz="2000" b="0" dirty="0">
                <a:solidFill>
                  <a:schemeClr val="tx1"/>
                </a:solidFill>
              </a:rPr>
              <a:t>IP+MAC+PORT</a:t>
            </a:r>
            <a:r>
              <a:rPr lang="en-US" sz="2000" b="0" dirty="0">
                <a:solidFill>
                  <a:schemeClr val="tx1"/>
                </a:solidFill>
              </a:rPr>
              <a:t>）</a:t>
            </a:r>
            <a:r>
              <a:rPr lang="zh-CN" altLang="en-US" sz="2000" b="0" dirty="0">
                <a:solidFill>
                  <a:schemeClr val="tx1"/>
                </a:solidFill>
              </a:rPr>
              <a:t>绑定</a:t>
            </a:r>
          </a:p>
          <a:p>
            <a:r>
              <a:rPr lang="zh-CN" altLang="en-US" sz="2000" b="0" dirty="0">
                <a:solidFill>
                  <a:schemeClr val="tx1"/>
                </a:solidFill>
              </a:rPr>
              <a:t>四元（</a:t>
            </a:r>
            <a:r>
              <a:rPr lang="en-US" altLang="zh-CN" sz="2000" b="0" dirty="0">
                <a:solidFill>
                  <a:schemeClr val="tx1"/>
                </a:solidFill>
              </a:rPr>
              <a:t>IP+MAC+PORT+VLAN</a:t>
            </a:r>
            <a:r>
              <a:rPr lang="en-US" sz="2000" b="0" dirty="0">
                <a:solidFill>
                  <a:schemeClr val="tx1"/>
                </a:solidFill>
              </a:rPr>
              <a:t>）</a:t>
            </a:r>
            <a:r>
              <a:rPr lang="zh-CN" altLang="en-US" sz="2000" b="0" dirty="0">
                <a:solidFill>
                  <a:schemeClr val="tx1"/>
                </a:solidFill>
              </a:rPr>
              <a:t>绑定</a:t>
            </a:r>
            <a:endParaRPr lang="en-US" altLang="zh-CN" sz="2000" b="0" dirty="0">
              <a:solidFill>
                <a:schemeClr val="tx1"/>
              </a:solidFill>
            </a:endParaRPr>
          </a:p>
          <a:p>
            <a:r>
              <a:rPr lang="zh-CN" altLang="en-US" sz="2000" b="0" dirty="0">
                <a:solidFill>
                  <a:schemeClr val="tx1"/>
                </a:solidFill>
              </a:rPr>
              <a:t>用户名</a:t>
            </a:r>
            <a:r>
              <a:rPr lang="en-US" altLang="zh-CN" sz="2000" b="0" dirty="0">
                <a:solidFill>
                  <a:schemeClr val="tx1"/>
                </a:solidFill>
              </a:rPr>
              <a:t>+IP</a:t>
            </a:r>
            <a:r>
              <a:rPr lang="zh-CN" altLang="en-US" sz="2000" b="0" dirty="0">
                <a:solidFill>
                  <a:schemeClr val="tx1"/>
                </a:solidFill>
              </a:rPr>
              <a:t>绑定</a:t>
            </a:r>
            <a:endParaRPr lang="en-US" altLang="zh-CN" sz="2000" b="0" dirty="0">
              <a:solidFill>
                <a:schemeClr val="tx1"/>
              </a:solidFill>
            </a:endParaRPr>
          </a:p>
          <a:p>
            <a:r>
              <a:rPr lang="en-US" altLang="zh-CN" sz="2000" b="0" dirty="0" smtClean="0">
                <a:solidFill>
                  <a:schemeClr val="tx1"/>
                </a:solidFill>
              </a:rPr>
              <a:t>……</a:t>
            </a:r>
            <a:r>
              <a:rPr lang="en-US" altLang="zh-CN" sz="2000" b="0" dirty="0" smtClean="0">
                <a:solidFill>
                  <a:schemeClr val="tx1"/>
                </a:solidFill>
                <a:hlinkClick r:id="rId2" action="ppaction://hlinkfile"/>
              </a:rPr>
              <a:t>bonding link</a:t>
            </a:r>
            <a:endParaRPr lang="en-US" altLang="zh-CN" sz="2000" b="0" dirty="0">
              <a:solidFill>
                <a:schemeClr val="tx1"/>
              </a:solidFill>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6"/>
          <p:cNvSpPr txBox="1">
            <a:spLocks noChangeArrowheads="1"/>
          </p:cNvSpPr>
          <p:nvPr/>
        </p:nvSpPr>
        <p:spPr bwMode="auto">
          <a:xfrm>
            <a:off x="571472" y="928670"/>
            <a:ext cx="4288353" cy="5847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zh-CN" altLang="en-US" sz="3200" dirty="0">
                <a:solidFill>
                  <a:srgbClr val="FF0000"/>
                </a:solidFill>
              </a:rPr>
              <a:t>网络适配器的信息查看</a:t>
            </a:r>
          </a:p>
        </p:txBody>
      </p:sp>
      <p:sp>
        <p:nvSpPr>
          <p:cNvPr id="10243" name="矩形 3"/>
          <p:cNvSpPr>
            <a:spLocks noChangeArrowheads="1"/>
          </p:cNvSpPr>
          <p:nvPr/>
        </p:nvSpPr>
        <p:spPr bwMode="auto">
          <a:xfrm>
            <a:off x="468313" y="1857364"/>
            <a:ext cx="8207375" cy="3139321"/>
          </a:xfrm>
          <a:prstGeom prst="rect">
            <a:avLst/>
          </a:prstGeom>
          <a:noFill/>
          <a:ln w="9525">
            <a:noFill/>
            <a:miter lim="800000"/>
            <a:headEnd/>
            <a:tailEnd/>
          </a:ln>
        </p:spPr>
        <p:txBody>
          <a:bodyPr wrap="square">
            <a:spAutoFit/>
          </a:bodyPr>
          <a:lstStyle/>
          <a:p>
            <a:r>
              <a:rPr lang="zh-CN" altLang="en-US" sz="2200" b="0" dirty="0">
                <a:solidFill>
                  <a:srgbClr val="0000FF"/>
                </a:solidFill>
              </a:rPr>
              <a:t>方法</a:t>
            </a:r>
            <a:r>
              <a:rPr lang="en-US" altLang="zh-CN" sz="2200" b="0" dirty="0">
                <a:solidFill>
                  <a:srgbClr val="0000FF"/>
                </a:solidFill>
              </a:rPr>
              <a:t>1</a:t>
            </a:r>
            <a:r>
              <a:rPr lang="zh-CN" altLang="en-US" sz="2200" b="0" dirty="0">
                <a:solidFill>
                  <a:srgbClr val="0000FF"/>
                </a:solidFill>
              </a:rPr>
              <a:t>：命令行查看</a:t>
            </a:r>
          </a:p>
          <a:p>
            <a:r>
              <a:rPr lang="zh-CN" altLang="en-US" sz="2200" b="0" dirty="0">
                <a:solidFill>
                  <a:srgbClr val="0000FF"/>
                </a:solidFill>
              </a:rPr>
              <a:t>点击开始菜单</a:t>
            </a:r>
            <a:r>
              <a:rPr lang="en-US" altLang="zh-CN" sz="2200" b="0" dirty="0">
                <a:solidFill>
                  <a:srgbClr val="0000FF"/>
                </a:solidFill>
              </a:rPr>
              <a:t>-&gt;</a:t>
            </a:r>
            <a:r>
              <a:rPr lang="zh-CN" altLang="en-US" sz="2200" b="0" dirty="0">
                <a:solidFill>
                  <a:srgbClr val="0000FF"/>
                </a:solidFill>
              </a:rPr>
              <a:t>输入</a:t>
            </a:r>
            <a:r>
              <a:rPr lang="en-US" altLang="zh-CN" sz="2200" b="0" dirty="0" err="1">
                <a:solidFill>
                  <a:srgbClr val="0000FF"/>
                </a:solidFill>
              </a:rPr>
              <a:t>cmd</a:t>
            </a:r>
            <a:r>
              <a:rPr lang="zh-CN" altLang="en-US" sz="2200" b="0" dirty="0">
                <a:solidFill>
                  <a:srgbClr val="0000FF"/>
                </a:solidFill>
              </a:rPr>
              <a:t>，输入：</a:t>
            </a:r>
            <a:r>
              <a:rPr lang="en-US" altLang="zh-CN" sz="2200" b="0" dirty="0" err="1">
                <a:solidFill>
                  <a:srgbClr val="0000FF"/>
                </a:solidFill>
              </a:rPr>
              <a:t>ipconfig</a:t>
            </a:r>
            <a:r>
              <a:rPr lang="en-US" altLang="zh-CN" sz="2200" b="0" dirty="0">
                <a:solidFill>
                  <a:srgbClr val="0000FF"/>
                </a:solidFill>
              </a:rPr>
              <a:t>/all</a:t>
            </a:r>
            <a:r>
              <a:rPr lang="zh-CN" altLang="en-US" sz="2200" b="0" dirty="0">
                <a:solidFill>
                  <a:srgbClr val="0000FF"/>
                </a:solidFill>
              </a:rPr>
              <a:t>，这样就可以查看到所有在用网卡的详细信息了</a:t>
            </a:r>
            <a:endParaRPr lang="en-US" altLang="zh-CN" sz="2200" b="0" dirty="0">
              <a:solidFill>
                <a:srgbClr val="0000FF"/>
              </a:solidFill>
            </a:endParaRPr>
          </a:p>
          <a:p>
            <a:endParaRPr lang="en-US" altLang="zh-CN" sz="2200" b="0" dirty="0">
              <a:solidFill>
                <a:srgbClr val="0000FF"/>
              </a:solidFill>
            </a:endParaRPr>
          </a:p>
          <a:p>
            <a:r>
              <a:rPr lang="zh-CN" altLang="en-US" sz="2200" b="0" dirty="0">
                <a:solidFill>
                  <a:srgbClr val="0000FF"/>
                </a:solidFill>
              </a:rPr>
              <a:t>方法</a:t>
            </a:r>
            <a:r>
              <a:rPr lang="en-US" altLang="zh-CN" sz="2200" b="0" dirty="0">
                <a:solidFill>
                  <a:srgbClr val="0000FF"/>
                </a:solidFill>
              </a:rPr>
              <a:t>2</a:t>
            </a:r>
            <a:r>
              <a:rPr lang="zh-CN" altLang="en-US" sz="2200" b="0" dirty="0">
                <a:solidFill>
                  <a:srgbClr val="0000FF"/>
                </a:solidFill>
              </a:rPr>
              <a:t>：看网卡的工作状态</a:t>
            </a:r>
            <a:endParaRPr lang="en-US" altLang="zh-CN" sz="2200" b="0" dirty="0">
              <a:solidFill>
                <a:srgbClr val="0000FF"/>
              </a:solidFill>
            </a:endParaRPr>
          </a:p>
          <a:p>
            <a:r>
              <a:rPr lang="en-US" altLang="zh-CN" sz="2200" b="0" dirty="0">
                <a:solidFill>
                  <a:srgbClr val="0000FF"/>
                </a:solidFill>
              </a:rPr>
              <a:t>WIN7</a:t>
            </a:r>
            <a:r>
              <a:rPr lang="zh-CN" altLang="en-US" sz="2200" b="0" dirty="0">
                <a:solidFill>
                  <a:srgbClr val="0000FF"/>
                </a:solidFill>
              </a:rPr>
              <a:t>中“控制面板”</a:t>
            </a:r>
            <a:r>
              <a:rPr lang="en-US" altLang="zh-CN" sz="2200" b="0" dirty="0">
                <a:solidFill>
                  <a:srgbClr val="0000FF"/>
                </a:solidFill>
              </a:rPr>
              <a:t>-</a:t>
            </a:r>
            <a:r>
              <a:rPr lang="zh-CN" altLang="en-US" sz="2200" b="0" dirty="0">
                <a:solidFill>
                  <a:srgbClr val="0000FF"/>
                </a:solidFill>
              </a:rPr>
              <a:t>“网络和</a:t>
            </a:r>
            <a:r>
              <a:rPr lang="en-US" altLang="zh-CN" sz="2200" b="0" dirty="0">
                <a:solidFill>
                  <a:srgbClr val="0000FF"/>
                </a:solidFill>
              </a:rPr>
              <a:t>Internet</a:t>
            </a:r>
            <a:r>
              <a:rPr lang="zh-CN" altLang="en-US" sz="2200" b="0" dirty="0">
                <a:solidFill>
                  <a:srgbClr val="0000FF"/>
                </a:solidFill>
              </a:rPr>
              <a:t>”</a:t>
            </a:r>
            <a:r>
              <a:rPr lang="en-US" altLang="zh-CN" sz="2200" b="0" dirty="0">
                <a:solidFill>
                  <a:srgbClr val="0000FF"/>
                </a:solidFill>
              </a:rPr>
              <a:t>-</a:t>
            </a:r>
            <a:r>
              <a:rPr lang="zh-CN" altLang="en-US" sz="2200" b="0" dirty="0">
                <a:solidFill>
                  <a:srgbClr val="0000FF"/>
                </a:solidFill>
              </a:rPr>
              <a:t>“查看网络状态和任务”</a:t>
            </a:r>
            <a:r>
              <a:rPr lang="en-US" altLang="zh-CN" sz="2200" b="0" dirty="0">
                <a:solidFill>
                  <a:srgbClr val="0000FF"/>
                </a:solidFill>
              </a:rPr>
              <a:t>-</a:t>
            </a:r>
            <a:r>
              <a:rPr lang="zh-CN" altLang="en-US" sz="2200" b="0" dirty="0">
                <a:solidFill>
                  <a:srgbClr val="0000FF"/>
                </a:solidFill>
              </a:rPr>
              <a:t>“本地连接”或“无线网络连接”</a:t>
            </a:r>
            <a:r>
              <a:rPr lang="en-US" altLang="zh-CN" sz="2200" b="0" dirty="0">
                <a:solidFill>
                  <a:srgbClr val="0000FF"/>
                </a:solidFill>
              </a:rPr>
              <a:t>-</a:t>
            </a:r>
            <a:r>
              <a:rPr lang="zh-CN" altLang="en-US" sz="2200" b="0" dirty="0">
                <a:solidFill>
                  <a:srgbClr val="0000FF"/>
                </a:solidFill>
              </a:rPr>
              <a:t>通过查看“连接”或“活动”状态，也可对网卡进行诊断</a:t>
            </a:r>
            <a:endParaRPr lang="en-US" altLang="zh-CN" sz="2200" b="0" dirty="0">
              <a:solidFill>
                <a:srgbClr val="0000FF"/>
              </a:solidFill>
            </a:endParaRPr>
          </a:p>
          <a:p>
            <a:endParaRPr lang="zh-CN" altLang="en-US" sz="2200" b="0" dirty="0">
              <a:solidFill>
                <a:srgbClr val="0000FF"/>
              </a:solidFill>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smtClean="0"/>
              <a:t>ip</a:t>
            </a:r>
            <a:r>
              <a:rPr lang="zh-CN" altLang="en-US" smtClean="0"/>
              <a:t>地址与子网掩码的关系</a:t>
            </a:r>
          </a:p>
        </p:txBody>
      </p:sp>
      <p:sp>
        <p:nvSpPr>
          <p:cNvPr id="11267" name="TextBox 3"/>
          <p:cNvSpPr txBox="1">
            <a:spLocks noChangeArrowheads="1"/>
          </p:cNvSpPr>
          <p:nvPr/>
        </p:nvSpPr>
        <p:spPr bwMode="auto">
          <a:xfrm>
            <a:off x="179388" y="1700213"/>
            <a:ext cx="8964612" cy="2419350"/>
          </a:xfrm>
          <a:prstGeom prst="rect">
            <a:avLst/>
          </a:prstGeom>
          <a:noFill/>
          <a:ln w="9525">
            <a:noFill/>
            <a:miter lim="800000"/>
            <a:headEnd/>
            <a:tailEnd/>
          </a:ln>
        </p:spPr>
        <p:txBody>
          <a:bodyPr>
            <a:spAutoFit/>
          </a:bodyPr>
          <a:lstStyle/>
          <a:p>
            <a:r>
              <a:rPr lang="zh-CN" altLang="en-US" sz="2000">
                <a:solidFill>
                  <a:schemeClr val="tx1"/>
                </a:solidFill>
              </a:rPr>
              <a:t>如：</a:t>
            </a:r>
            <a:r>
              <a:rPr lang="en-US" altLang="zh-CN" sz="2000">
                <a:solidFill>
                  <a:schemeClr val="tx1"/>
                </a:solidFill>
              </a:rPr>
              <a:t>192.168.0.115   255.255.255.0 </a:t>
            </a:r>
          </a:p>
          <a:p>
            <a:r>
              <a:rPr lang="en-US" altLang="zh-CN" sz="2000">
                <a:solidFill>
                  <a:schemeClr val="tx1"/>
                </a:solidFill>
              </a:rPr>
              <a:t>       192.168.0.115/24   /25:255.255.255.128</a:t>
            </a:r>
          </a:p>
          <a:p>
            <a:r>
              <a:rPr lang="zh-CN" altLang="en-US" sz="2000">
                <a:solidFill>
                  <a:schemeClr val="tx1"/>
                </a:solidFill>
              </a:rPr>
              <a:t>子网掩码是用来判断任意两台计算机的</a:t>
            </a:r>
            <a:r>
              <a:rPr lang="en-US" altLang="zh-CN" sz="2000">
                <a:solidFill>
                  <a:schemeClr val="tx1"/>
                </a:solidFill>
              </a:rPr>
              <a:t>IP</a:t>
            </a:r>
            <a:r>
              <a:rPr lang="zh-CN" altLang="en-US" sz="2000">
                <a:solidFill>
                  <a:schemeClr val="tx1"/>
                </a:solidFill>
              </a:rPr>
              <a:t>地址是否属于同一子网络的根据。 </a:t>
            </a:r>
            <a:br>
              <a:rPr lang="zh-CN" altLang="en-US" sz="2000">
                <a:solidFill>
                  <a:schemeClr val="tx1"/>
                </a:solidFill>
              </a:rPr>
            </a:br>
            <a:r>
              <a:rPr lang="zh-CN" altLang="en-US" sz="2000">
                <a:solidFill>
                  <a:schemeClr val="tx1"/>
                </a:solidFill>
              </a:rPr>
              <a:t/>
            </a:r>
            <a:br>
              <a:rPr lang="zh-CN" altLang="en-US" sz="2000">
                <a:solidFill>
                  <a:schemeClr val="tx1"/>
                </a:solidFill>
              </a:rPr>
            </a:br>
            <a:r>
              <a:rPr lang="zh-CN" altLang="en-US" sz="2000">
                <a:solidFill>
                  <a:schemeClr val="tx1"/>
                </a:solidFill>
              </a:rPr>
              <a:t>最为简单的理解就是两台计算机各自的</a:t>
            </a:r>
            <a:r>
              <a:rPr lang="en-US" altLang="zh-CN" sz="2000">
                <a:solidFill>
                  <a:srgbClr val="0000FF"/>
                </a:solidFill>
              </a:rPr>
              <a:t>IP</a:t>
            </a:r>
            <a:r>
              <a:rPr lang="zh-CN" altLang="en-US" sz="2000">
                <a:solidFill>
                  <a:srgbClr val="0000FF"/>
                </a:solidFill>
              </a:rPr>
              <a:t>地址与子网掩码进行</a:t>
            </a:r>
            <a:r>
              <a:rPr lang="en-US" altLang="zh-CN" sz="2000">
                <a:solidFill>
                  <a:srgbClr val="0000FF"/>
                </a:solidFill>
              </a:rPr>
              <a:t>AND</a:t>
            </a:r>
            <a:r>
              <a:rPr lang="zh-CN" altLang="en-US" sz="2000">
                <a:solidFill>
                  <a:srgbClr val="0000FF"/>
                </a:solidFill>
              </a:rPr>
              <a:t>与运算</a:t>
            </a:r>
            <a:r>
              <a:rPr lang="zh-CN" altLang="en-US" sz="2000">
                <a:solidFill>
                  <a:schemeClr val="tx1"/>
                </a:solidFill>
              </a:rPr>
              <a:t>后，如果得出的结果是相同的，则说明这两台计算机是</a:t>
            </a:r>
            <a:r>
              <a:rPr lang="zh-CN" altLang="en-US" sz="2000">
                <a:solidFill>
                  <a:srgbClr val="0000FF"/>
                </a:solidFill>
              </a:rPr>
              <a:t>处于同一个子网络上</a:t>
            </a:r>
            <a:r>
              <a:rPr lang="zh-CN" altLang="en-US" sz="2000">
                <a:solidFill>
                  <a:schemeClr val="tx1"/>
                </a:solidFill>
              </a:rPr>
              <a:t>，可以进行直接的通讯。</a:t>
            </a:r>
          </a:p>
        </p:txBody>
      </p:sp>
      <p:sp>
        <p:nvSpPr>
          <p:cNvPr id="11268" name="TextBox 4"/>
          <p:cNvSpPr txBox="1">
            <a:spLocks noChangeArrowheads="1"/>
          </p:cNvSpPr>
          <p:nvPr/>
        </p:nvSpPr>
        <p:spPr bwMode="auto">
          <a:xfrm>
            <a:off x="179388" y="4264025"/>
            <a:ext cx="8964612" cy="2446338"/>
          </a:xfrm>
          <a:prstGeom prst="rect">
            <a:avLst/>
          </a:prstGeom>
          <a:noFill/>
          <a:ln w="9525">
            <a:noFill/>
            <a:miter lim="800000"/>
            <a:headEnd/>
            <a:tailEnd/>
          </a:ln>
        </p:spPr>
        <p:txBody>
          <a:bodyPr>
            <a:spAutoFit/>
          </a:bodyPr>
          <a:lstStyle/>
          <a:p>
            <a:r>
              <a:rPr lang="zh-CN" altLang="en-US" sz="2000">
                <a:solidFill>
                  <a:schemeClr val="tx1"/>
                </a:solidFill>
              </a:rPr>
              <a:t>如：</a:t>
            </a:r>
            <a:r>
              <a:rPr lang="en-US" altLang="zh-CN" sz="2000">
                <a:solidFill>
                  <a:schemeClr val="tx1"/>
                </a:solidFill>
              </a:rPr>
              <a:t>192.168.0.215/24 </a:t>
            </a:r>
            <a:r>
              <a:rPr lang="zh-CN" altLang="en-US" sz="2000">
                <a:solidFill>
                  <a:schemeClr val="tx1"/>
                </a:solidFill>
              </a:rPr>
              <a:t>、</a:t>
            </a:r>
            <a:r>
              <a:rPr lang="en-US" altLang="zh-CN" sz="2000">
                <a:solidFill>
                  <a:schemeClr val="tx1"/>
                </a:solidFill>
              </a:rPr>
              <a:t>192.168.0.6/24</a:t>
            </a:r>
          </a:p>
          <a:p>
            <a:r>
              <a:rPr lang="en-US" altLang="zh-CN" sz="2000">
                <a:solidFill>
                  <a:schemeClr val="tx1"/>
                </a:solidFill>
              </a:rPr>
              <a:t>      192.168.0.215/25 </a:t>
            </a:r>
            <a:r>
              <a:rPr lang="zh-CN" altLang="en-US" sz="2000">
                <a:solidFill>
                  <a:schemeClr val="tx1"/>
                </a:solidFill>
              </a:rPr>
              <a:t>、</a:t>
            </a:r>
            <a:r>
              <a:rPr lang="en-US" altLang="zh-CN" sz="2000">
                <a:solidFill>
                  <a:schemeClr val="tx1"/>
                </a:solidFill>
              </a:rPr>
              <a:t>192.168.0.6/25</a:t>
            </a:r>
          </a:p>
          <a:p>
            <a:r>
              <a:rPr lang="zh-CN" altLang="en-US" sz="2000">
                <a:solidFill>
                  <a:srgbClr val="0000FF"/>
                </a:solidFill>
              </a:rPr>
              <a:t>子网掩码是用来判断任意 两个</a:t>
            </a:r>
            <a:r>
              <a:rPr lang="en-US" altLang="zh-CN" sz="2000">
                <a:solidFill>
                  <a:srgbClr val="0000FF"/>
                </a:solidFill>
              </a:rPr>
              <a:t>IP</a:t>
            </a:r>
            <a:r>
              <a:rPr lang="zh-CN" altLang="en-US" sz="2000">
                <a:solidFill>
                  <a:srgbClr val="0000FF"/>
                </a:solidFill>
              </a:rPr>
              <a:t>地址是否属于同一子网络的根据。 </a:t>
            </a:r>
            <a:r>
              <a:rPr lang="zh-CN" altLang="en-US" sz="2000">
                <a:solidFill>
                  <a:schemeClr val="tx1"/>
                </a:solidFill>
              </a:rPr>
              <a:t/>
            </a:r>
            <a:br>
              <a:rPr lang="zh-CN" altLang="en-US" sz="2000">
                <a:solidFill>
                  <a:schemeClr val="tx1"/>
                </a:solidFill>
              </a:rPr>
            </a:br>
            <a:r>
              <a:rPr lang="zh-CN" altLang="en-US" sz="2000">
                <a:solidFill>
                  <a:schemeClr val="tx1"/>
                </a:solidFill>
              </a:rPr>
              <a:t/>
            </a:r>
            <a:br>
              <a:rPr lang="zh-CN" altLang="en-US" sz="2000">
                <a:solidFill>
                  <a:schemeClr val="tx1"/>
                </a:solidFill>
              </a:rPr>
            </a:br>
            <a:r>
              <a:rPr lang="zh-CN" altLang="en-US" sz="2000">
                <a:solidFill>
                  <a:schemeClr val="tx1"/>
                </a:solidFill>
              </a:rPr>
              <a:t>最为简单的理解就是两台计算机各自的</a:t>
            </a:r>
            <a:r>
              <a:rPr lang="en-US" altLang="zh-CN" sz="2000">
                <a:solidFill>
                  <a:srgbClr val="0000FF"/>
                </a:solidFill>
              </a:rPr>
              <a:t>IP</a:t>
            </a:r>
            <a:r>
              <a:rPr lang="zh-CN" altLang="en-US" sz="2000">
                <a:solidFill>
                  <a:srgbClr val="0000FF"/>
                </a:solidFill>
              </a:rPr>
              <a:t>地址与子网掩码进行</a:t>
            </a:r>
            <a:r>
              <a:rPr lang="en-US" altLang="zh-CN" sz="2000">
                <a:solidFill>
                  <a:srgbClr val="0000FF"/>
                </a:solidFill>
              </a:rPr>
              <a:t>AND</a:t>
            </a:r>
            <a:r>
              <a:rPr lang="zh-CN" altLang="en-US" sz="2000">
                <a:solidFill>
                  <a:srgbClr val="0000FF"/>
                </a:solidFill>
              </a:rPr>
              <a:t>与运算</a:t>
            </a:r>
            <a:r>
              <a:rPr lang="zh-CN" altLang="en-US" sz="2000">
                <a:solidFill>
                  <a:schemeClr val="tx1"/>
                </a:solidFill>
              </a:rPr>
              <a:t>后，</a:t>
            </a:r>
            <a:r>
              <a:rPr lang="zh-CN" altLang="en-US" sz="2000">
                <a:solidFill>
                  <a:srgbClr val="0000FF"/>
                </a:solidFill>
              </a:rPr>
              <a:t>如果得出的结果是相同的，</a:t>
            </a:r>
            <a:r>
              <a:rPr lang="zh-CN" altLang="en-US" sz="2000">
                <a:solidFill>
                  <a:schemeClr val="tx1"/>
                </a:solidFill>
              </a:rPr>
              <a:t>则说明这两台计算机是</a:t>
            </a:r>
            <a:r>
              <a:rPr lang="zh-CN" altLang="en-US" sz="2000">
                <a:solidFill>
                  <a:srgbClr val="0000FF"/>
                </a:solidFill>
              </a:rPr>
              <a:t>处于同一个子网络上</a:t>
            </a:r>
            <a:r>
              <a:rPr lang="zh-CN" altLang="en-US" sz="2000">
                <a:solidFill>
                  <a:schemeClr val="tx1"/>
                </a:solidFill>
              </a:rPr>
              <a:t>，可以进行直接的通讯。</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p:cNvSpPr>
            <a:spLocks noGrp="1"/>
          </p:cNvSpPr>
          <p:nvPr>
            <p:ph idx="1"/>
          </p:nvPr>
        </p:nvSpPr>
        <p:spPr>
          <a:xfrm>
            <a:off x="0" y="1447800"/>
            <a:ext cx="9144000" cy="5410200"/>
          </a:xfrm>
        </p:spPr>
        <p:txBody>
          <a:bodyPr/>
          <a:lstStyle/>
          <a:p>
            <a:pPr marL="0" indent="0">
              <a:buFont typeface="Wingdings" pitchFamily="2" charset="2"/>
              <a:buNone/>
            </a:pPr>
            <a:r>
              <a:rPr lang="zh-CN" altLang="en-US" sz="1800" smtClean="0"/>
              <a:t>运算演示：</a:t>
            </a:r>
            <a:r>
              <a:rPr lang="en-US" altLang="zh-CN" sz="1800" smtClean="0"/>
              <a:t>A</a:t>
            </a:r>
            <a:r>
              <a:rPr lang="zh-CN" altLang="en-US" sz="1800" smtClean="0"/>
              <a:t>机</a:t>
            </a:r>
            <a:r>
              <a:rPr lang="en-US" altLang="zh-CN" sz="1800" smtClean="0"/>
              <a:t>I P </a:t>
            </a:r>
            <a:r>
              <a:rPr lang="zh-CN" altLang="en-US" sz="1800" smtClean="0"/>
              <a:t>地址 </a:t>
            </a:r>
            <a:r>
              <a:rPr lang="en-US" altLang="zh-CN" sz="1800" smtClean="0"/>
              <a:t>192.168.0.1 </a:t>
            </a:r>
            <a:r>
              <a:rPr lang="zh-CN" altLang="en-US" sz="1800" smtClean="0"/>
              <a:t>，子网掩码 </a:t>
            </a:r>
            <a:r>
              <a:rPr lang="en-US" altLang="zh-CN" sz="1800" smtClean="0"/>
              <a:t>255.255.255.0 </a:t>
            </a:r>
            <a:r>
              <a:rPr lang="zh-CN" altLang="en-US" sz="1800" smtClean="0"/>
              <a:t>，</a:t>
            </a:r>
            <a:r>
              <a:rPr lang="en-US" altLang="zh-CN" sz="1800" smtClean="0"/>
              <a:t>AND</a:t>
            </a:r>
            <a:r>
              <a:rPr lang="zh-CN" altLang="en-US" sz="1800" smtClean="0"/>
              <a:t>运算 </a:t>
            </a:r>
            <a:endParaRPr lang="en-US" altLang="zh-CN" sz="1800" smtClean="0"/>
          </a:p>
          <a:p>
            <a:pPr marL="0" indent="0">
              <a:buFont typeface="Wingdings" pitchFamily="2" charset="2"/>
              <a:buNone/>
            </a:pPr>
            <a:r>
              <a:rPr lang="en-US" altLang="zh-CN" sz="1800" smtClean="0"/>
              <a:t> I P </a:t>
            </a:r>
            <a:r>
              <a:rPr lang="zh-CN" altLang="en-US" sz="1800" smtClean="0"/>
              <a:t>地址转化为二进制进行运算： </a:t>
            </a:r>
            <a:r>
              <a:rPr lang="en-US" altLang="zh-CN" sz="1800" smtClean="0"/>
              <a:t>11010000.10101000.00000000.00000001 </a:t>
            </a:r>
          </a:p>
          <a:p>
            <a:pPr marL="0" indent="0">
              <a:buFont typeface="Wingdings" pitchFamily="2" charset="2"/>
              <a:buNone/>
            </a:pPr>
            <a:r>
              <a:rPr lang="en-US" altLang="zh-CN" sz="1800" smtClean="0"/>
              <a:t>                                      </a:t>
            </a:r>
            <a:r>
              <a:rPr lang="zh-CN" altLang="en-US" sz="1800" smtClean="0"/>
              <a:t>子网掩码 </a:t>
            </a:r>
            <a:r>
              <a:rPr lang="en-US" altLang="zh-CN" sz="1800" smtClean="0"/>
              <a:t>11111111.11111111.11111111.00000000</a:t>
            </a:r>
          </a:p>
          <a:p>
            <a:pPr marL="0" indent="0">
              <a:buFont typeface="Wingdings" pitchFamily="2" charset="2"/>
              <a:buNone/>
            </a:pPr>
            <a:r>
              <a:rPr lang="en-US" altLang="zh-CN" sz="1800" smtClean="0"/>
              <a:t>                     AND</a:t>
            </a:r>
            <a:r>
              <a:rPr lang="zh-CN" altLang="en-US" sz="1800" smtClean="0"/>
              <a:t>运算后，得到：</a:t>
            </a:r>
            <a:r>
              <a:rPr lang="en-US" altLang="zh-CN" sz="1800" smtClean="0"/>
              <a:t>11010000.10101000.00000000.00000000 </a:t>
            </a:r>
          </a:p>
          <a:p>
            <a:pPr marL="0" indent="0">
              <a:buFont typeface="Wingdings" pitchFamily="2" charset="2"/>
              <a:buNone/>
            </a:pPr>
            <a:r>
              <a:rPr lang="en-US" altLang="zh-CN" sz="1800" smtClean="0"/>
              <a:t> </a:t>
            </a:r>
            <a:r>
              <a:rPr lang="zh-CN" altLang="en-US" sz="1800" smtClean="0"/>
              <a:t>转化为十进制后为：</a:t>
            </a:r>
            <a:r>
              <a:rPr lang="en-US" altLang="zh-CN" sz="1800" smtClean="0"/>
              <a:t>192.168.0.0 </a:t>
            </a:r>
            <a:r>
              <a:rPr lang="zh-CN" altLang="en-US" sz="1800" smtClean="0"/>
              <a:t>，这就是 该子网的子网号</a:t>
            </a:r>
            <a:r>
              <a:rPr lang="en-US" altLang="zh-CN" sz="1800" smtClean="0"/>
              <a:t/>
            </a:r>
            <a:br>
              <a:rPr lang="en-US" altLang="zh-CN" sz="1800" smtClean="0"/>
            </a:br>
            <a:r>
              <a:rPr lang="en-US" altLang="zh-CN" sz="1800" smtClean="0"/>
              <a:t/>
            </a:r>
            <a:br>
              <a:rPr lang="en-US" altLang="zh-CN" sz="1800" smtClean="0"/>
            </a:br>
            <a:r>
              <a:rPr lang="zh-CN" altLang="en-US" sz="1800" smtClean="0"/>
              <a:t>运算演示之二： </a:t>
            </a:r>
            <a:r>
              <a:rPr lang="en-US" altLang="zh-CN" sz="1800" smtClean="0"/>
              <a:t>I P </a:t>
            </a:r>
            <a:r>
              <a:rPr lang="zh-CN" altLang="en-US" sz="1800" smtClean="0"/>
              <a:t>地址 </a:t>
            </a:r>
            <a:r>
              <a:rPr lang="en-US" altLang="zh-CN" sz="1800" smtClean="0"/>
              <a:t>192.168.3.254 </a:t>
            </a:r>
            <a:r>
              <a:rPr lang="zh-CN" altLang="en-US" sz="1800" smtClean="0"/>
              <a:t>，子网掩码 </a:t>
            </a:r>
            <a:r>
              <a:rPr lang="en-US" altLang="zh-CN" sz="1800" smtClean="0"/>
              <a:t>255.255.255.0 </a:t>
            </a:r>
            <a:r>
              <a:rPr lang="zh-CN" altLang="en-US" sz="1800" smtClean="0"/>
              <a:t>，</a:t>
            </a:r>
            <a:r>
              <a:rPr lang="en-US" altLang="zh-CN" sz="1800" smtClean="0"/>
              <a:t>AND</a:t>
            </a:r>
            <a:r>
              <a:rPr lang="zh-CN" altLang="en-US" sz="1800" smtClean="0"/>
              <a:t>运算 ；</a:t>
            </a:r>
            <a:br>
              <a:rPr lang="zh-CN" altLang="en-US" sz="1800" smtClean="0"/>
            </a:br>
            <a:r>
              <a:rPr lang="zh-CN" altLang="en-US" sz="1800" smtClean="0"/>
              <a:t/>
            </a:r>
            <a:br>
              <a:rPr lang="zh-CN" altLang="en-US" sz="1800" smtClean="0"/>
            </a:br>
            <a:r>
              <a:rPr lang="en-US" altLang="zh-CN" sz="1800" smtClean="0"/>
              <a:t> I P </a:t>
            </a:r>
            <a:r>
              <a:rPr lang="zh-CN" altLang="en-US" sz="1800" smtClean="0"/>
              <a:t>地址转化为二进制进行运算： </a:t>
            </a:r>
            <a:r>
              <a:rPr lang="en-US" altLang="zh-CN" sz="1800" smtClean="0"/>
              <a:t>11010000.10101000.00000000.11111110 </a:t>
            </a:r>
          </a:p>
          <a:p>
            <a:pPr marL="0" indent="0">
              <a:buFont typeface="Wingdings" pitchFamily="2" charset="2"/>
              <a:buNone/>
            </a:pPr>
            <a:r>
              <a:rPr lang="en-US" altLang="zh-CN" sz="1800" smtClean="0"/>
              <a:t>                                      </a:t>
            </a:r>
            <a:r>
              <a:rPr lang="zh-CN" altLang="en-US" sz="1800" smtClean="0"/>
              <a:t>子网掩码 </a:t>
            </a:r>
            <a:r>
              <a:rPr lang="en-US" altLang="zh-CN" sz="1800" smtClean="0"/>
              <a:t>11111111.11111111.11111111.00000000 </a:t>
            </a:r>
          </a:p>
          <a:p>
            <a:pPr marL="0" indent="0">
              <a:buFont typeface="Wingdings" pitchFamily="2" charset="2"/>
              <a:buNone/>
            </a:pPr>
            <a:r>
              <a:rPr lang="en-US" altLang="zh-CN" sz="1800" smtClean="0"/>
              <a:t>                     AND</a:t>
            </a:r>
            <a:r>
              <a:rPr lang="zh-CN" altLang="en-US" sz="1800" smtClean="0"/>
              <a:t>运算后，得到：</a:t>
            </a:r>
            <a:r>
              <a:rPr lang="en-US" altLang="zh-CN" sz="1800" smtClean="0"/>
              <a:t>11000000.10101000.00000000.00000000</a:t>
            </a:r>
          </a:p>
          <a:p>
            <a:pPr marL="0" indent="0">
              <a:buFont typeface="Wingdings" pitchFamily="2" charset="2"/>
              <a:buNone/>
            </a:pPr>
            <a:r>
              <a:rPr lang="en-US" altLang="zh-CN" sz="1800" smtClean="0"/>
              <a:t> </a:t>
            </a:r>
            <a:r>
              <a:rPr lang="zh-CN" altLang="en-US" sz="1800" smtClean="0"/>
              <a:t>转化为十进制后为：</a:t>
            </a:r>
            <a:r>
              <a:rPr lang="en-US" altLang="zh-CN" sz="1800" smtClean="0"/>
              <a:t>192.168.0.0</a:t>
            </a:r>
          </a:p>
          <a:p>
            <a:pPr marL="0" indent="0">
              <a:buFont typeface="Wingdings" pitchFamily="2" charset="2"/>
              <a:buNone/>
            </a:pPr>
            <a:endParaRPr lang="en-US" altLang="zh-CN" sz="1800" smtClean="0"/>
          </a:p>
          <a:p>
            <a:pPr marL="0" indent="0">
              <a:buFont typeface="Wingdings" pitchFamily="2" charset="2"/>
              <a:buNone/>
            </a:pPr>
            <a:r>
              <a:rPr lang="zh-CN" altLang="en-US" sz="1800" smtClean="0"/>
              <a:t>通过以上对二组</a:t>
            </a:r>
            <a:r>
              <a:rPr lang="en-US" altLang="zh-CN" sz="1800" smtClean="0"/>
              <a:t>IP</a:t>
            </a:r>
            <a:r>
              <a:rPr lang="zh-CN" altLang="en-US" sz="1800" smtClean="0"/>
              <a:t>地址与子网掩码的</a:t>
            </a:r>
            <a:r>
              <a:rPr lang="en-US" altLang="zh-CN" sz="1800" smtClean="0"/>
              <a:t>AND</a:t>
            </a:r>
            <a:r>
              <a:rPr lang="zh-CN" altLang="en-US" sz="1800" smtClean="0"/>
              <a:t>运算后，我们可以看到它运算结果（该</a:t>
            </a:r>
            <a:r>
              <a:rPr lang="en-US" altLang="zh-CN" sz="1800" smtClean="0"/>
              <a:t>ip</a:t>
            </a:r>
            <a:r>
              <a:rPr lang="zh-CN" altLang="en-US" sz="1800" smtClean="0"/>
              <a:t>所属的子网号）是一样的，均为</a:t>
            </a:r>
            <a:r>
              <a:rPr lang="en-US" altLang="zh-CN" sz="1800" smtClean="0"/>
              <a:t>192.168.0.0 </a:t>
            </a:r>
            <a:r>
              <a:rPr lang="zh-CN" altLang="en-US" sz="1800" smtClean="0"/>
              <a:t>，</a:t>
            </a:r>
            <a:r>
              <a:rPr lang="en-US" altLang="zh-CN" sz="1800" smtClean="0"/>
              <a:t/>
            </a:r>
            <a:br>
              <a:rPr lang="en-US" altLang="zh-CN" sz="1800" smtClean="0"/>
            </a:br>
            <a:r>
              <a:rPr lang="en-US" altLang="zh-CN" sz="1800" smtClean="0"/>
              <a:t/>
            </a:r>
            <a:br>
              <a:rPr lang="en-US" altLang="zh-CN" sz="1800" smtClean="0"/>
            </a:br>
            <a:r>
              <a:rPr lang="zh-CN" altLang="en-US" sz="1800" smtClean="0"/>
              <a:t>所以计算机就会把这</a:t>
            </a:r>
            <a:r>
              <a:rPr lang="en-US" altLang="zh-CN" sz="1800" smtClean="0"/>
              <a:t>2</a:t>
            </a:r>
            <a:r>
              <a:rPr lang="zh-CN" altLang="en-US" sz="1800" smtClean="0"/>
              <a:t>个</a:t>
            </a:r>
            <a:r>
              <a:rPr lang="en-US" altLang="zh-CN" sz="1800" smtClean="0"/>
              <a:t>IP</a:t>
            </a:r>
            <a:r>
              <a:rPr lang="zh-CN" altLang="en-US" sz="1800" smtClean="0"/>
              <a:t>视为是同一子网络，可以直接进行通讯的。</a:t>
            </a:r>
          </a:p>
        </p:txBody>
      </p:sp>
      <p:sp>
        <p:nvSpPr>
          <p:cNvPr id="12291" name="TextBox 3"/>
          <p:cNvSpPr txBox="1">
            <a:spLocks noChangeArrowheads="1"/>
          </p:cNvSpPr>
          <p:nvPr/>
        </p:nvSpPr>
        <p:spPr bwMode="auto">
          <a:xfrm>
            <a:off x="285720" y="857232"/>
            <a:ext cx="5272087" cy="501650"/>
          </a:xfrm>
          <a:prstGeom prst="rect">
            <a:avLst/>
          </a:prstGeom>
          <a:noFill/>
          <a:ln w="9525">
            <a:noFill/>
            <a:miter lim="800000"/>
            <a:headEnd/>
            <a:tailEnd/>
          </a:ln>
        </p:spPr>
        <p:txBody>
          <a:bodyPr wrap="none">
            <a:spAutoFit/>
          </a:bodyPr>
          <a:lstStyle/>
          <a:p>
            <a:r>
              <a:rPr lang="en-US" altLang="zh-CN" sz="2800" dirty="0" err="1">
                <a:solidFill>
                  <a:srgbClr val="0000FF"/>
                </a:solidFill>
              </a:rPr>
              <a:t>Ip</a:t>
            </a:r>
            <a:r>
              <a:rPr lang="zh-CN" altLang="en-US" sz="2800" dirty="0">
                <a:solidFill>
                  <a:srgbClr val="0000FF"/>
                </a:solidFill>
              </a:rPr>
              <a:t>地址与子网掩码的</a:t>
            </a:r>
            <a:r>
              <a:rPr lang="zh-CN" altLang="en-US" sz="2800" dirty="0">
                <a:solidFill>
                  <a:srgbClr val="FF0000"/>
                </a:solidFill>
              </a:rPr>
              <a:t>与</a:t>
            </a:r>
            <a:r>
              <a:rPr lang="zh-CN" altLang="en-US" sz="2800" dirty="0">
                <a:solidFill>
                  <a:srgbClr val="0000FF"/>
                </a:solidFill>
              </a:rPr>
              <a:t>运算演示</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sz="2800" dirty="0" smtClean="0"/>
              <a:t>网卡的分类</a:t>
            </a:r>
          </a:p>
        </p:txBody>
      </p:sp>
      <p:sp>
        <p:nvSpPr>
          <p:cNvPr id="13315" name="Rectangle 3"/>
          <p:cNvSpPr>
            <a:spLocks noGrp="1" noChangeArrowheads="1"/>
          </p:cNvSpPr>
          <p:nvPr>
            <p:ph type="body" idx="1"/>
          </p:nvPr>
        </p:nvSpPr>
        <p:spPr>
          <a:xfrm>
            <a:off x="357158" y="1714488"/>
            <a:ext cx="8323262" cy="1800225"/>
          </a:xfrm>
        </p:spPr>
        <p:txBody>
          <a:bodyPr/>
          <a:lstStyle/>
          <a:p>
            <a:pPr marL="0" indent="0" eaLnBrk="1" hangingPunct="1">
              <a:lnSpc>
                <a:spcPct val="90000"/>
              </a:lnSpc>
              <a:buFont typeface="Wingdings" pitchFamily="2" charset="2"/>
              <a:buNone/>
            </a:pPr>
            <a:r>
              <a:rPr lang="en-US" altLang="zh-CN" sz="2000" dirty="0" smtClean="0"/>
              <a:t>A</a:t>
            </a:r>
            <a:r>
              <a:rPr lang="zh-CN" altLang="en-US" sz="2000" dirty="0" smtClean="0"/>
              <a:t>、按接插位置分：</a:t>
            </a:r>
            <a:r>
              <a:rPr lang="zh-CN" altLang="en-US" sz="2000" dirty="0" smtClean="0">
                <a:solidFill>
                  <a:schemeClr val="folHlink"/>
                </a:solidFill>
              </a:rPr>
              <a:t>集成网卡、独立网卡</a:t>
            </a:r>
          </a:p>
          <a:p>
            <a:pPr marL="0" indent="0" eaLnBrk="1" hangingPunct="1">
              <a:lnSpc>
                <a:spcPct val="90000"/>
              </a:lnSpc>
              <a:buFont typeface="Wingdings" pitchFamily="2" charset="2"/>
              <a:buNone/>
            </a:pPr>
            <a:r>
              <a:rPr lang="zh-CN" altLang="en-US" sz="2000" dirty="0" smtClean="0">
                <a:solidFill>
                  <a:schemeClr val="folHlink"/>
                </a:solidFill>
              </a:rPr>
              <a:t>    集成网卡</a:t>
            </a:r>
            <a:r>
              <a:rPr lang="zh-CN" altLang="en-US" sz="2000" dirty="0" smtClean="0"/>
              <a:t>：将网络控制芯片及控制电路等集成在计算机的主  板上，</a:t>
            </a:r>
          </a:p>
          <a:p>
            <a:pPr marL="0" indent="0" eaLnBrk="1" hangingPunct="1">
              <a:lnSpc>
                <a:spcPct val="90000"/>
              </a:lnSpc>
              <a:buFont typeface="Wingdings" pitchFamily="2" charset="2"/>
              <a:buNone/>
            </a:pPr>
            <a:r>
              <a:rPr lang="zh-CN" altLang="en-US" sz="2000" dirty="0" smtClean="0"/>
              <a:t>                 一般对外提供</a:t>
            </a:r>
            <a:r>
              <a:rPr lang="en-US" altLang="zh-CN" sz="2000" dirty="0" smtClean="0">
                <a:solidFill>
                  <a:schemeClr val="folHlink"/>
                </a:solidFill>
              </a:rPr>
              <a:t>RJ45</a:t>
            </a:r>
            <a:r>
              <a:rPr lang="zh-CN" altLang="en-US" sz="2000" dirty="0" smtClean="0"/>
              <a:t>接口，也有提供光纤接口（服务器用）。</a:t>
            </a:r>
          </a:p>
          <a:p>
            <a:pPr marL="0" indent="0" eaLnBrk="1" hangingPunct="1">
              <a:lnSpc>
                <a:spcPct val="90000"/>
              </a:lnSpc>
              <a:buFont typeface="Wingdings" pitchFamily="2" charset="2"/>
              <a:buNone/>
            </a:pPr>
            <a:r>
              <a:rPr lang="zh-CN" altLang="en-US" sz="2000" dirty="0" smtClean="0"/>
              <a:t>                 现在比较流行的方式</a:t>
            </a:r>
          </a:p>
          <a:p>
            <a:pPr marL="0" indent="0" eaLnBrk="1" hangingPunct="1">
              <a:lnSpc>
                <a:spcPct val="90000"/>
              </a:lnSpc>
              <a:buFont typeface="Wingdings" pitchFamily="2" charset="2"/>
              <a:buNone/>
            </a:pPr>
            <a:r>
              <a:rPr lang="zh-CN" altLang="en-US" sz="2000" dirty="0" smtClean="0">
                <a:solidFill>
                  <a:schemeClr val="folHlink"/>
                </a:solidFill>
              </a:rPr>
              <a:t>     独立网卡：插在计算机扩展槽中的网卡</a:t>
            </a:r>
          </a:p>
        </p:txBody>
      </p:sp>
      <p:pic>
        <p:nvPicPr>
          <p:cNvPr id="13316" name="Picture 6" descr="集成网卡-1"/>
          <p:cNvPicPr>
            <a:picLocks noChangeAspect="1" noChangeArrowheads="1"/>
          </p:cNvPicPr>
          <p:nvPr/>
        </p:nvPicPr>
        <p:blipFill>
          <a:blip r:embed="rId2"/>
          <a:srcRect/>
          <a:stretch>
            <a:fillRect/>
          </a:stretch>
        </p:blipFill>
        <p:spPr bwMode="auto">
          <a:xfrm>
            <a:off x="468313" y="4329113"/>
            <a:ext cx="3810000" cy="1524000"/>
          </a:xfrm>
          <a:prstGeom prst="rect">
            <a:avLst/>
          </a:prstGeom>
          <a:noFill/>
          <a:ln w="9525">
            <a:noFill/>
            <a:miter lim="800000"/>
            <a:headEnd/>
            <a:tailEnd/>
          </a:ln>
        </p:spPr>
      </p:pic>
      <p:pic>
        <p:nvPicPr>
          <p:cNvPr id="13317" name="Picture 7" descr="集成网卡-2"/>
          <p:cNvPicPr>
            <a:picLocks noChangeAspect="1" noChangeArrowheads="1"/>
          </p:cNvPicPr>
          <p:nvPr/>
        </p:nvPicPr>
        <p:blipFill>
          <a:blip r:embed="rId3"/>
          <a:srcRect/>
          <a:stretch>
            <a:fillRect/>
          </a:stretch>
        </p:blipFill>
        <p:spPr bwMode="auto">
          <a:xfrm>
            <a:off x="4716463" y="4473575"/>
            <a:ext cx="3810000" cy="1384317"/>
          </a:xfrm>
          <a:prstGeom prst="rect">
            <a:avLst/>
          </a:prstGeom>
          <a:noFill/>
          <a:ln w="9525">
            <a:noFill/>
            <a:miter lim="800000"/>
            <a:headEnd/>
            <a:tailEnd/>
          </a:ln>
        </p:spPr>
      </p:pic>
      <p:sp>
        <p:nvSpPr>
          <p:cNvPr id="13318" name="AutoShape 8"/>
          <p:cNvSpPr>
            <a:spLocks noChangeArrowheads="1"/>
          </p:cNvSpPr>
          <p:nvPr/>
        </p:nvSpPr>
        <p:spPr bwMode="auto">
          <a:xfrm>
            <a:off x="2700338" y="3573463"/>
            <a:ext cx="719137" cy="936625"/>
          </a:xfrm>
          <a:prstGeom prst="wedgeRectCallout">
            <a:avLst>
              <a:gd name="adj1" fmla="val -43819"/>
              <a:gd name="adj2" fmla="val 116102"/>
            </a:avLst>
          </a:prstGeom>
          <a:noFill/>
          <a:ln w="9525" algn="ctr">
            <a:noFill/>
            <a:miter lim="800000"/>
            <a:headEnd/>
            <a:tailEnd/>
          </a:ln>
        </p:spPr>
        <p:txBody>
          <a:bodyPr/>
          <a:lstStyle/>
          <a:p>
            <a:pPr algn="ctr">
              <a:lnSpc>
                <a:spcPct val="100000"/>
              </a:lnSpc>
              <a:spcBef>
                <a:spcPct val="20000"/>
              </a:spcBef>
              <a:buClr>
                <a:schemeClr val="folHlink"/>
              </a:buClr>
              <a:buSzPct val="60000"/>
              <a:buFont typeface="Wingdings" pitchFamily="2" charset="2"/>
              <a:buNone/>
            </a:pPr>
            <a:endParaRPr lang="zh-CN" altLang="zh-CN" i="1"/>
          </a:p>
        </p:txBody>
      </p:sp>
      <p:sp>
        <p:nvSpPr>
          <p:cNvPr id="13319" name="Text Box 10"/>
          <p:cNvSpPr txBox="1">
            <a:spLocks noChangeArrowheads="1"/>
          </p:cNvSpPr>
          <p:nvPr/>
        </p:nvSpPr>
        <p:spPr bwMode="auto">
          <a:xfrm>
            <a:off x="642910" y="5929330"/>
            <a:ext cx="3251200" cy="3968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zh-CN" altLang="en-US" sz="2000" dirty="0">
                <a:solidFill>
                  <a:schemeClr val="folHlink"/>
                </a:solidFill>
              </a:rPr>
              <a:t>一般计算机主板的集成网卡</a:t>
            </a:r>
          </a:p>
        </p:txBody>
      </p:sp>
      <p:sp>
        <p:nvSpPr>
          <p:cNvPr id="13320" name="Text Box 11"/>
          <p:cNvSpPr txBox="1">
            <a:spLocks noChangeArrowheads="1"/>
          </p:cNvSpPr>
          <p:nvPr/>
        </p:nvSpPr>
        <p:spPr bwMode="auto">
          <a:xfrm>
            <a:off x="5286380" y="5929330"/>
            <a:ext cx="2740025" cy="3968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zh-CN" altLang="en-US" sz="2000" dirty="0">
                <a:solidFill>
                  <a:schemeClr val="folHlink"/>
                </a:solidFill>
              </a:rPr>
              <a:t>服务器主板的集成网卡</a:t>
            </a:r>
          </a:p>
        </p:txBody>
      </p:sp>
      <p:sp>
        <p:nvSpPr>
          <p:cNvPr id="13321" name="Text Box 12"/>
          <p:cNvSpPr txBox="1">
            <a:spLocks noChangeArrowheads="1"/>
          </p:cNvSpPr>
          <p:nvPr/>
        </p:nvSpPr>
        <p:spPr bwMode="auto">
          <a:xfrm>
            <a:off x="663575" y="3346450"/>
            <a:ext cx="7940675" cy="762000"/>
          </a:xfrm>
          <a:prstGeom prst="rect">
            <a:avLst/>
          </a:prstGeom>
          <a:noFill/>
          <a:ln w="9525" algn="ctr">
            <a:noFill/>
            <a:miter lim="800000"/>
            <a:headEnd/>
            <a:tailEnd/>
          </a:ln>
        </p:spPr>
        <p:txBody>
          <a:bodyPr>
            <a:spAutoFit/>
          </a:bodyPr>
          <a:lstStyle/>
          <a:p>
            <a:pPr>
              <a:lnSpc>
                <a:spcPct val="100000"/>
              </a:lnSpc>
              <a:spcBef>
                <a:spcPct val="20000"/>
              </a:spcBef>
              <a:buClr>
                <a:schemeClr val="folHlink"/>
              </a:buClr>
              <a:buSzPct val="60000"/>
              <a:buFont typeface="Wingdings" pitchFamily="2" charset="2"/>
              <a:buChar char="n"/>
            </a:pPr>
            <a:r>
              <a:rPr kumimoji="0" lang="en-US" altLang="zh-CN" sz="2000">
                <a:solidFill>
                  <a:schemeClr val="tx1"/>
                </a:solidFill>
              </a:rPr>
              <a:t> </a:t>
            </a:r>
            <a:r>
              <a:rPr kumimoji="0" lang="zh-CN" altLang="en-US" sz="2000">
                <a:solidFill>
                  <a:schemeClr val="tx1"/>
                </a:solidFill>
              </a:rPr>
              <a:t>在网卡的接口上一般自带两个工作状态指示灯</a:t>
            </a:r>
          </a:p>
          <a:p>
            <a:pPr>
              <a:lnSpc>
                <a:spcPct val="100000"/>
              </a:lnSpc>
              <a:spcBef>
                <a:spcPct val="20000"/>
              </a:spcBef>
              <a:buClr>
                <a:schemeClr val="folHlink"/>
              </a:buClr>
              <a:buSzPct val="60000"/>
              <a:buFont typeface="Wingdings" pitchFamily="2" charset="2"/>
              <a:buNone/>
            </a:pPr>
            <a:r>
              <a:rPr kumimoji="0" lang="zh-CN" altLang="en-US" sz="2000">
                <a:solidFill>
                  <a:schemeClr val="tx1"/>
                </a:solidFill>
              </a:rPr>
              <a:t>连接指示灯</a:t>
            </a:r>
            <a:r>
              <a:rPr kumimoji="0" lang="en-US" altLang="zh-CN" sz="2000">
                <a:solidFill>
                  <a:schemeClr val="tx1"/>
                </a:solidFill>
              </a:rPr>
              <a:t>LINK</a:t>
            </a:r>
            <a:r>
              <a:rPr kumimoji="0" lang="zh-CN" altLang="en-US" sz="2000">
                <a:solidFill>
                  <a:schemeClr val="tx1"/>
                </a:solidFill>
              </a:rPr>
              <a:t>：常亮          信号</a:t>
            </a:r>
            <a:r>
              <a:rPr kumimoji="0" lang="en-US" altLang="zh-CN" sz="2000">
                <a:solidFill>
                  <a:schemeClr val="tx1"/>
                </a:solidFill>
              </a:rPr>
              <a:t>DATA</a:t>
            </a:r>
            <a:r>
              <a:rPr kumimoji="0" lang="zh-CN" altLang="en-US" sz="2000">
                <a:solidFill>
                  <a:schemeClr val="tx1"/>
                </a:solidFill>
              </a:rPr>
              <a:t>传输指示灯</a:t>
            </a:r>
            <a:r>
              <a:rPr kumimoji="0" lang="en-US" altLang="zh-CN" sz="2000">
                <a:solidFill>
                  <a:schemeClr val="tx1"/>
                </a:solidFill>
              </a:rPr>
              <a:t>ACT</a:t>
            </a:r>
            <a:r>
              <a:rPr kumimoji="0" lang="zh-CN" altLang="en-US" sz="2000">
                <a:solidFill>
                  <a:schemeClr val="tx1"/>
                </a:solidFill>
              </a:rPr>
              <a:t>：闪烁 </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a:spLocks noGrp="1" noChangeArrowheads="1"/>
          </p:cNvSpPr>
          <p:nvPr>
            <p:ph type="body" idx="1"/>
          </p:nvPr>
        </p:nvSpPr>
        <p:spPr>
          <a:xfrm>
            <a:off x="395288" y="1700213"/>
            <a:ext cx="8574087" cy="2089150"/>
          </a:xfrm>
          <a:noFill/>
        </p:spPr>
        <p:txBody>
          <a:bodyPr/>
          <a:lstStyle/>
          <a:p>
            <a:pPr marL="0" indent="0" eaLnBrk="1" hangingPunct="1">
              <a:buFont typeface="Wingdings" pitchFamily="2" charset="2"/>
              <a:buChar char="n"/>
            </a:pPr>
            <a:r>
              <a:rPr lang="zh-CN" altLang="en-US" b="0" smtClean="0"/>
              <a:t>　</a:t>
            </a:r>
            <a:r>
              <a:rPr lang="zh-CN" altLang="en-US" smtClean="0"/>
              <a:t> </a:t>
            </a:r>
            <a:r>
              <a:rPr lang="en-US" altLang="zh-CN" sz="2400" smtClean="0">
                <a:solidFill>
                  <a:schemeClr val="folHlink"/>
                </a:solidFill>
              </a:rPr>
              <a:t>ISA</a:t>
            </a:r>
            <a:r>
              <a:rPr lang="zh-CN" altLang="en-US" sz="2400" smtClean="0">
                <a:solidFill>
                  <a:schemeClr val="folHlink"/>
                </a:solidFill>
              </a:rPr>
              <a:t>网卡</a:t>
            </a:r>
            <a:r>
              <a:rPr lang="zh-CN" altLang="en-US" sz="2000" b="0" smtClean="0"/>
              <a:t>：例如：</a:t>
            </a:r>
            <a:r>
              <a:rPr lang="en-US" altLang="zh-CN" sz="2000" b="0" smtClean="0"/>
              <a:t>NE-2000</a:t>
            </a:r>
            <a:r>
              <a:rPr lang="zh-CN" altLang="en-US" sz="2000" b="0" smtClean="0"/>
              <a:t>等，</a:t>
            </a:r>
            <a:r>
              <a:rPr kumimoji="0" lang="en-US" altLang="zh-CN" sz="2000" smtClean="0"/>
              <a:t>ISA</a:t>
            </a:r>
            <a:r>
              <a:rPr kumimoji="0" lang="zh-CN" altLang="en-US" sz="2000" smtClean="0"/>
              <a:t>总线网卡的数据传输速率为</a:t>
            </a:r>
            <a:r>
              <a:rPr kumimoji="0" lang="en-US" altLang="zh-CN" sz="2000" smtClean="0"/>
              <a:t>10Mbps</a:t>
            </a:r>
            <a:r>
              <a:rPr kumimoji="0" lang="zh-CN" altLang="en-US" sz="2000" smtClean="0"/>
              <a:t>，大多用于</a:t>
            </a:r>
            <a:r>
              <a:rPr kumimoji="0" lang="en-US" altLang="zh-CN" sz="2000" smtClean="0"/>
              <a:t>486DX</a:t>
            </a:r>
            <a:r>
              <a:rPr kumimoji="0" lang="zh-CN" altLang="en-US" sz="2000" smtClean="0"/>
              <a:t>或早期的</a:t>
            </a:r>
            <a:r>
              <a:rPr kumimoji="0" lang="en-US" altLang="zh-CN" sz="2000" smtClean="0"/>
              <a:t>Pentium</a:t>
            </a:r>
            <a:r>
              <a:rPr kumimoji="0" lang="zh-CN" altLang="en-US" sz="2000" smtClean="0"/>
              <a:t>计算机中。</a:t>
            </a:r>
            <a:r>
              <a:rPr kumimoji="0" lang="en-US" altLang="zh-CN" sz="2000" smtClean="0"/>
              <a:t>ISA</a:t>
            </a:r>
            <a:r>
              <a:rPr kumimoji="0" lang="zh-CN" altLang="en-US" sz="2000" smtClean="0"/>
              <a:t>网卡采用程序请求</a:t>
            </a:r>
            <a:r>
              <a:rPr kumimoji="0" lang="en-US" altLang="zh-CN" sz="2000" smtClean="0"/>
              <a:t>I/O</a:t>
            </a:r>
            <a:r>
              <a:rPr kumimoji="0" lang="zh-CN" altLang="en-US" sz="2000" smtClean="0"/>
              <a:t>方式与</a:t>
            </a:r>
            <a:r>
              <a:rPr kumimoji="0" lang="en-US" altLang="zh-CN" sz="2000" smtClean="0"/>
              <a:t>CPU</a:t>
            </a:r>
            <a:r>
              <a:rPr kumimoji="0" lang="zh-CN" altLang="en-US" sz="2000" smtClean="0"/>
              <a:t>进行通信，这种方式的网络传输速率低，</a:t>
            </a:r>
            <a:r>
              <a:rPr kumimoji="0" lang="en-US" altLang="zh-CN" sz="2000" smtClean="0"/>
              <a:t>CPU</a:t>
            </a:r>
            <a:r>
              <a:rPr kumimoji="0" lang="zh-CN" altLang="en-US" sz="2000" smtClean="0"/>
              <a:t>资源占用大。</a:t>
            </a:r>
            <a:r>
              <a:rPr kumimoji="0" lang="en-US" altLang="zh-CN" sz="2000" smtClean="0"/>
              <a:t>BNC</a:t>
            </a:r>
            <a:r>
              <a:rPr kumimoji="0" lang="zh-CN" altLang="en-US" sz="2000" smtClean="0"/>
              <a:t>和</a:t>
            </a:r>
            <a:r>
              <a:rPr kumimoji="0" lang="en-US" altLang="zh-CN" sz="2000" smtClean="0"/>
              <a:t>AUI</a:t>
            </a:r>
            <a:r>
              <a:rPr kumimoji="0" lang="zh-CN" altLang="en-US" sz="2000" smtClean="0"/>
              <a:t>接口的</a:t>
            </a:r>
            <a:r>
              <a:rPr kumimoji="0" lang="en-US" altLang="zh-CN" sz="2000" smtClean="0"/>
              <a:t>ISA</a:t>
            </a:r>
            <a:r>
              <a:rPr kumimoji="0" lang="zh-CN" altLang="en-US" sz="2000" smtClean="0"/>
              <a:t>网卡用在总线拓扑结构网络中。</a:t>
            </a:r>
          </a:p>
          <a:p>
            <a:pPr marL="0" indent="0" eaLnBrk="1" hangingPunct="1">
              <a:buFont typeface="Wingdings" pitchFamily="2" charset="2"/>
              <a:buNone/>
            </a:pPr>
            <a:r>
              <a:rPr kumimoji="0" lang="zh-CN" altLang="en-US" sz="2000" smtClean="0"/>
              <a:t>      如图所示为有</a:t>
            </a:r>
            <a:r>
              <a:rPr kumimoji="0" lang="en-US" altLang="zh-CN" sz="2000" smtClean="0"/>
              <a:t>BNC+RJ-45</a:t>
            </a:r>
            <a:r>
              <a:rPr kumimoji="0" lang="zh-CN" altLang="en-US" sz="2000" smtClean="0"/>
              <a:t>口的</a:t>
            </a:r>
            <a:r>
              <a:rPr kumimoji="0" lang="en-US" altLang="zh-CN" sz="2000" smtClean="0"/>
              <a:t>ISA</a:t>
            </a:r>
            <a:r>
              <a:rPr kumimoji="0" lang="zh-CN" altLang="en-US" sz="2000" smtClean="0"/>
              <a:t>网卡。现在</a:t>
            </a:r>
            <a:r>
              <a:rPr kumimoji="0" lang="en-US" altLang="zh-CN" sz="2000" smtClean="0"/>
              <a:t>ISA</a:t>
            </a:r>
            <a:r>
              <a:rPr kumimoji="0" lang="zh-CN" altLang="en-US" sz="2000" smtClean="0"/>
              <a:t>网卡已经淘汰。</a:t>
            </a:r>
          </a:p>
        </p:txBody>
      </p:sp>
      <p:sp>
        <p:nvSpPr>
          <p:cNvPr id="14339" name="Text Box 5"/>
          <p:cNvSpPr txBox="1">
            <a:spLocks noChangeArrowheads="1"/>
          </p:cNvSpPr>
          <p:nvPr/>
        </p:nvSpPr>
        <p:spPr bwMode="auto">
          <a:xfrm>
            <a:off x="428596" y="785794"/>
            <a:ext cx="7272338" cy="904863"/>
          </a:xfrm>
          <a:prstGeom prst="rect">
            <a:avLst/>
          </a:prstGeom>
          <a:noFill/>
          <a:ln w="9525" algn="ctr">
            <a:noFill/>
            <a:miter lim="800000"/>
            <a:headEnd/>
            <a:tailEnd/>
          </a:ln>
        </p:spPr>
        <p:txBody>
          <a:bodyPr>
            <a:spAutoFit/>
          </a:bodyPr>
          <a:lstStyle/>
          <a:p>
            <a:pPr>
              <a:lnSpc>
                <a:spcPct val="100000"/>
              </a:lnSpc>
              <a:spcBef>
                <a:spcPct val="20000"/>
              </a:spcBef>
              <a:buClr>
                <a:schemeClr val="folHlink"/>
              </a:buClr>
              <a:buSzPct val="60000"/>
              <a:buFont typeface="Wingdings" pitchFamily="2" charset="2"/>
              <a:buNone/>
            </a:pPr>
            <a:r>
              <a:rPr lang="en-US" altLang="zh-CN" sz="2400" dirty="0">
                <a:solidFill>
                  <a:srgbClr val="FF0000"/>
                </a:solidFill>
              </a:rPr>
              <a:t>B</a:t>
            </a:r>
            <a:r>
              <a:rPr lang="zh-CN" altLang="en-US" sz="2400" dirty="0">
                <a:solidFill>
                  <a:srgbClr val="FF0000"/>
                </a:solidFill>
              </a:rPr>
              <a:t>、按计算机总线结构分：</a:t>
            </a:r>
            <a:r>
              <a:rPr lang="en-US" altLang="zh-CN" sz="2400" dirty="0">
                <a:solidFill>
                  <a:schemeClr val="tx2"/>
                </a:solidFill>
              </a:rPr>
              <a:t>ISA</a:t>
            </a:r>
            <a:r>
              <a:rPr lang="zh-CN" altLang="en-US" sz="2400" dirty="0">
                <a:solidFill>
                  <a:schemeClr val="tx2"/>
                </a:solidFill>
              </a:rPr>
              <a:t>网卡</a:t>
            </a:r>
            <a:r>
              <a:rPr lang="zh-CN" altLang="en-US" sz="2400" dirty="0">
                <a:solidFill>
                  <a:schemeClr val="folHlink"/>
                </a:solidFill>
              </a:rPr>
              <a:t>、</a:t>
            </a:r>
            <a:r>
              <a:rPr lang="en-US" altLang="zh-CN" sz="2400" dirty="0">
                <a:solidFill>
                  <a:schemeClr val="folHlink"/>
                </a:solidFill>
              </a:rPr>
              <a:t>PCI</a:t>
            </a:r>
            <a:r>
              <a:rPr lang="zh-CN" altLang="en-US" sz="2400" dirty="0">
                <a:solidFill>
                  <a:schemeClr val="folHlink"/>
                </a:solidFill>
              </a:rPr>
              <a:t>网卡</a:t>
            </a:r>
          </a:p>
          <a:p>
            <a:pPr>
              <a:lnSpc>
                <a:spcPct val="100000"/>
              </a:lnSpc>
              <a:spcBef>
                <a:spcPct val="20000"/>
              </a:spcBef>
              <a:buClr>
                <a:schemeClr val="folHlink"/>
              </a:buClr>
              <a:buSzPct val="60000"/>
              <a:buFont typeface="Wingdings" pitchFamily="2" charset="2"/>
              <a:buNone/>
            </a:pPr>
            <a:r>
              <a:rPr kumimoji="0" lang="zh-CN" altLang="en-US" sz="2400" dirty="0">
                <a:solidFill>
                  <a:schemeClr val="folHlink"/>
                </a:solidFill>
              </a:rPr>
              <a:t>      </a:t>
            </a:r>
            <a:r>
              <a:rPr kumimoji="0" lang="en-US" altLang="zh-CN" sz="2400" dirty="0">
                <a:solidFill>
                  <a:schemeClr val="folHlink"/>
                </a:solidFill>
              </a:rPr>
              <a:t>USB</a:t>
            </a:r>
            <a:r>
              <a:rPr kumimoji="0" lang="zh-CN" altLang="en-US" sz="2400" dirty="0">
                <a:solidFill>
                  <a:schemeClr val="folHlink"/>
                </a:solidFill>
              </a:rPr>
              <a:t>网卡、笔记本</a:t>
            </a:r>
            <a:r>
              <a:rPr kumimoji="0" lang="en-US" altLang="zh-CN" sz="2400" dirty="0">
                <a:solidFill>
                  <a:schemeClr val="folHlink"/>
                </a:solidFill>
              </a:rPr>
              <a:t>PCMCIA/CARDBUS</a:t>
            </a:r>
            <a:r>
              <a:rPr kumimoji="0" lang="zh-CN" altLang="en-US" sz="2400" dirty="0">
                <a:solidFill>
                  <a:schemeClr val="folHlink"/>
                </a:solidFill>
              </a:rPr>
              <a:t>网卡</a:t>
            </a:r>
          </a:p>
        </p:txBody>
      </p:sp>
      <p:pic>
        <p:nvPicPr>
          <p:cNvPr id="14340" name="Picture 6" descr="图3-1  RJ-45口的ISA网卡"/>
          <p:cNvPicPr>
            <a:picLocks noChangeAspect="1" noChangeArrowheads="1"/>
          </p:cNvPicPr>
          <p:nvPr/>
        </p:nvPicPr>
        <p:blipFill>
          <a:blip r:embed="rId2"/>
          <a:srcRect/>
          <a:stretch>
            <a:fillRect/>
          </a:stretch>
        </p:blipFill>
        <p:spPr bwMode="auto">
          <a:xfrm>
            <a:off x="5076825" y="3716338"/>
            <a:ext cx="3889375" cy="2447925"/>
          </a:xfrm>
          <a:prstGeom prst="rect">
            <a:avLst/>
          </a:prstGeom>
          <a:noFill/>
          <a:ln w="9525">
            <a:noFill/>
            <a:miter lim="800000"/>
            <a:headEnd/>
            <a:tailEnd/>
          </a:ln>
        </p:spPr>
      </p:pic>
      <p:pic>
        <p:nvPicPr>
          <p:cNvPr id="14341" name="Picture 8" descr="图3-6  BNC接口网卡示意图"/>
          <p:cNvPicPr>
            <a:picLocks noChangeAspect="1" noChangeArrowheads="1"/>
          </p:cNvPicPr>
          <p:nvPr/>
        </p:nvPicPr>
        <p:blipFill>
          <a:blip r:embed="rId3"/>
          <a:srcRect/>
          <a:stretch>
            <a:fillRect/>
          </a:stretch>
        </p:blipFill>
        <p:spPr bwMode="auto">
          <a:xfrm>
            <a:off x="500034" y="3714752"/>
            <a:ext cx="4356100" cy="2333625"/>
          </a:xfrm>
          <a:prstGeom prst="rect">
            <a:avLst/>
          </a:prstGeom>
          <a:noFill/>
          <a:ln w="9525">
            <a:noFill/>
            <a:miter lim="800000"/>
            <a:headEnd/>
            <a:tailEnd/>
          </a:ln>
        </p:spPr>
      </p:pic>
      <p:sp>
        <p:nvSpPr>
          <p:cNvPr id="14342" name="Text Box 9"/>
          <p:cNvSpPr txBox="1">
            <a:spLocks noChangeArrowheads="1"/>
          </p:cNvSpPr>
          <p:nvPr/>
        </p:nvSpPr>
        <p:spPr bwMode="auto">
          <a:xfrm>
            <a:off x="1403350" y="6165850"/>
            <a:ext cx="3563938" cy="3968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zh-CN" altLang="en-US" sz="2000">
                <a:solidFill>
                  <a:schemeClr val="tx1"/>
                </a:solidFill>
              </a:rPr>
              <a:t>带</a:t>
            </a:r>
            <a:r>
              <a:rPr lang="en-US" altLang="zh-CN" sz="2000">
                <a:solidFill>
                  <a:schemeClr val="tx1"/>
                </a:solidFill>
              </a:rPr>
              <a:t>BNC</a:t>
            </a:r>
            <a:r>
              <a:rPr lang="zh-CN" altLang="en-US" sz="2000">
                <a:solidFill>
                  <a:schemeClr val="tx1"/>
                </a:solidFill>
              </a:rPr>
              <a:t>接口的</a:t>
            </a:r>
            <a:r>
              <a:rPr lang="en-US" altLang="zh-CN" sz="2000" b="0">
                <a:solidFill>
                  <a:schemeClr val="tx1"/>
                </a:solidFill>
              </a:rPr>
              <a:t>TC</a:t>
            </a:r>
            <a:r>
              <a:rPr lang="zh-CN" altLang="en-US" sz="2000">
                <a:solidFill>
                  <a:schemeClr val="tx1"/>
                </a:solidFill>
              </a:rPr>
              <a:t>网卡，已淘汰</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body" idx="1"/>
          </p:nvPr>
        </p:nvSpPr>
        <p:spPr>
          <a:xfrm>
            <a:off x="285720" y="1673225"/>
            <a:ext cx="8424863" cy="5184775"/>
          </a:xfrm>
        </p:spPr>
        <p:txBody>
          <a:bodyPr/>
          <a:lstStyle/>
          <a:p>
            <a:pPr marL="0" indent="0" eaLnBrk="1" hangingPunct="1">
              <a:lnSpc>
                <a:spcPct val="90000"/>
              </a:lnSpc>
              <a:buFont typeface="Wingdings" pitchFamily="2" charset="2"/>
              <a:buNone/>
            </a:pPr>
            <a:r>
              <a:rPr lang="en-US" altLang="zh-CN" sz="2800" b="0" dirty="0" smtClean="0">
                <a:solidFill>
                  <a:schemeClr val="folHlink"/>
                </a:solidFill>
              </a:rPr>
              <a:t>Linux</a:t>
            </a:r>
            <a:r>
              <a:rPr lang="en-US" altLang="zh-CN" sz="2400" b="0" dirty="0" smtClean="0"/>
              <a:t> </a:t>
            </a:r>
          </a:p>
          <a:p>
            <a:pPr marL="0" indent="0" eaLnBrk="1" hangingPunct="1">
              <a:lnSpc>
                <a:spcPct val="90000"/>
              </a:lnSpc>
              <a:buFont typeface="Wingdings" pitchFamily="2" charset="2"/>
              <a:buNone/>
            </a:pPr>
            <a:r>
              <a:rPr lang="en-US" altLang="zh-CN" sz="2400" dirty="0" smtClean="0"/>
              <a:t>     </a:t>
            </a:r>
            <a:r>
              <a:rPr lang="zh-CN" altLang="en-US" sz="2400" dirty="0" smtClean="0"/>
              <a:t>是一个完全免费的操作系统，用户可以在网络上下载、复制和使用，同时它的源代码也是完全公开的，可以任意开发和修改。</a:t>
            </a:r>
            <a:r>
              <a:rPr lang="en-US" altLang="zh-CN" sz="2400" dirty="0" smtClean="0"/>
              <a:t>Linux</a:t>
            </a:r>
            <a:r>
              <a:rPr lang="zh-CN" altLang="en-US" sz="2400" dirty="0" smtClean="0"/>
              <a:t>提供了一个稳定、完整、多用户、多任务和多进程的运行环境。一般应用在专用系统中。</a:t>
            </a:r>
          </a:p>
          <a:p>
            <a:pPr marL="0" indent="0" eaLnBrk="1" hangingPunct="1">
              <a:lnSpc>
                <a:spcPct val="90000"/>
              </a:lnSpc>
              <a:buFont typeface="Wingdings" pitchFamily="2" charset="2"/>
              <a:buNone/>
            </a:pPr>
            <a:endParaRPr lang="zh-CN" altLang="en-US" sz="2400" dirty="0" smtClean="0"/>
          </a:p>
          <a:p>
            <a:pPr marL="0" indent="0" eaLnBrk="1" hangingPunct="1">
              <a:lnSpc>
                <a:spcPct val="90000"/>
              </a:lnSpc>
              <a:buFont typeface="Wingdings" pitchFamily="2" charset="2"/>
              <a:buNone/>
            </a:pPr>
            <a:r>
              <a:rPr lang="en-US" altLang="zh-CN" sz="2000" dirty="0" smtClean="0">
                <a:solidFill>
                  <a:schemeClr val="folHlink"/>
                </a:solidFill>
              </a:rPr>
              <a:t>Windows</a:t>
            </a:r>
            <a:r>
              <a:rPr lang="zh-CN" altLang="en-US" sz="2000" dirty="0" smtClean="0">
                <a:solidFill>
                  <a:schemeClr val="folHlink"/>
                </a:solidFill>
              </a:rPr>
              <a:t>系统</a:t>
            </a:r>
            <a:r>
              <a:rPr lang="en-US" altLang="zh-CN" sz="2000" dirty="0" smtClean="0">
                <a:solidFill>
                  <a:schemeClr val="folHlink"/>
                </a:solidFill>
              </a:rPr>
              <a:t>NOS: </a:t>
            </a:r>
            <a:r>
              <a:rPr lang="zh-CN" altLang="en-US" sz="2000" dirty="0" smtClean="0">
                <a:solidFill>
                  <a:schemeClr val="folHlink"/>
                </a:solidFill>
              </a:rPr>
              <a:t>微软</a:t>
            </a:r>
            <a:r>
              <a:rPr lang="en-US" altLang="zh-CN" sz="2000" dirty="0" smtClean="0">
                <a:solidFill>
                  <a:schemeClr val="hlink"/>
                </a:solidFill>
              </a:rPr>
              <a:t>SERVER</a:t>
            </a:r>
            <a:r>
              <a:rPr lang="zh-CN" altLang="en-US" sz="2000" dirty="0" smtClean="0">
                <a:solidFill>
                  <a:schemeClr val="folHlink"/>
                </a:solidFill>
              </a:rPr>
              <a:t> </a:t>
            </a:r>
            <a:r>
              <a:rPr lang="en-US" altLang="zh-CN" sz="2000" dirty="0" smtClean="0">
                <a:solidFill>
                  <a:schemeClr val="folHlink"/>
                </a:solidFill>
              </a:rPr>
              <a:t>NT4/2000/2003/2008/2012</a:t>
            </a:r>
            <a:endParaRPr lang="en-US" altLang="zh-CN" sz="2400" dirty="0" smtClean="0">
              <a:solidFill>
                <a:schemeClr val="hlink"/>
              </a:solidFill>
            </a:endParaRPr>
          </a:p>
          <a:p>
            <a:pPr marL="0" indent="0" eaLnBrk="1" hangingPunct="1">
              <a:lnSpc>
                <a:spcPct val="90000"/>
              </a:lnSpc>
              <a:buFont typeface="Wingdings" pitchFamily="2" charset="2"/>
              <a:buNone/>
            </a:pPr>
            <a:r>
              <a:rPr lang="en-US" altLang="zh-CN" sz="2400" dirty="0" smtClean="0"/>
              <a:t>Windows SERVER 2008 </a:t>
            </a:r>
            <a:r>
              <a:rPr lang="zh-CN" altLang="en-US" sz="2400" dirty="0" smtClean="0"/>
              <a:t>是目前比较流行的、可靠性较高的局域网操作系统，可以很容易的得到维护和扩展，可以随着系统的升级利用新的技术。同时，其操作图形界面的友好，与其家族桌面操作系统一致，容易被用户接收。  应用在局域网中较多。</a:t>
            </a:r>
          </a:p>
          <a:p>
            <a:pPr marL="0" indent="0" eaLnBrk="1" hangingPunct="1">
              <a:lnSpc>
                <a:spcPct val="90000"/>
              </a:lnSpc>
              <a:buFont typeface="Wingdings" pitchFamily="2" charset="2"/>
              <a:buNone/>
            </a:pPr>
            <a:r>
              <a:rPr lang="zh-CN" altLang="en-US" sz="1400" dirty="0" smtClean="0"/>
              <a:t>   </a:t>
            </a:r>
          </a:p>
          <a:p>
            <a:pPr marL="0" indent="0" eaLnBrk="1" hangingPunct="1">
              <a:lnSpc>
                <a:spcPct val="90000"/>
              </a:lnSpc>
              <a:buFont typeface="Wingdings" pitchFamily="2" charset="2"/>
              <a:buNone/>
            </a:pPr>
            <a:endParaRPr lang="zh-CN" altLang="en-US" sz="1400" dirty="0" smtClean="0"/>
          </a:p>
          <a:p>
            <a:pPr marL="0" indent="0" eaLnBrk="1" hangingPunct="1">
              <a:lnSpc>
                <a:spcPct val="90000"/>
              </a:lnSpc>
              <a:buFont typeface="Wingdings" pitchFamily="2" charset="2"/>
              <a:buNone/>
            </a:pPr>
            <a:endParaRPr lang="en-US" altLang="zh-CN" sz="1400" dirty="0"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2" descr="8139wan">
            <a:hlinkClick r:id="rId2"/>
          </p:cNvPr>
          <p:cNvPicPr>
            <a:picLocks noChangeAspect="1" noChangeArrowheads="1"/>
          </p:cNvPicPr>
          <p:nvPr/>
        </p:nvPicPr>
        <p:blipFill>
          <a:blip r:embed="rId3"/>
          <a:srcRect/>
          <a:stretch>
            <a:fillRect/>
          </a:stretch>
        </p:blipFill>
        <p:spPr bwMode="auto">
          <a:xfrm>
            <a:off x="3857620" y="3143248"/>
            <a:ext cx="4352925" cy="3362325"/>
          </a:xfrm>
          <a:prstGeom prst="rect">
            <a:avLst/>
          </a:prstGeom>
          <a:noFill/>
          <a:ln w="9525">
            <a:noFill/>
            <a:miter lim="800000"/>
            <a:headEnd/>
            <a:tailEnd/>
          </a:ln>
        </p:spPr>
      </p:pic>
      <p:sp>
        <p:nvSpPr>
          <p:cNvPr id="15363" name="Text Box 4"/>
          <p:cNvSpPr txBox="1">
            <a:spLocks noChangeArrowheads="1"/>
          </p:cNvSpPr>
          <p:nvPr/>
        </p:nvSpPr>
        <p:spPr bwMode="auto">
          <a:xfrm>
            <a:off x="250825" y="1268413"/>
            <a:ext cx="8893175" cy="3354765"/>
          </a:xfrm>
          <a:prstGeom prst="rect">
            <a:avLst/>
          </a:prstGeom>
          <a:noFill/>
          <a:ln w="9525">
            <a:noFill/>
            <a:miter lim="800000"/>
            <a:headEnd/>
            <a:tailEnd/>
          </a:ln>
        </p:spPr>
        <p:txBody>
          <a:bodyPr>
            <a:spAutoFit/>
          </a:bodyPr>
          <a:lstStyle/>
          <a:p>
            <a:pPr>
              <a:lnSpc>
                <a:spcPct val="100000"/>
              </a:lnSpc>
              <a:spcBef>
                <a:spcPct val="20000"/>
              </a:spcBef>
              <a:buClr>
                <a:schemeClr val="folHlink"/>
              </a:buClr>
              <a:buSzPct val="60000"/>
              <a:buFont typeface="Wingdings" pitchFamily="2" charset="2"/>
              <a:buNone/>
            </a:pPr>
            <a:r>
              <a:rPr kumimoji="0" lang="zh-CN" altLang="en-US" sz="2400" dirty="0">
                <a:solidFill>
                  <a:schemeClr val="tx1"/>
                </a:solidFill>
                <a:latin typeface="Arial" charset="0"/>
              </a:rPr>
              <a:t>　 </a:t>
            </a:r>
            <a:r>
              <a:rPr kumimoji="0" lang="zh-CN" altLang="en-US" sz="2400" dirty="0">
                <a:solidFill>
                  <a:schemeClr val="tx1"/>
                </a:solidFill>
              </a:rPr>
              <a:t>●</a:t>
            </a:r>
            <a:r>
              <a:rPr kumimoji="0" lang="en-US" altLang="zh-CN" sz="2400" dirty="0">
                <a:solidFill>
                  <a:srgbClr val="FF0000"/>
                </a:solidFill>
              </a:rPr>
              <a:t>PCI</a:t>
            </a:r>
            <a:r>
              <a:rPr kumimoji="0" lang="zh-CN" altLang="en-US" sz="2400" dirty="0">
                <a:solidFill>
                  <a:srgbClr val="FF0000"/>
                </a:solidFill>
              </a:rPr>
              <a:t>网卡：</a:t>
            </a:r>
          </a:p>
          <a:p>
            <a:pPr>
              <a:lnSpc>
                <a:spcPct val="100000"/>
              </a:lnSpc>
              <a:spcBef>
                <a:spcPct val="20000"/>
              </a:spcBef>
              <a:buClr>
                <a:schemeClr val="folHlink"/>
              </a:buClr>
              <a:buSzPct val="60000"/>
              <a:buFont typeface="Wingdings" pitchFamily="2" charset="2"/>
              <a:buNone/>
            </a:pPr>
            <a:r>
              <a:rPr kumimoji="0" lang="en-US" altLang="zh-CN" sz="2000" dirty="0">
                <a:solidFill>
                  <a:schemeClr val="tx1"/>
                </a:solidFill>
              </a:rPr>
              <a:t>PCI</a:t>
            </a:r>
            <a:r>
              <a:rPr kumimoji="0" lang="zh-CN" altLang="en-US" sz="2000" dirty="0">
                <a:solidFill>
                  <a:schemeClr val="tx1"/>
                </a:solidFill>
              </a:rPr>
              <a:t>总线网卡又分为</a:t>
            </a:r>
            <a:r>
              <a:rPr kumimoji="0" lang="en-US" altLang="zh-CN" sz="2000" dirty="0">
                <a:solidFill>
                  <a:schemeClr val="folHlink"/>
                </a:solidFill>
              </a:rPr>
              <a:t>PCI2.1</a:t>
            </a:r>
            <a:r>
              <a:rPr kumimoji="0" lang="zh-CN" altLang="en-US" sz="2000" dirty="0">
                <a:solidFill>
                  <a:schemeClr val="folHlink"/>
                </a:solidFill>
              </a:rPr>
              <a:t>标准（</a:t>
            </a:r>
            <a:r>
              <a:rPr kumimoji="0" lang="en-US" altLang="zh-CN" sz="2000" dirty="0">
                <a:solidFill>
                  <a:schemeClr val="folHlink"/>
                </a:solidFill>
              </a:rPr>
              <a:t>PCI32</a:t>
            </a:r>
            <a:r>
              <a:rPr kumimoji="0" lang="zh-CN" altLang="en-US" sz="2000" dirty="0">
                <a:solidFill>
                  <a:schemeClr val="folHlink"/>
                </a:solidFill>
              </a:rPr>
              <a:t>位）</a:t>
            </a:r>
            <a:r>
              <a:rPr kumimoji="0" lang="zh-CN" altLang="en-US" sz="2000" dirty="0">
                <a:solidFill>
                  <a:schemeClr val="tx1"/>
                </a:solidFill>
              </a:rPr>
              <a:t>和</a:t>
            </a:r>
            <a:r>
              <a:rPr kumimoji="0" lang="en-US" altLang="zh-CN" sz="2000" dirty="0">
                <a:solidFill>
                  <a:schemeClr val="folHlink"/>
                </a:solidFill>
              </a:rPr>
              <a:t>PCI2.2</a:t>
            </a:r>
            <a:r>
              <a:rPr kumimoji="0" lang="zh-CN" altLang="en-US" sz="2000" dirty="0">
                <a:solidFill>
                  <a:schemeClr val="folHlink"/>
                </a:solidFill>
              </a:rPr>
              <a:t>（</a:t>
            </a:r>
            <a:r>
              <a:rPr kumimoji="0" lang="en-US" altLang="zh-CN" sz="2000" dirty="0">
                <a:solidFill>
                  <a:schemeClr val="folHlink"/>
                </a:solidFill>
              </a:rPr>
              <a:t>PCI64</a:t>
            </a:r>
            <a:r>
              <a:rPr kumimoji="0" lang="zh-CN" altLang="en-US" sz="2000" dirty="0">
                <a:solidFill>
                  <a:schemeClr val="folHlink"/>
                </a:solidFill>
              </a:rPr>
              <a:t>位）</a:t>
            </a:r>
            <a:r>
              <a:rPr kumimoji="0" lang="zh-CN" altLang="en-US" sz="2000" dirty="0">
                <a:solidFill>
                  <a:schemeClr val="tx1"/>
                </a:solidFill>
              </a:rPr>
              <a:t>标准。</a:t>
            </a:r>
          </a:p>
          <a:p>
            <a:pPr>
              <a:lnSpc>
                <a:spcPct val="100000"/>
              </a:lnSpc>
              <a:spcBef>
                <a:spcPct val="20000"/>
              </a:spcBef>
              <a:buClr>
                <a:schemeClr val="folHlink"/>
              </a:buClr>
              <a:buSzPct val="60000"/>
              <a:buFont typeface="Wingdings" pitchFamily="2" charset="2"/>
              <a:buNone/>
            </a:pPr>
            <a:r>
              <a:rPr kumimoji="0" lang="zh-CN" altLang="en-US" sz="2000" dirty="0">
                <a:solidFill>
                  <a:schemeClr val="folHlink"/>
                </a:solidFill>
              </a:rPr>
              <a:t>一般机器</a:t>
            </a:r>
            <a:r>
              <a:rPr kumimoji="0" lang="zh-CN" altLang="en-US" sz="2000" dirty="0">
                <a:solidFill>
                  <a:schemeClr val="tx1"/>
                </a:solidFill>
              </a:rPr>
              <a:t>：</a:t>
            </a:r>
            <a:r>
              <a:rPr kumimoji="0" lang="en-US" altLang="zh-CN" sz="2000" dirty="0">
                <a:solidFill>
                  <a:schemeClr val="tx1"/>
                </a:solidFill>
              </a:rPr>
              <a:t>PCI2.1</a:t>
            </a:r>
            <a:r>
              <a:rPr kumimoji="0" lang="zh-CN" altLang="en-US" sz="2000" dirty="0">
                <a:solidFill>
                  <a:schemeClr val="tx1"/>
                </a:solidFill>
              </a:rPr>
              <a:t>标准的工作频率为</a:t>
            </a:r>
            <a:r>
              <a:rPr kumimoji="0" lang="en-US" altLang="zh-CN" sz="2000" dirty="0">
                <a:solidFill>
                  <a:schemeClr val="tx1"/>
                </a:solidFill>
              </a:rPr>
              <a:t>33MHz</a:t>
            </a:r>
            <a:r>
              <a:rPr kumimoji="0" lang="zh-CN" altLang="en-US" sz="2000" dirty="0">
                <a:solidFill>
                  <a:schemeClr val="tx1"/>
                </a:solidFill>
              </a:rPr>
              <a:t>，数据传输速率为</a:t>
            </a:r>
            <a:r>
              <a:rPr kumimoji="0" lang="en-US" altLang="zh-CN" sz="2000" dirty="0">
                <a:solidFill>
                  <a:schemeClr val="tx1"/>
                </a:solidFill>
              </a:rPr>
              <a:t>133Mbps</a:t>
            </a:r>
            <a:r>
              <a:rPr kumimoji="0" lang="zh-CN" altLang="en-US" sz="2000" dirty="0">
                <a:solidFill>
                  <a:schemeClr val="tx1"/>
                </a:solidFill>
              </a:rPr>
              <a:t>；</a:t>
            </a:r>
          </a:p>
          <a:p>
            <a:pPr>
              <a:lnSpc>
                <a:spcPct val="100000"/>
              </a:lnSpc>
              <a:spcBef>
                <a:spcPct val="20000"/>
              </a:spcBef>
              <a:buClr>
                <a:schemeClr val="folHlink"/>
              </a:buClr>
              <a:buSzPct val="60000"/>
              <a:buFont typeface="Wingdings" pitchFamily="2" charset="2"/>
              <a:buNone/>
            </a:pPr>
            <a:r>
              <a:rPr kumimoji="0" lang="zh-CN" altLang="en-US" sz="2000" dirty="0">
                <a:solidFill>
                  <a:schemeClr val="tx1"/>
                </a:solidFill>
              </a:rPr>
              <a:t>                 铜缆接口（</a:t>
            </a:r>
            <a:r>
              <a:rPr kumimoji="0" lang="en-US" altLang="zh-CN" sz="2000" dirty="0">
                <a:solidFill>
                  <a:schemeClr val="tx1"/>
                </a:solidFill>
              </a:rPr>
              <a:t>RJ45</a:t>
            </a:r>
            <a:r>
              <a:rPr kumimoji="0" lang="zh-CN" altLang="en-US" sz="2000" dirty="0">
                <a:solidFill>
                  <a:schemeClr val="tx1"/>
                </a:solidFill>
              </a:rPr>
              <a:t>）</a:t>
            </a:r>
          </a:p>
          <a:p>
            <a:pPr>
              <a:lnSpc>
                <a:spcPct val="100000"/>
              </a:lnSpc>
              <a:spcBef>
                <a:spcPct val="20000"/>
              </a:spcBef>
              <a:buClr>
                <a:schemeClr val="folHlink"/>
              </a:buClr>
              <a:buSzPct val="60000"/>
              <a:buFont typeface="Wingdings" pitchFamily="2" charset="2"/>
              <a:buNone/>
            </a:pPr>
            <a:r>
              <a:rPr kumimoji="0" lang="zh-CN" altLang="en-US" sz="2000" dirty="0">
                <a:solidFill>
                  <a:schemeClr val="folHlink"/>
                </a:solidFill>
              </a:rPr>
              <a:t>服务器</a:t>
            </a:r>
            <a:r>
              <a:rPr kumimoji="0" lang="zh-CN" altLang="en-US" sz="2000" dirty="0">
                <a:solidFill>
                  <a:schemeClr val="tx1"/>
                </a:solidFill>
              </a:rPr>
              <a:t>：</a:t>
            </a:r>
            <a:r>
              <a:rPr kumimoji="0" lang="en-US" altLang="zh-CN" sz="2000" dirty="0">
                <a:solidFill>
                  <a:schemeClr val="tx1"/>
                </a:solidFill>
              </a:rPr>
              <a:t>PCI2.2</a:t>
            </a:r>
            <a:r>
              <a:rPr kumimoji="0" lang="zh-CN" altLang="en-US" sz="2000" dirty="0">
                <a:solidFill>
                  <a:schemeClr val="tx1"/>
                </a:solidFill>
              </a:rPr>
              <a:t>标准的工作频率为</a:t>
            </a:r>
            <a:r>
              <a:rPr kumimoji="0" lang="en-US" altLang="zh-CN" sz="2000" dirty="0">
                <a:solidFill>
                  <a:schemeClr val="tx1"/>
                </a:solidFill>
              </a:rPr>
              <a:t>66MHz</a:t>
            </a:r>
            <a:r>
              <a:rPr kumimoji="0" lang="zh-CN" altLang="en-US" sz="2000" dirty="0">
                <a:solidFill>
                  <a:schemeClr val="tx1"/>
                </a:solidFill>
              </a:rPr>
              <a:t>，数据传输速率高达</a:t>
            </a:r>
            <a:r>
              <a:rPr kumimoji="0" lang="en-US" altLang="zh-CN" sz="2000" dirty="0">
                <a:solidFill>
                  <a:schemeClr val="tx1"/>
                </a:solidFill>
              </a:rPr>
              <a:t>533Mbps</a:t>
            </a:r>
            <a:r>
              <a:rPr kumimoji="0" lang="zh-CN" altLang="en-US" sz="2000" dirty="0">
                <a:solidFill>
                  <a:schemeClr val="tx1"/>
                </a:solidFill>
              </a:rPr>
              <a:t>。</a:t>
            </a:r>
          </a:p>
          <a:p>
            <a:pPr>
              <a:lnSpc>
                <a:spcPct val="100000"/>
              </a:lnSpc>
              <a:spcBef>
                <a:spcPct val="20000"/>
              </a:spcBef>
              <a:buClr>
                <a:schemeClr val="folHlink"/>
              </a:buClr>
              <a:buSzPct val="60000"/>
              <a:buFont typeface="Wingdings" pitchFamily="2" charset="2"/>
              <a:buNone/>
            </a:pPr>
            <a:r>
              <a:rPr kumimoji="0" lang="zh-CN" altLang="en-US" sz="2000" dirty="0">
                <a:solidFill>
                  <a:schemeClr val="tx1"/>
                </a:solidFill>
              </a:rPr>
              <a:t>              </a:t>
            </a:r>
            <a:r>
              <a:rPr kumimoji="0" lang="en-US" altLang="zh-CN" sz="2000" dirty="0">
                <a:solidFill>
                  <a:schemeClr val="tx1"/>
                </a:solidFill>
              </a:rPr>
              <a:t>PCI 64 </a:t>
            </a:r>
            <a:r>
              <a:rPr kumimoji="0" lang="zh-CN" altLang="en-US" sz="2000" dirty="0">
                <a:solidFill>
                  <a:schemeClr val="tx1"/>
                </a:solidFill>
              </a:rPr>
              <a:t>服务器网卡，有铜缆接口（</a:t>
            </a:r>
            <a:r>
              <a:rPr kumimoji="0" lang="en-US" altLang="zh-CN" sz="2000" dirty="0">
                <a:solidFill>
                  <a:schemeClr val="tx1"/>
                </a:solidFill>
              </a:rPr>
              <a:t>RJ45</a:t>
            </a:r>
            <a:r>
              <a:rPr kumimoji="0" lang="zh-CN" altLang="en-US" sz="2000" dirty="0">
                <a:solidFill>
                  <a:schemeClr val="tx1"/>
                </a:solidFill>
              </a:rPr>
              <a:t>）、光纤接口 </a:t>
            </a:r>
          </a:p>
          <a:p>
            <a:pPr>
              <a:lnSpc>
                <a:spcPct val="100000"/>
              </a:lnSpc>
              <a:spcBef>
                <a:spcPct val="20000"/>
              </a:spcBef>
              <a:buClr>
                <a:schemeClr val="folHlink"/>
              </a:buClr>
              <a:buSzPct val="60000"/>
              <a:buFont typeface="Wingdings" pitchFamily="2" charset="2"/>
              <a:buNone/>
            </a:pPr>
            <a:endParaRPr kumimoji="0" lang="zh-CN" altLang="en-US" sz="2000" dirty="0">
              <a:solidFill>
                <a:schemeClr val="tx1"/>
              </a:solidFill>
            </a:endParaRPr>
          </a:p>
          <a:p>
            <a:pPr>
              <a:lnSpc>
                <a:spcPct val="100000"/>
              </a:lnSpc>
              <a:spcBef>
                <a:spcPct val="20000"/>
              </a:spcBef>
              <a:buClr>
                <a:schemeClr val="folHlink"/>
              </a:buClr>
              <a:buSzPct val="60000"/>
              <a:buFont typeface="Wingdings" pitchFamily="2" charset="2"/>
              <a:buNone/>
            </a:pPr>
            <a:r>
              <a:rPr kumimoji="0" lang="en-US" altLang="zh-CN" sz="2000" dirty="0">
                <a:solidFill>
                  <a:schemeClr val="tx1"/>
                </a:solidFill>
              </a:rPr>
              <a:t>PCI</a:t>
            </a:r>
            <a:r>
              <a:rPr kumimoji="0" lang="zh-CN" altLang="en-US" sz="2000" dirty="0">
                <a:solidFill>
                  <a:schemeClr val="tx1"/>
                </a:solidFill>
              </a:rPr>
              <a:t>网卡与</a:t>
            </a:r>
            <a:r>
              <a:rPr kumimoji="0" lang="en-US" altLang="zh-CN" sz="2000" dirty="0">
                <a:solidFill>
                  <a:schemeClr val="tx1"/>
                </a:solidFill>
              </a:rPr>
              <a:t>CPU</a:t>
            </a:r>
            <a:r>
              <a:rPr kumimoji="0" lang="zh-CN" altLang="en-US" sz="2000" dirty="0">
                <a:solidFill>
                  <a:schemeClr val="tx1"/>
                </a:solidFill>
              </a:rPr>
              <a:t>之间的通信方式一般采用总线控制方式，所以大大提高了运行的效率，降低了对系统资源的占用。</a:t>
            </a:r>
          </a:p>
        </p:txBody>
      </p:sp>
      <p:sp>
        <p:nvSpPr>
          <p:cNvPr id="15364" name="Text Box 13"/>
          <p:cNvSpPr txBox="1">
            <a:spLocks noChangeArrowheads="1"/>
          </p:cNvSpPr>
          <p:nvPr/>
        </p:nvSpPr>
        <p:spPr bwMode="auto">
          <a:xfrm>
            <a:off x="684213" y="5734050"/>
            <a:ext cx="2959100" cy="3968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zh-CN" altLang="en-US" sz="2000" dirty="0">
                <a:solidFill>
                  <a:schemeClr val="folHlink"/>
                </a:solidFill>
              </a:rPr>
              <a:t>普通的</a:t>
            </a:r>
            <a:r>
              <a:rPr lang="en-US" altLang="zh-CN" sz="2000" dirty="0">
                <a:solidFill>
                  <a:schemeClr val="folHlink"/>
                </a:solidFill>
              </a:rPr>
              <a:t>PCI</a:t>
            </a:r>
            <a:r>
              <a:rPr lang="zh-CN" altLang="en-US" sz="2000" dirty="0">
                <a:solidFill>
                  <a:schemeClr val="folHlink"/>
                </a:solidFill>
              </a:rPr>
              <a:t>网卡，</a:t>
            </a:r>
            <a:r>
              <a:rPr lang="en-US" altLang="zh-CN" sz="2000" dirty="0">
                <a:solidFill>
                  <a:schemeClr val="folHlink"/>
                </a:solidFill>
              </a:rPr>
              <a:t>PCI32</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8139wan">
            <a:hlinkClick r:id="rId2"/>
          </p:cNvPr>
          <p:cNvPicPr>
            <a:picLocks noChangeAspect="1" noChangeArrowheads="1"/>
          </p:cNvPicPr>
          <p:nvPr/>
        </p:nvPicPr>
        <p:blipFill>
          <a:blip r:embed="rId3"/>
          <a:srcRect/>
          <a:stretch>
            <a:fillRect/>
          </a:stretch>
        </p:blipFill>
        <p:spPr bwMode="auto">
          <a:xfrm>
            <a:off x="0" y="0"/>
            <a:ext cx="4572000" cy="3362325"/>
          </a:xfrm>
          <a:prstGeom prst="rect">
            <a:avLst/>
          </a:prstGeom>
          <a:noFill/>
          <a:ln w="9525">
            <a:noFill/>
            <a:miter lim="800000"/>
            <a:headEnd/>
            <a:tailEnd/>
          </a:ln>
        </p:spPr>
      </p:pic>
      <p:pic>
        <p:nvPicPr>
          <p:cNvPr id="16387" name="Picture 6" descr="DSCN4768">
            <a:hlinkClick r:id="rId4"/>
          </p:cNvPr>
          <p:cNvPicPr>
            <a:picLocks noChangeAspect="1" noChangeArrowheads="1"/>
          </p:cNvPicPr>
          <p:nvPr/>
        </p:nvPicPr>
        <p:blipFill>
          <a:blip r:embed="rId5"/>
          <a:srcRect/>
          <a:stretch>
            <a:fillRect/>
          </a:stretch>
        </p:blipFill>
        <p:spPr bwMode="auto">
          <a:xfrm>
            <a:off x="2857488" y="3363914"/>
            <a:ext cx="6121400" cy="3494086"/>
          </a:xfrm>
          <a:prstGeom prst="rect">
            <a:avLst/>
          </a:prstGeom>
          <a:noFill/>
          <a:ln w="9525">
            <a:noFill/>
            <a:miter lim="800000"/>
            <a:headEnd/>
            <a:tailEnd/>
          </a:ln>
        </p:spPr>
      </p:pic>
      <p:sp>
        <p:nvSpPr>
          <p:cNvPr id="16388" name="Text Box 7"/>
          <p:cNvSpPr txBox="1">
            <a:spLocks noChangeArrowheads="1"/>
          </p:cNvSpPr>
          <p:nvPr/>
        </p:nvSpPr>
        <p:spPr bwMode="auto">
          <a:xfrm>
            <a:off x="755650" y="836613"/>
            <a:ext cx="3762375" cy="3968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zh-CN" altLang="en-US" sz="2000" dirty="0">
                <a:solidFill>
                  <a:schemeClr val="folHlink"/>
                </a:solidFill>
              </a:rPr>
              <a:t>普通的</a:t>
            </a:r>
            <a:r>
              <a:rPr lang="en-US" altLang="zh-CN" sz="2000" dirty="0">
                <a:solidFill>
                  <a:schemeClr val="folHlink"/>
                </a:solidFill>
              </a:rPr>
              <a:t>PCI</a:t>
            </a:r>
            <a:r>
              <a:rPr lang="zh-CN" altLang="en-US" sz="2000" dirty="0">
                <a:solidFill>
                  <a:schemeClr val="folHlink"/>
                </a:solidFill>
              </a:rPr>
              <a:t>网卡，</a:t>
            </a:r>
            <a:r>
              <a:rPr lang="en-US" altLang="zh-CN" sz="2000" dirty="0">
                <a:solidFill>
                  <a:schemeClr val="folHlink"/>
                </a:solidFill>
              </a:rPr>
              <a:t>PCI33   32</a:t>
            </a:r>
            <a:r>
              <a:rPr lang="zh-CN" altLang="en-US" sz="2000" dirty="0">
                <a:solidFill>
                  <a:schemeClr val="folHlink"/>
                </a:solidFill>
              </a:rPr>
              <a:t>位</a:t>
            </a:r>
          </a:p>
        </p:txBody>
      </p:sp>
      <p:sp>
        <p:nvSpPr>
          <p:cNvPr id="16389" name="Text Box 8"/>
          <p:cNvSpPr txBox="1">
            <a:spLocks noChangeArrowheads="1"/>
          </p:cNvSpPr>
          <p:nvPr/>
        </p:nvSpPr>
        <p:spPr bwMode="auto">
          <a:xfrm>
            <a:off x="323850" y="4941888"/>
            <a:ext cx="2319338" cy="762000"/>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zh-CN" altLang="en-US" sz="2000" dirty="0">
                <a:solidFill>
                  <a:schemeClr val="folHlink"/>
                </a:solidFill>
              </a:rPr>
              <a:t>服务器</a:t>
            </a:r>
            <a:r>
              <a:rPr lang="en-US" altLang="zh-CN" sz="2000" dirty="0">
                <a:solidFill>
                  <a:schemeClr val="folHlink"/>
                </a:solidFill>
              </a:rPr>
              <a:t>PCI 64</a:t>
            </a:r>
            <a:r>
              <a:rPr lang="zh-CN" altLang="en-US" sz="2000" dirty="0">
                <a:solidFill>
                  <a:schemeClr val="folHlink"/>
                </a:solidFill>
              </a:rPr>
              <a:t>网卡</a:t>
            </a:r>
          </a:p>
          <a:p>
            <a:pPr>
              <a:lnSpc>
                <a:spcPct val="100000"/>
              </a:lnSpc>
              <a:spcBef>
                <a:spcPct val="20000"/>
              </a:spcBef>
              <a:buClr>
                <a:schemeClr val="folHlink"/>
              </a:buClr>
              <a:buSzPct val="60000"/>
              <a:buFont typeface="Wingdings" pitchFamily="2" charset="2"/>
              <a:buNone/>
            </a:pPr>
            <a:r>
              <a:rPr lang="en-US" altLang="zh-CN" sz="2000" dirty="0">
                <a:solidFill>
                  <a:schemeClr val="folHlink"/>
                </a:solidFill>
              </a:rPr>
              <a:t>PCI133  64</a:t>
            </a:r>
            <a:r>
              <a:rPr lang="zh-CN" altLang="en-US" sz="2000" dirty="0">
                <a:solidFill>
                  <a:schemeClr val="folHlink"/>
                </a:solidFill>
              </a:rPr>
              <a:t>位</a:t>
            </a:r>
          </a:p>
        </p:txBody>
      </p:sp>
      <p:pic>
        <p:nvPicPr>
          <p:cNvPr id="16390" name="Picture 9" descr="图3-6  BNC接口网卡示意图"/>
          <p:cNvPicPr>
            <a:picLocks noChangeAspect="1" noChangeArrowheads="1"/>
          </p:cNvPicPr>
          <p:nvPr/>
        </p:nvPicPr>
        <p:blipFill>
          <a:blip r:embed="rId6"/>
          <a:srcRect/>
          <a:stretch>
            <a:fillRect/>
          </a:stretch>
        </p:blipFill>
        <p:spPr bwMode="auto">
          <a:xfrm>
            <a:off x="4857752" y="571480"/>
            <a:ext cx="3276600" cy="2333625"/>
          </a:xfrm>
          <a:prstGeom prst="rect">
            <a:avLst/>
          </a:prstGeom>
          <a:noFill/>
          <a:ln w="9525">
            <a:noFill/>
            <a:miter lim="800000"/>
            <a:headEnd/>
            <a:tailEnd/>
          </a:ln>
        </p:spPr>
      </p:pic>
      <p:sp>
        <p:nvSpPr>
          <p:cNvPr id="16391" name="Text Box 10"/>
          <p:cNvSpPr txBox="1">
            <a:spLocks noChangeArrowheads="1"/>
          </p:cNvSpPr>
          <p:nvPr/>
        </p:nvSpPr>
        <p:spPr bwMode="auto">
          <a:xfrm>
            <a:off x="5651500" y="404813"/>
            <a:ext cx="3579813" cy="3968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zh-CN" altLang="en-US" sz="2000" dirty="0">
                <a:solidFill>
                  <a:schemeClr val="tx1"/>
                </a:solidFill>
              </a:rPr>
              <a:t>带</a:t>
            </a:r>
            <a:r>
              <a:rPr lang="en-US" altLang="zh-CN" sz="2000" dirty="0">
                <a:solidFill>
                  <a:schemeClr val="tx1"/>
                </a:solidFill>
              </a:rPr>
              <a:t>BNC</a:t>
            </a:r>
            <a:r>
              <a:rPr lang="zh-CN" altLang="en-US" sz="2000" dirty="0">
                <a:solidFill>
                  <a:schemeClr val="tx1"/>
                </a:solidFill>
              </a:rPr>
              <a:t>接口的</a:t>
            </a:r>
            <a:r>
              <a:rPr lang="en-US" altLang="zh-CN" sz="2000" b="0" dirty="0">
                <a:solidFill>
                  <a:schemeClr val="tx1"/>
                </a:solidFill>
              </a:rPr>
              <a:t>TC</a:t>
            </a:r>
            <a:r>
              <a:rPr lang="zh-CN" altLang="en-US" sz="2000" dirty="0">
                <a:solidFill>
                  <a:schemeClr val="tx1"/>
                </a:solidFill>
              </a:rPr>
              <a:t>网卡，已淘汰</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6"/>
          <p:cNvSpPr txBox="1">
            <a:spLocks noChangeArrowheads="1"/>
          </p:cNvSpPr>
          <p:nvPr/>
        </p:nvSpPr>
        <p:spPr bwMode="auto">
          <a:xfrm>
            <a:off x="2000232" y="5500702"/>
            <a:ext cx="4906970" cy="457200"/>
          </a:xfrm>
          <a:prstGeom prst="rect">
            <a:avLst/>
          </a:prstGeom>
          <a:noFill/>
          <a:ln w="9525" algn="ctr">
            <a:noFill/>
            <a:miter lim="800000"/>
            <a:headEnd/>
            <a:tailEnd/>
          </a:ln>
        </p:spPr>
        <p:txBody>
          <a:bodyPr wrap="square">
            <a:spAutoFit/>
          </a:bodyPr>
          <a:lstStyle/>
          <a:p>
            <a:pPr>
              <a:lnSpc>
                <a:spcPct val="100000"/>
              </a:lnSpc>
              <a:spcBef>
                <a:spcPct val="20000"/>
              </a:spcBef>
              <a:buClr>
                <a:schemeClr val="folHlink"/>
              </a:buClr>
              <a:buSzPct val="60000"/>
              <a:buFont typeface="Wingdings" pitchFamily="2" charset="2"/>
              <a:buNone/>
            </a:pPr>
            <a:r>
              <a:rPr lang="zh-CN" altLang="en-US" sz="2400" dirty="0">
                <a:solidFill>
                  <a:schemeClr val="folHlink"/>
                </a:solidFill>
              </a:rPr>
              <a:t>服务器主板不同总线结构的网卡 </a:t>
            </a:r>
          </a:p>
        </p:txBody>
      </p:sp>
      <p:pic>
        <p:nvPicPr>
          <p:cNvPr id="17411" name="Picture 5"/>
          <p:cNvPicPr>
            <a:picLocks noChangeAspect="1" noChangeArrowheads="1"/>
          </p:cNvPicPr>
          <p:nvPr/>
        </p:nvPicPr>
        <p:blipFill>
          <a:blip r:embed="rId2"/>
          <a:srcRect/>
          <a:stretch>
            <a:fillRect/>
          </a:stretch>
        </p:blipFill>
        <p:spPr bwMode="auto">
          <a:xfrm>
            <a:off x="1071538" y="714356"/>
            <a:ext cx="6934200" cy="2190750"/>
          </a:xfrm>
          <a:prstGeom prst="rect">
            <a:avLst/>
          </a:prstGeom>
          <a:noFill/>
          <a:ln w="9525" algn="ctr">
            <a:noFill/>
            <a:miter lim="800000"/>
            <a:headEnd/>
            <a:tailEnd/>
          </a:ln>
        </p:spPr>
      </p:pic>
      <p:pic>
        <p:nvPicPr>
          <p:cNvPr id="17412" name="Picture 6"/>
          <p:cNvPicPr>
            <a:picLocks noChangeAspect="1" noChangeArrowheads="1"/>
          </p:cNvPicPr>
          <p:nvPr/>
        </p:nvPicPr>
        <p:blipFill>
          <a:blip r:embed="rId3"/>
          <a:srcRect/>
          <a:stretch>
            <a:fillRect/>
          </a:stretch>
        </p:blipFill>
        <p:spPr bwMode="auto">
          <a:xfrm>
            <a:off x="1500166" y="3000372"/>
            <a:ext cx="6581775" cy="21717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p:cNvPicPr>
            <a:picLocks noChangeAspect="1" noChangeArrowheads="1"/>
          </p:cNvPicPr>
          <p:nvPr/>
        </p:nvPicPr>
        <p:blipFill>
          <a:blip r:embed="rId2"/>
          <a:srcRect/>
          <a:stretch>
            <a:fillRect/>
          </a:stretch>
        </p:blipFill>
        <p:spPr bwMode="auto">
          <a:xfrm>
            <a:off x="571472" y="1857364"/>
            <a:ext cx="3313112" cy="2576512"/>
          </a:xfrm>
          <a:prstGeom prst="rect">
            <a:avLst/>
          </a:prstGeom>
          <a:noFill/>
          <a:ln w="9525" algn="ctr">
            <a:noFill/>
            <a:miter lim="800000"/>
            <a:headEnd/>
            <a:tailEnd/>
          </a:ln>
        </p:spPr>
      </p:pic>
      <p:pic>
        <p:nvPicPr>
          <p:cNvPr id="18435" name="Picture 5"/>
          <p:cNvPicPr>
            <a:picLocks noChangeAspect="1" noChangeArrowheads="1"/>
          </p:cNvPicPr>
          <p:nvPr/>
        </p:nvPicPr>
        <p:blipFill>
          <a:blip r:embed="rId3"/>
          <a:srcRect/>
          <a:stretch>
            <a:fillRect/>
          </a:stretch>
        </p:blipFill>
        <p:spPr bwMode="auto">
          <a:xfrm>
            <a:off x="4929190" y="2285992"/>
            <a:ext cx="3095625" cy="1992313"/>
          </a:xfrm>
          <a:prstGeom prst="rect">
            <a:avLst/>
          </a:prstGeom>
          <a:noFill/>
          <a:ln w="9525" algn="ctr">
            <a:noFill/>
            <a:miter lim="800000"/>
            <a:headEnd/>
            <a:tailEnd/>
          </a:ln>
        </p:spPr>
      </p:pic>
      <p:pic>
        <p:nvPicPr>
          <p:cNvPr id="18436" name="Picture 6"/>
          <p:cNvPicPr>
            <a:picLocks noChangeAspect="1" noChangeArrowheads="1"/>
          </p:cNvPicPr>
          <p:nvPr/>
        </p:nvPicPr>
        <p:blipFill>
          <a:blip r:embed="rId4"/>
          <a:srcRect/>
          <a:stretch>
            <a:fillRect/>
          </a:stretch>
        </p:blipFill>
        <p:spPr bwMode="auto">
          <a:xfrm>
            <a:off x="3000364" y="4000504"/>
            <a:ext cx="3097213" cy="2152650"/>
          </a:xfrm>
          <a:prstGeom prst="rect">
            <a:avLst/>
          </a:prstGeom>
          <a:noFill/>
          <a:ln w="9525" algn="ctr">
            <a:no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a:srcRect/>
          <a:stretch>
            <a:fillRect/>
          </a:stretch>
        </p:blipFill>
        <p:spPr bwMode="auto">
          <a:xfrm>
            <a:off x="0" y="1857364"/>
            <a:ext cx="4319587" cy="3144838"/>
          </a:xfrm>
          <a:prstGeom prst="rect">
            <a:avLst/>
          </a:prstGeom>
          <a:noFill/>
          <a:ln w="9525" algn="ctr">
            <a:noFill/>
            <a:miter lim="800000"/>
            <a:headEnd/>
            <a:tailEnd/>
          </a:ln>
        </p:spPr>
      </p:pic>
      <p:pic>
        <p:nvPicPr>
          <p:cNvPr id="19459" name="Picture 5"/>
          <p:cNvPicPr>
            <a:picLocks noChangeAspect="1" noChangeArrowheads="1"/>
          </p:cNvPicPr>
          <p:nvPr/>
        </p:nvPicPr>
        <p:blipFill>
          <a:blip r:embed="rId3"/>
          <a:srcRect/>
          <a:stretch>
            <a:fillRect/>
          </a:stretch>
        </p:blipFill>
        <p:spPr bwMode="auto">
          <a:xfrm>
            <a:off x="4786314" y="1785926"/>
            <a:ext cx="3744912" cy="2706687"/>
          </a:xfrm>
          <a:prstGeom prst="rect">
            <a:avLst/>
          </a:prstGeom>
          <a:noFill/>
          <a:ln w="9525" algn="ctr">
            <a:noFill/>
            <a:miter lim="800000"/>
            <a:headEnd/>
            <a:tailEnd/>
          </a:ln>
        </p:spPr>
      </p:pic>
      <p:pic>
        <p:nvPicPr>
          <p:cNvPr id="19460" name="Picture 6"/>
          <p:cNvPicPr>
            <a:picLocks noChangeAspect="1" noChangeArrowheads="1"/>
          </p:cNvPicPr>
          <p:nvPr/>
        </p:nvPicPr>
        <p:blipFill>
          <a:blip r:embed="rId4"/>
          <a:srcRect/>
          <a:stretch>
            <a:fillRect/>
          </a:stretch>
        </p:blipFill>
        <p:spPr bwMode="auto">
          <a:xfrm>
            <a:off x="3143240" y="4286256"/>
            <a:ext cx="3384550" cy="2333625"/>
          </a:xfrm>
          <a:prstGeom prst="rect">
            <a:avLst/>
          </a:prstGeom>
          <a:noFill/>
          <a:ln w="9525" algn="ctr">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214282" y="1714488"/>
            <a:ext cx="8713788" cy="1584325"/>
          </a:xfrm>
        </p:spPr>
        <p:txBody>
          <a:bodyPr/>
          <a:lstStyle/>
          <a:p>
            <a:pPr marL="0" indent="0" eaLnBrk="1" hangingPunct="1">
              <a:lnSpc>
                <a:spcPct val="105000"/>
              </a:lnSpc>
              <a:buFont typeface="Wingdings" pitchFamily="2" charset="2"/>
              <a:buChar char="n"/>
            </a:pPr>
            <a:r>
              <a:rPr lang="zh-CN" altLang="en-US" sz="1600" dirty="0" smtClean="0"/>
              <a:t>另外，按照网卡的工作速度它又可分为</a:t>
            </a:r>
            <a:r>
              <a:rPr lang="en-US" altLang="zh-CN" sz="1600" dirty="0" smtClean="0"/>
              <a:t>10Mb/s</a:t>
            </a:r>
            <a:r>
              <a:rPr lang="zh-CN" altLang="en-US" sz="1600" dirty="0" smtClean="0"/>
              <a:t>、</a:t>
            </a:r>
            <a:r>
              <a:rPr lang="en-US" altLang="zh-CN" sz="1600" dirty="0" smtClean="0"/>
              <a:t>100Mb/s</a:t>
            </a:r>
            <a:r>
              <a:rPr lang="zh-CN" altLang="en-US" sz="1600" dirty="0" smtClean="0"/>
              <a:t>、</a:t>
            </a:r>
            <a:r>
              <a:rPr lang="en-US" altLang="zh-CN" sz="1600" dirty="0" smtClean="0"/>
              <a:t>10/100Mb/s</a:t>
            </a:r>
            <a:r>
              <a:rPr lang="zh-CN" altLang="en-US" sz="1600" dirty="0" smtClean="0"/>
              <a:t>自适应和</a:t>
            </a:r>
            <a:r>
              <a:rPr lang="en-US" altLang="zh-CN" sz="1600" dirty="0" smtClean="0"/>
              <a:t>1000Mb/s</a:t>
            </a:r>
            <a:r>
              <a:rPr lang="zh-CN" altLang="en-US" sz="1600" dirty="0" smtClean="0"/>
              <a:t>几种网卡。上面的都是一般的工作站或服务器所用的网卡</a:t>
            </a:r>
          </a:p>
          <a:p>
            <a:pPr marL="0" indent="0" eaLnBrk="1" hangingPunct="1">
              <a:lnSpc>
                <a:spcPct val="105000"/>
              </a:lnSpc>
              <a:buFont typeface="Wingdings" pitchFamily="2" charset="2"/>
              <a:buChar char="n"/>
            </a:pPr>
            <a:r>
              <a:rPr lang="zh-CN" altLang="en-US" sz="1600" b="0" dirty="0" smtClean="0">
                <a:solidFill>
                  <a:schemeClr val="folHlink"/>
                </a:solidFill>
                <a:ea typeface="黑体" pitchFamily="2" charset="-122"/>
              </a:rPr>
              <a:t>自适应</a:t>
            </a:r>
            <a:r>
              <a:rPr lang="en-US" altLang="zh-CN" sz="1600" b="0" dirty="0" smtClean="0">
                <a:solidFill>
                  <a:schemeClr val="folHlink"/>
                </a:solidFill>
                <a:ea typeface="黑体" pitchFamily="2" charset="-122"/>
              </a:rPr>
              <a:t>: </a:t>
            </a:r>
            <a:r>
              <a:rPr lang="en-US" altLang="zh-CN" sz="1600" dirty="0" smtClean="0"/>
              <a:t>10/100/1000Mb/s</a:t>
            </a:r>
            <a:endParaRPr lang="en-US" altLang="zh-CN" sz="1600" b="0" dirty="0" smtClean="0">
              <a:solidFill>
                <a:schemeClr val="folHlink"/>
              </a:solidFill>
              <a:ea typeface="黑体" pitchFamily="2" charset="-122"/>
            </a:endParaRPr>
          </a:p>
          <a:p>
            <a:pPr marL="0" indent="0" eaLnBrk="1" hangingPunct="1">
              <a:lnSpc>
                <a:spcPct val="105000"/>
              </a:lnSpc>
              <a:buFont typeface="Wingdings" pitchFamily="2" charset="2"/>
              <a:buChar char="n"/>
            </a:pPr>
            <a:endParaRPr lang="zh-CN" altLang="en-US" sz="1600" b="0" dirty="0" smtClean="0">
              <a:solidFill>
                <a:schemeClr val="folHlink"/>
              </a:solidFill>
              <a:ea typeface="黑体" pitchFamily="2" charset="-122"/>
            </a:endParaRPr>
          </a:p>
          <a:p>
            <a:pPr marL="0" indent="0" eaLnBrk="1" hangingPunct="1">
              <a:lnSpc>
                <a:spcPct val="105000"/>
              </a:lnSpc>
              <a:buFont typeface="Wingdings" pitchFamily="2" charset="2"/>
              <a:buChar char="n"/>
            </a:pPr>
            <a:r>
              <a:rPr lang="zh-CN" altLang="en-US" sz="1600" b="0" dirty="0" smtClean="0">
                <a:solidFill>
                  <a:schemeClr val="folHlink"/>
                </a:solidFill>
                <a:ea typeface="黑体" pitchFamily="2" charset="-122"/>
              </a:rPr>
              <a:t>笔记本电脑网卡：</a:t>
            </a:r>
            <a:r>
              <a:rPr lang="zh-CN" altLang="en-US" sz="1600" b="0" dirty="0" smtClean="0"/>
              <a:t> </a:t>
            </a:r>
            <a:r>
              <a:rPr lang="en-US" altLang="zh-CN" sz="1600" b="0" dirty="0" smtClean="0"/>
              <a:t>16</a:t>
            </a:r>
            <a:r>
              <a:rPr lang="zh-CN" altLang="en-US" sz="1600" b="0" dirty="0" smtClean="0"/>
              <a:t>位</a:t>
            </a:r>
            <a:r>
              <a:rPr lang="en-US" altLang="zh-CN" sz="1600" b="0" dirty="0" smtClean="0"/>
              <a:t>PCMCIA</a:t>
            </a:r>
            <a:r>
              <a:rPr lang="zh-CN" altLang="en-US" sz="1600" b="0" dirty="0" smtClean="0"/>
              <a:t>总线</a:t>
            </a:r>
            <a:r>
              <a:rPr lang="en-US" altLang="zh-CN" sz="1600" b="0" dirty="0" smtClean="0"/>
              <a:t>/32</a:t>
            </a:r>
            <a:r>
              <a:rPr lang="zh-CN" altLang="en-US" sz="1600" b="0" dirty="0" smtClean="0"/>
              <a:t>位</a:t>
            </a:r>
            <a:r>
              <a:rPr lang="en-US" altLang="zh-CN" sz="1600" b="0" dirty="0" smtClean="0"/>
              <a:t>CARDBUS</a:t>
            </a:r>
            <a:r>
              <a:rPr lang="zh-CN" altLang="en-US" sz="1600" b="0" dirty="0" smtClean="0"/>
              <a:t>总线设计的专用网卡</a:t>
            </a:r>
          </a:p>
        </p:txBody>
      </p:sp>
      <p:pic>
        <p:nvPicPr>
          <p:cNvPr id="20483" name="Picture 5" descr="Ali_42552695_0">
            <a:hlinkClick r:id="rId2"/>
          </p:cNvPr>
          <p:cNvPicPr>
            <a:picLocks noChangeAspect="1" noChangeArrowheads="1"/>
          </p:cNvPicPr>
          <p:nvPr/>
        </p:nvPicPr>
        <p:blipFill>
          <a:blip r:embed="rId3"/>
          <a:srcRect/>
          <a:stretch>
            <a:fillRect/>
          </a:stretch>
        </p:blipFill>
        <p:spPr bwMode="auto">
          <a:xfrm>
            <a:off x="395288" y="3203575"/>
            <a:ext cx="3240087" cy="2344738"/>
          </a:xfrm>
          <a:prstGeom prst="rect">
            <a:avLst/>
          </a:prstGeom>
          <a:noFill/>
          <a:ln w="9525">
            <a:noFill/>
            <a:miter lim="800000"/>
            <a:headEnd/>
            <a:tailEnd/>
          </a:ln>
        </p:spPr>
      </p:pic>
      <p:pic>
        <p:nvPicPr>
          <p:cNvPr id="20484" name="Picture 7" descr="200763172939672">
            <a:hlinkClick r:id="rId4"/>
          </p:cNvPr>
          <p:cNvPicPr>
            <a:picLocks noChangeAspect="1" noChangeArrowheads="1"/>
          </p:cNvPicPr>
          <p:nvPr/>
        </p:nvPicPr>
        <p:blipFill>
          <a:blip r:embed="rId5"/>
          <a:srcRect/>
          <a:stretch>
            <a:fillRect/>
          </a:stretch>
        </p:blipFill>
        <p:spPr bwMode="auto">
          <a:xfrm>
            <a:off x="4572000" y="3500438"/>
            <a:ext cx="3810000" cy="2257425"/>
          </a:xfrm>
          <a:prstGeom prst="rect">
            <a:avLst/>
          </a:prstGeom>
          <a:noFill/>
          <a:ln w="9525">
            <a:noFill/>
            <a:miter lim="800000"/>
            <a:headEnd/>
            <a:tailEnd/>
          </a:ln>
        </p:spPr>
      </p:pic>
      <p:sp>
        <p:nvSpPr>
          <p:cNvPr id="20485" name="Text Box 8"/>
          <p:cNvSpPr txBox="1">
            <a:spLocks noChangeArrowheads="1"/>
          </p:cNvSpPr>
          <p:nvPr/>
        </p:nvSpPr>
        <p:spPr bwMode="auto">
          <a:xfrm>
            <a:off x="468313" y="5949950"/>
            <a:ext cx="2097087" cy="3968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r>
              <a:rPr lang="zh-CN" altLang="en-US" sz="2000">
                <a:solidFill>
                  <a:schemeClr val="folHlink"/>
                </a:solidFill>
              </a:rPr>
              <a:t>笔记本网卡</a:t>
            </a:r>
            <a:r>
              <a:rPr lang="en-US" altLang="zh-CN" sz="2000">
                <a:solidFill>
                  <a:schemeClr val="folHlink"/>
                </a:solidFill>
              </a:rPr>
              <a:t>RJ45</a:t>
            </a:r>
          </a:p>
        </p:txBody>
      </p:sp>
      <p:sp>
        <p:nvSpPr>
          <p:cNvPr id="20486" name="Text Box 9"/>
          <p:cNvSpPr txBox="1">
            <a:spLocks noChangeArrowheads="1"/>
          </p:cNvSpPr>
          <p:nvPr/>
        </p:nvSpPr>
        <p:spPr bwMode="auto">
          <a:xfrm>
            <a:off x="5508625" y="5949950"/>
            <a:ext cx="3167063" cy="396875"/>
          </a:xfrm>
          <a:prstGeom prst="rect">
            <a:avLst/>
          </a:prstGeom>
          <a:noFill/>
          <a:ln w="9525" algn="ctr">
            <a:noFill/>
            <a:miter lim="800000"/>
            <a:headEnd/>
            <a:tailEnd/>
          </a:ln>
        </p:spPr>
        <p:txBody>
          <a:bodyPr>
            <a:spAutoFit/>
          </a:bodyPr>
          <a:lstStyle/>
          <a:p>
            <a:pPr>
              <a:lnSpc>
                <a:spcPct val="100000"/>
              </a:lnSpc>
              <a:spcBef>
                <a:spcPct val="20000"/>
              </a:spcBef>
              <a:buClr>
                <a:schemeClr val="folHlink"/>
              </a:buClr>
              <a:buSzPct val="60000"/>
              <a:buFont typeface="Wingdings" pitchFamily="2" charset="2"/>
              <a:buNone/>
            </a:pPr>
            <a:r>
              <a:rPr lang="zh-CN" altLang="en-US" sz="2000">
                <a:solidFill>
                  <a:schemeClr val="folHlink"/>
                </a:solidFill>
              </a:rPr>
              <a:t>笔记本无线局域网网卡</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4213" y="1700213"/>
            <a:ext cx="8064500" cy="838200"/>
          </a:xfrm>
        </p:spPr>
        <p:txBody>
          <a:bodyPr/>
          <a:lstStyle/>
          <a:p>
            <a:pPr eaLnBrk="1" hangingPunct="1">
              <a:buFontTx/>
              <a:buChar char="•"/>
            </a:pPr>
            <a:r>
              <a:rPr kumimoji="0" lang="en-US" altLang="zh-CN" sz="2400" smtClean="0">
                <a:solidFill>
                  <a:schemeClr val="folHlink"/>
                </a:solidFill>
              </a:rPr>
              <a:t> USB</a:t>
            </a:r>
            <a:r>
              <a:rPr kumimoji="0" lang="zh-CN" altLang="en-US" sz="2400" smtClean="0">
                <a:solidFill>
                  <a:schemeClr val="folHlink"/>
                </a:solidFill>
              </a:rPr>
              <a:t>网卡：</a:t>
            </a:r>
            <a:r>
              <a:rPr kumimoji="0" lang="en-US" altLang="zh-CN" sz="2000" smtClean="0">
                <a:solidFill>
                  <a:schemeClr val="folHlink"/>
                </a:solidFill>
              </a:rPr>
              <a:t>USB2.0</a:t>
            </a:r>
            <a:r>
              <a:rPr kumimoji="0" lang="zh-CN" altLang="en-US" sz="2000" smtClean="0">
                <a:solidFill>
                  <a:schemeClr val="folHlink"/>
                </a:solidFill>
              </a:rPr>
              <a:t>（</a:t>
            </a:r>
            <a:r>
              <a:rPr kumimoji="0" lang="en-US" altLang="zh-CN" sz="2000" smtClean="0">
                <a:solidFill>
                  <a:schemeClr val="folHlink"/>
                </a:solidFill>
              </a:rPr>
              <a:t>480M</a:t>
            </a:r>
            <a:r>
              <a:rPr kumimoji="0" lang="zh-CN" altLang="en-US" sz="2000" smtClean="0">
                <a:solidFill>
                  <a:schemeClr val="folHlink"/>
                </a:solidFill>
              </a:rPr>
              <a:t>）和</a:t>
            </a:r>
            <a:r>
              <a:rPr kumimoji="0" lang="en-US" altLang="zh-CN" sz="2000" smtClean="0">
                <a:solidFill>
                  <a:schemeClr val="folHlink"/>
                </a:solidFill>
              </a:rPr>
              <a:t>USB1.1</a:t>
            </a:r>
            <a:r>
              <a:rPr kumimoji="0" lang="zh-CN" altLang="en-US" sz="2000" smtClean="0">
                <a:solidFill>
                  <a:schemeClr val="folHlink"/>
                </a:solidFill>
              </a:rPr>
              <a:t>（</a:t>
            </a:r>
            <a:r>
              <a:rPr kumimoji="0" lang="en-US" altLang="zh-CN" sz="2000" smtClean="0">
                <a:solidFill>
                  <a:schemeClr val="folHlink"/>
                </a:solidFill>
              </a:rPr>
              <a:t>12M</a:t>
            </a:r>
            <a:r>
              <a:rPr kumimoji="0" lang="zh-CN" altLang="en-US" sz="2000" smtClean="0">
                <a:solidFill>
                  <a:schemeClr val="folHlink"/>
                </a:solidFill>
              </a:rPr>
              <a:t>），很方便使用</a:t>
            </a:r>
            <a:br>
              <a:rPr kumimoji="0" lang="zh-CN" altLang="en-US" sz="2000" smtClean="0">
                <a:solidFill>
                  <a:schemeClr val="folHlink"/>
                </a:solidFill>
              </a:rPr>
            </a:br>
            <a:r>
              <a:rPr kumimoji="0" lang="zh-CN" altLang="en-US" sz="2000" smtClean="0">
                <a:solidFill>
                  <a:schemeClr val="folHlink"/>
                </a:solidFill>
              </a:rPr>
              <a:t/>
            </a:r>
            <a:br>
              <a:rPr kumimoji="0" lang="zh-CN" altLang="en-US" sz="2000" smtClean="0">
                <a:solidFill>
                  <a:schemeClr val="folHlink"/>
                </a:solidFill>
              </a:rPr>
            </a:br>
            <a:r>
              <a:rPr kumimoji="0" lang="zh-CN" altLang="en-US" sz="2000" smtClean="0">
                <a:solidFill>
                  <a:schemeClr val="folHlink"/>
                </a:solidFill>
              </a:rPr>
              <a:t>   </a:t>
            </a:r>
            <a:r>
              <a:rPr kumimoji="0" lang="en-US" altLang="zh-CN" sz="2000" smtClean="0">
                <a:solidFill>
                  <a:schemeClr val="folHlink"/>
                </a:solidFill>
              </a:rPr>
              <a:t>RJ-45</a:t>
            </a:r>
            <a:r>
              <a:rPr kumimoji="0" lang="zh-CN" altLang="en-US" sz="2000" smtClean="0">
                <a:solidFill>
                  <a:schemeClr val="folHlink"/>
                </a:solidFill>
              </a:rPr>
              <a:t>口的</a:t>
            </a:r>
            <a:r>
              <a:rPr kumimoji="0" lang="en-US" altLang="zh-CN" sz="2000" smtClean="0">
                <a:solidFill>
                  <a:schemeClr val="folHlink"/>
                </a:solidFill>
              </a:rPr>
              <a:t>USB</a:t>
            </a:r>
            <a:r>
              <a:rPr kumimoji="0" lang="zh-CN" altLang="en-US" sz="2000" smtClean="0">
                <a:solidFill>
                  <a:schemeClr val="folHlink"/>
                </a:solidFill>
              </a:rPr>
              <a:t>网卡</a:t>
            </a:r>
          </a:p>
        </p:txBody>
      </p:sp>
      <p:pic>
        <p:nvPicPr>
          <p:cNvPr id="21507" name="Picture 4" descr="图3-3  RJ-45口的USB网卡"/>
          <p:cNvPicPr>
            <a:picLocks noChangeAspect="1" noChangeArrowheads="1"/>
          </p:cNvPicPr>
          <p:nvPr/>
        </p:nvPicPr>
        <p:blipFill>
          <a:blip r:embed="rId2"/>
          <a:srcRect/>
          <a:stretch>
            <a:fillRect/>
          </a:stretch>
        </p:blipFill>
        <p:spPr bwMode="auto">
          <a:xfrm>
            <a:off x="3708400" y="2781300"/>
            <a:ext cx="3200400" cy="2752725"/>
          </a:xfrm>
          <a:prstGeom prst="rect">
            <a:avLst/>
          </a:prstGeom>
          <a:noFill/>
          <a:ln w="9525">
            <a:noFill/>
            <a:miter lim="800000"/>
            <a:headEnd/>
            <a:tailEnd/>
          </a:ln>
        </p:spPr>
      </p:pic>
      <p:sp>
        <p:nvSpPr>
          <p:cNvPr id="21508" name="Text Box 5"/>
          <p:cNvSpPr txBox="1">
            <a:spLocks noChangeArrowheads="1"/>
          </p:cNvSpPr>
          <p:nvPr/>
        </p:nvSpPr>
        <p:spPr bwMode="auto">
          <a:xfrm>
            <a:off x="519113" y="5700713"/>
            <a:ext cx="184150" cy="579437"/>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endParaRPr lang="zh-CN" altLang="zh-CN"/>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85720" y="714356"/>
            <a:ext cx="7793037" cy="838200"/>
          </a:xfrm>
        </p:spPr>
        <p:txBody>
          <a:bodyPr/>
          <a:lstStyle/>
          <a:p>
            <a:pPr eaLnBrk="1" hangingPunct="1"/>
            <a:r>
              <a:rPr kumimoji="0" lang="zh-CN" altLang="en-US" sz="3200" dirty="0" smtClean="0"/>
              <a:t>网卡的选择</a:t>
            </a:r>
          </a:p>
        </p:txBody>
      </p:sp>
      <p:sp>
        <p:nvSpPr>
          <p:cNvPr id="22531" name="Rectangle 3"/>
          <p:cNvSpPr>
            <a:spLocks noGrp="1" noChangeArrowheads="1"/>
          </p:cNvSpPr>
          <p:nvPr>
            <p:ph type="body" idx="1"/>
          </p:nvPr>
        </p:nvSpPr>
        <p:spPr>
          <a:xfrm>
            <a:off x="381000" y="1781175"/>
            <a:ext cx="8763000" cy="5076825"/>
          </a:xfrm>
        </p:spPr>
        <p:txBody>
          <a:bodyPr/>
          <a:lstStyle/>
          <a:p>
            <a:pPr marL="0" indent="0" eaLnBrk="1" hangingPunct="1">
              <a:lnSpc>
                <a:spcPct val="105000"/>
              </a:lnSpc>
              <a:buFont typeface="Wingdings" pitchFamily="2" charset="2"/>
              <a:buNone/>
            </a:pPr>
            <a:r>
              <a:rPr kumimoji="0" lang="zh-CN" altLang="en-US" sz="2000" dirty="0" smtClean="0"/>
              <a:t>网卡的选择：</a:t>
            </a:r>
          </a:p>
          <a:p>
            <a:pPr marL="0" indent="0" eaLnBrk="1" hangingPunct="1">
              <a:lnSpc>
                <a:spcPct val="105000"/>
              </a:lnSpc>
              <a:buFont typeface="Wingdings" pitchFamily="2" charset="2"/>
              <a:buNone/>
            </a:pPr>
            <a:r>
              <a:rPr kumimoji="0" lang="zh-CN" altLang="en-US" sz="2000" dirty="0" smtClean="0"/>
              <a:t>●</a:t>
            </a:r>
            <a:r>
              <a:rPr kumimoji="0" lang="zh-CN" altLang="en-US" sz="2000" dirty="0" smtClean="0">
                <a:solidFill>
                  <a:schemeClr val="folHlink"/>
                </a:solidFill>
              </a:rPr>
              <a:t>接口类型</a:t>
            </a:r>
            <a:r>
              <a:rPr kumimoji="0" lang="zh-CN" altLang="en-US" sz="2000" dirty="0" smtClean="0"/>
              <a:t>：不同的传输介质，需要不同类型接口的网卡。</a:t>
            </a:r>
          </a:p>
          <a:p>
            <a:pPr marL="0" indent="0" eaLnBrk="1" hangingPunct="1">
              <a:lnSpc>
                <a:spcPct val="105000"/>
              </a:lnSpc>
              <a:buFont typeface="Wingdings" pitchFamily="2" charset="2"/>
              <a:buNone/>
            </a:pPr>
            <a:r>
              <a:rPr kumimoji="0" lang="zh-CN" altLang="en-US" sz="2000" dirty="0" smtClean="0"/>
              <a:t>●</a:t>
            </a:r>
            <a:r>
              <a:rPr kumimoji="0" lang="zh-CN" altLang="en-US" sz="2000" dirty="0" smtClean="0">
                <a:solidFill>
                  <a:schemeClr val="folHlink"/>
                </a:solidFill>
              </a:rPr>
              <a:t>传输速率</a:t>
            </a:r>
            <a:r>
              <a:rPr kumimoji="0" lang="zh-CN" altLang="en-US" sz="2000" dirty="0" smtClean="0"/>
              <a:t>：网卡最主要的技术指标，是指该类网卡具有一定的智能，能够通过与远端网络设备（集线器或交换机）</a:t>
            </a:r>
            <a:r>
              <a:rPr kumimoji="0" lang="zh-CN" altLang="en-US" sz="2000" dirty="0" smtClean="0">
                <a:solidFill>
                  <a:schemeClr val="folHlink"/>
                </a:solidFill>
              </a:rPr>
              <a:t>协商，自动确定</a:t>
            </a:r>
            <a:r>
              <a:rPr kumimoji="0" lang="zh-CN" altLang="en-US" sz="2000" dirty="0" smtClean="0"/>
              <a:t>其应采用的传输速率。网卡是计算机与网络的接口，其传输速率的高低决定了网络与计算机的通信速度，应尽量一般选择</a:t>
            </a:r>
            <a:r>
              <a:rPr kumimoji="0" lang="en-US" altLang="zh-CN" sz="2000" dirty="0" smtClean="0">
                <a:solidFill>
                  <a:schemeClr val="folHlink"/>
                </a:solidFill>
              </a:rPr>
              <a:t>10/100/1000Mbps</a:t>
            </a:r>
            <a:r>
              <a:rPr kumimoji="0" lang="zh-CN" altLang="en-US" sz="2000" dirty="0" smtClean="0">
                <a:solidFill>
                  <a:schemeClr val="folHlink"/>
                </a:solidFill>
              </a:rPr>
              <a:t>自适应网卡</a:t>
            </a:r>
            <a:r>
              <a:rPr kumimoji="0" lang="zh-CN" altLang="en-US" sz="2000" dirty="0" smtClean="0"/>
              <a:t>。</a:t>
            </a:r>
          </a:p>
          <a:p>
            <a:pPr marL="0" indent="0" eaLnBrk="1" hangingPunct="1">
              <a:lnSpc>
                <a:spcPct val="105000"/>
              </a:lnSpc>
              <a:buFont typeface="Wingdings" pitchFamily="2" charset="2"/>
              <a:buNone/>
            </a:pPr>
            <a:r>
              <a:rPr kumimoji="0" lang="zh-CN" altLang="en-US" sz="2000" dirty="0" smtClean="0"/>
              <a:t>●对全双工通信模式：</a:t>
            </a:r>
            <a:r>
              <a:rPr kumimoji="0" lang="zh-CN" altLang="en-US" sz="2000" dirty="0" smtClean="0">
                <a:solidFill>
                  <a:schemeClr val="folHlink"/>
                </a:solidFill>
              </a:rPr>
              <a:t>全双工网卡</a:t>
            </a:r>
            <a:r>
              <a:rPr kumimoji="0" lang="zh-CN" altLang="en-US" sz="2000" dirty="0" smtClean="0"/>
              <a:t>能够同时进行信息的接收和发送</a:t>
            </a:r>
          </a:p>
          <a:p>
            <a:pPr marL="0" indent="0" eaLnBrk="1" hangingPunct="1">
              <a:lnSpc>
                <a:spcPct val="105000"/>
              </a:lnSpc>
              <a:buFont typeface="Wingdings" pitchFamily="2" charset="2"/>
              <a:buNone/>
            </a:pPr>
            <a:r>
              <a:rPr kumimoji="0" lang="zh-CN" altLang="en-US" sz="2000" dirty="0" smtClean="0"/>
              <a:t>●</a:t>
            </a:r>
            <a:r>
              <a:rPr kumimoji="0" lang="zh-CN" altLang="en-US" sz="2000" dirty="0" smtClean="0">
                <a:solidFill>
                  <a:schemeClr val="folHlink"/>
                </a:solidFill>
              </a:rPr>
              <a:t>对操作系统的支持</a:t>
            </a:r>
            <a:r>
              <a:rPr kumimoji="0" lang="zh-CN" altLang="en-US" sz="2000" dirty="0" smtClean="0"/>
              <a:t>：网卡应附带用于支持不同操作系统的驱动程序。</a:t>
            </a:r>
          </a:p>
          <a:p>
            <a:pPr marL="0" indent="0" eaLnBrk="1" hangingPunct="1">
              <a:lnSpc>
                <a:spcPct val="105000"/>
              </a:lnSpc>
              <a:buFont typeface="Wingdings" pitchFamily="2" charset="2"/>
              <a:buNone/>
            </a:pPr>
            <a:r>
              <a:rPr kumimoji="0" lang="zh-CN" altLang="en-US" sz="2000" dirty="0" smtClean="0"/>
              <a:t>●对</a:t>
            </a:r>
            <a:r>
              <a:rPr kumimoji="0" lang="zh-CN" altLang="en-US" sz="2000" dirty="0" smtClean="0">
                <a:solidFill>
                  <a:schemeClr val="folHlink"/>
                </a:solidFill>
              </a:rPr>
              <a:t>远程引导功能</a:t>
            </a:r>
            <a:r>
              <a:rPr kumimoji="0" lang="zh-CN" altLang="en-US" sz="2000" dirty="0" smtClean="0"/>
              <a:t>的支持：建立无盘工作站时，必须购买具备远程引导芯片插槽且配备了专用的远程引导芯片的网卡。</a:t>
            </a:r>
            <a:r>
              <a:rPr kumimoji="0" lang="en-US" altLang="zh-CN" sz="2000" dirty="0" smtClean="0">
                <a:solidFill>
                  <a:schemeClr val="folHlink"/>
                </a:solidFill>
              </a:rPr>
              <a:t>PXE</a:t>
            </a:r>
            <a:r>
              <a:rPr kumimoji="0" lang="en-US" altLang="zh-CN" sz="2000" dirty="0" smtClean="0"/>
              <a:t> / RPL</a:t>
            </a:r>
            <a:r>
              <a:rPr kumimoji="0" lang="zh-CN" altLang="en-US" sz="2000" dirty="0" smtClean="0"/>
              <a:t>技术</a:t>
            </a:r>
          </a:p>
          <a:p>
            <a:pPr marL="0" indent="0" eaLnBrk="1" hangingPunct="1">
              <a:lnSpc>
                <a:spcPct val="105000"/>
              </a:lnSpc>
              <a:buFont typeface="Wingdings" pitchFamily="2" charset="2"/>
              <a:buNone/>
            </a:pPr>
            <a:r>
              <a:rPr kumimoji="0" lang="zh-CN" altLang="en-US" sz="2000" dirty="0" smtClean="0"/>
              <a:t>●</a:t>
            </a:r>
            <a:r>
              <a:rPr kumimoji="0" lang="zh-CN" altLang="en-US" sz="2000" dirty="0" smtClean="0">
                <a:solidFill>
                  <a:schemeClr val="folHlink"/>
                </a:solidFill>
              </a:rPr>
              <a:t>较低的处理器占用率</a:t>
            </a:r>
            <a:r>
              <a:rPr kumimoji="0" lang="zh-CN" altLang="en-US" sz="2000" dirty="0" smtClean="0"/>
              <a:t>：网卡中的网络控制芯片可以代替计算机的</a:t>
            </a:r>
            <a:r>
              <a:rPr kumimoji="0" lang="en-US" altLang="zh-CN" sz="2000" dirty="0" smtClean="0"/>
              <a:t>CPU</a:t>
            </a:r>
            <a:r>
              <a:rPr kumimoji="0" lang="zh-CN" altLang="en-US" sz="2000" dirty="0" smtClean="0"/>
              <a:t>完成与网络通信相关的任务，从而可降低网卡对</a:t>
            </a:r>
            <a:r>
              <a:rPr kumimoji="0" lang="en-US" altLang="zh-CN" sz="2000" dirty="0" smtClean="0"/>
              <a:t>CPU</a:t>
            </a:r>
            <a:r>
              <a:rPr kumimoji="0" lang="zh-CN" altLang="en-US" sz="2000" dirty="0" smtClean="0"/>
              <a:t>的占用率。（服务器端网卡）</a:t>
            </a:r>
          </a:p>
          <a:p>
            <a:pPr marL="0" indent="0" eaLnBrk="1" hangingPunct="1">
              <a:lnSpc>
                <a:spcPct val="105000"/>
              </a:lnSpc>
              <a:buFont typeface="Wingdings" pitchFamily="2" charset="2"/>
              <a:buNone/>
            </a:pPr>
            <a:r>
              <a:rPr kumimoji="0" lang="zh-CN" altLang="en-US" sz="2000" dirty="0" smtClean="0"/>
              <a:t>●可网管：服务器端网卡的最低标准是能够支持基于</a:t>
            </a:r>
            <a:r>
              <a:rPr kumimoji="0" lang="en-US" altLang="zh-CN" sz="2000" dirty="0" smtClean="0">
                <a:solidFill>
                  <a:schemeClr val="folHlink"/>
                </a:solidFill>
              </a:rPr>
              <a:t>SNMP</a:t>
            </a:r>
            <a:r>
              <a:rPr kumimoji="0" lang="zh-CN" altLang="en-US" sz="2000" dirty="0" smtClean="0">
                <a:solidFill>
                  <a:schemeClr val="folHlink"/>
                </a:solidFill>
              </a:rPr>
              <a:t>（简单网络管理协议）的网管软件。</a:t>
            </a:r>
            <a:endParaRPr kumimoji="0" lang="zh-CN" altLang="en-US" sz="2000" dirty="0" smtClean="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357158" y="1785926"/>
            <a:ext cx="8534400" cy="4548188"/>
          </a:xfrm>
          <a:prstGeom prst="rect">
            <a:avLst/>
          </a:prstGeom>
          <a:noFill/>
          <a:ln w="9525">
            <a:noFill/>
            <a:miter lim="800000"/>
            <a:headEnd/>
            <a:tailEnd/>
          </a:ln>
        </p:spPr>
        <p:txBody>
          <a:bodyPr lIns="0" rIns="0">
            <a:spAutoFit/>
          </a:bodyPr>
          <a:lstStyle/>
          <a:p>
            <a:pPr algn="just"/>
            <a:r>
              <a:rPr lang="zh-CN" altLang="en-US" sz="2400" dirty="0">
                <a:solidFill>
                  <a:schemeClr val="tx1"/>
                </a:solidFill>
                <a:latin typeface="Times New Roman" pitchFamily="18" charset="0"/>
              </a:rPr>
              <a:t>把网卡一般安装到计算机的方法：</a:t>
            </a:r>
          </a:p>
          <a:p>
            <a:pPr algn="just"/>
            <a:r>
              <a:rPr lang="zh-CN" altLang="en-US" sz="2000" b="0" dirty="0">
                <a:solidFill>
                  <a:schemeClr val="tx1"/>
                </a:solidFill>
                <a:latin typeface="Times New Roman" pitchFamily="18" charset="0"/>
              </a:rPr>
              <a:t>①</a:t>
            </a:r>
            <a:r>
              <a:rPr lang="zh-CN" altLang="en-US" sz="2000" b="0" dirty="0">
                <a:solidFill>
                  <a:schemeClr val="tx1"/>
                </a:solidFill>
                <a:latin typeface="Times New Roman" pitchFamily="18" charset="0"/>
                <a:cs typeface="Times New Roman" pitchFamily="18" charset="0"/>
              </a:rPr>
              <a:t>     </a:t>
            </a:r>
            <a:r>
              <a:rPr lang="zh-CN" altLang="en-US" sz="2000" b="0" dirty="0">
                <a:solidFill>
                  <a:schemeClr val="tx1"/>
                </a:solidFill>
                <a:latin typeface="Times New Roman" pitchFamily="18" charset="0"/>
              </a:rPr>
              <a:t>关闭计算机，</a:t>
            </a:r>
            <a:r>
              <a:rPr lang="zh-CN" altLang="en-US" sz="2000" dirty="0">
                <a:solidFill>
                  <a:schemeClr val="folHlink"/>
                </a:solidFill>
                <a:latin typeface="Times New Roman" pitchFamily="18" charset="0"/>
              </a:rPr>
              <a:t>切断电源</a:t>
            </a:r>
            <a:r>
              <a:rPr lang="zh-CN" altLang="en-US" sz="2000" b="0" dirty="0">
                <a:solidFill>
                  <a:schemeClr val="tx1"/>
                </a:solidFill>
                <a:latin typeface="Times New Roman" pitchFamily="18" charset="0"/>
              </a:rPr>
              <a:t>（即拨下计算机与交流电源相连的插头）；</a:t>
            </a:r>
          </a:p>
          <a:p>
            <a:pPr algn="just"/>
            <a:r>
              <a:rPr lang="zh-CN" altLang="en-US" sz="2000" b="0" dirty="0">
                <a:solidFill>
                  <a:schemeClr val="tx1"/>
                </a:solidFill>
                <a:latin typeface="Times New Roman" pitchFamily="18" charset="0"/>
              </a:rPr>
              <a:t>②</a:t>
            </a:r>
            <a:r>
              <a:rPr lang="zh-CN" altLang="en-US" sz="2000" b="0" dirty="0">
                <a:solidFill>
                  <a:schemeClr val="tx1"/>
                </a:solidFill>
                <a:latin typeface="Times New Roman" pitchFamily="18" charset="0"/>
                <a:cs typeface="Times New Roman" pitchFamily="18" charset="0"/>
              </a:rPr>
              <a:t>     </a:t>
            </a:r>
            <a:r>
              <a:rPr lang="zh-CN" altLang="en-US" sz="2000" b="0" dirty="0">
                <a:solidFill>
                  <a:schemeClr val="tx1"/>
                </a:solidFill>
                <a:latin typeface="Times New Roman" pitchFamily="18" charset="0"/>
              </a:rPr>
              <a:t>打开计算机的机箱；</a:t>
            </a:r>
          </a:p>
          <a:p>
            <a:pPr algn="just"/>
            <a:r>
              <a:rPr lang="zh-CN" altLang="en-US" sz="2000" b="0" dirty="0">
                <a:solidFill>
                  <a:schemeClr val="tx1"/>
                </a:solidFill>
                <a:latin typeface="Times New Roman" pitchFamily="18" charset="0"/>
              </a:rPr>
              <a:t>③</a:t>
            </a:r>
            <a:r>
              <a:rPr lang="zh-CN" altLang="en-US" sz="2000" b="0" dirty="0">
                <a:solidFill>
                  <a:schemeClr val="tx1"/>
                </a:solidFill>
                <a:latin typeface="Times New Roman" pitchFamily="18" charset="0"/>
                <a:cs typeface="Times New Roman" pitchFamily="18" charset="0"/>
              </a:rPr>
              <a:t>     </a:t>
            </a:r>
            <a:r>
              <a:rPr lang="zh-CN" altLang="en-US" sz="2000" b="0" dirty="0">
                <a:solidFill>
                  <a:schemeClr val="tx1"/>
                </a:solidFill>
                <a:latin typeface="Times New Roman" pitchFamily="18" charset="0"/>
              </a:rPr>
              <a:t>在主板上找到一个适合你所购买网卡的</a:t>
            </a:r>
            <a:r>
              <a:rPr lang="zh-CN" altLang="en-US" sz="2000" dirty="0">
                <a:solidFill>
                  <a:schemeClr val="folHlink"/>
                </a:solidFill>
                <a:latin typeface="Times New Roman" pitchFamily="18" charset="0"/>
              </a:rPr>
              <a:t>总线插槽</a:t>
            </a:r>
            <a:r>
              <a:rPr lang="zh-CN" altLang="en-US" sz="2000" b="0" dirty="0">
                <a:solidFill>
                  <a:schemeClr val="tx1"/>
                </a:solidFill>
                <a:latin typeface="Times New Roman" pitchFamily="18" charset="0"/>
              </a:rPr>
              <a:t>；</a:t>
            </a:r>
          </a:p>
          <a:p>
            <a:pPr algn="just"/>
            <a:r>
              <a:rPr lang="zh-CN" altLang="en-US" sz="2000" b="0" dirty="0">
                <a:solidFill>
                  <a:schemeClr val="tx1"/>
                </a:solidFill>
                <a:latin typeface="Times New Roman" pitchFamily="18" charset="0"/>
              </a:rPr>
              <a:t>④</a:t>
            </a:r>
            <a:r>
              <a:rPr lang="zh-CN" altLang="en-US" sz="2000" b="0" dirty="0">
                <a:solidFill>
                  <a:schemeClr val="tx1"/>
                </a:solidFill>
                <a:latin typeface="Times New Roman" pitchFamily="18" charset="0"/>
                <a:cs typeface="Times New Roman" pitchFamily="18" charset="0"/>
              </a:rPr>
              <a:t>     </a:t>
            </a:r>
            <a:r>
              <a:rPr lang="zh-CN" altLang="en-US" sz="2000" b="0" dirty="0">
                <a:solidFill>
                  <a:schemeClr val="tx1"/>
                </a:solidFill>
                <a:latin typeface="Times New Roman" pitchFamily="18" charset="0"/>
              </a:rPr>
              <a:t>用螺丝刀把该插槽后的</a:t>
            </a:r>
            <a:r>
              <a:rPr lang="zh-CN" altLang="en-US" sz="2000" b="0" dirty="0">
                <a:solidFill>
                  <a:schemeClr val="folHlink"/>
                </a:solidFill>
                <a:latin typeface="Times New Roman" pitchFamily="18" charset="0"/>
              </a:rPr>
              <a:t>档板去掉</a:t>
            </a:r>
            <a:r>
              <a:rPr lang="zh-CN" altLang="en-US" sz="2000" b="0" dirty="0">
                <a:solidFill>
                  <a:schemeClr val="tx1"/>
                </a:solidFill>
                <a:latin typeface="Times New Roman" pitchFamily="18" charset="0"/>
              </a:rPr>
              <a:t>，注意：螺丝刀在作用前最好在其它金属上擦几下，以防止静电对计算机中的电子芯片造成不必要的损坏；</a:t>
            </a:r>
          </a:p>
          <a:p>
            <a:pPr algn="just"/>
            <a:r>
              <a:rPr lang="zh-CN" altLang="en-US" sz="2000" b="0" dirty="0">
                <a:solidFill>
                  <a:schemeClr val="tx1"/>
                </a:solidFill>
                <a:latin typeface="Times New Roman" pitchFamily="18" charset="0"/>
              </a:rPr>
              <a:t>⑤</a:t>
            </a:r>
            <a:r>
              <a:rPr lang="zh-CN" altLang="en-US" sz="2000" b="0" dirty="0">
                <a:solidFill>
                  <a:schemeClr val="tx1"/>
                </a:solidFill>
                <a:latin typeface="Times New Roman" pitchFamily="18" charset="0"/>
                <a:cs typeface="Times New Roman" pitchFamily="18" charset="0"/>
              </a:rPr>
              <a:t>     </a:t>
            </a:r>
            <a:r>
              <a:rPr lang="zh-CN" altLang="en-US" sz="2000" b="0" dirty="0">
                <a:solidFill>
                  <a:schemeClr val="tx1"/>
                </a:solidFill>
                <a:latin typeface="Times New Roman" pitchFamily="18" charset="0"/>
              </a:rPr>
              <a:t>将</a:t>
            </a:r>
            <a:r>
              <a:rPr lang="zh-CN" altLang="en-US" sz="2000" dirty="0">
                <a:solidFill>
                  <a:schemeClr val="folHlink"/>
                </a:solidFill>
                <a:latin typeface="Times New Roman" pitchFamily="18" charset="0"/>
              </a:rPr>
              <a:t>网卡插入该总线插槽，接触良好</a:t>
            </a:r>
            <a:r>
              <a:rPr lang="zh-CN" altLang="en-US" sz="2000" b="0" dirty="0">
                <a:solidFill>
                  <a:schemeClr val="tx1"/>
                </a:solidFill>
                <a:latin typeface="Times New Roman" pitchFamily="18" charset="0"/>
              </a:rPr>
              <a:t>。一定要特别注意：要将网卡的引脚全部压入到插槽中，否则会使计算机造成频繁自动启动、不能关机、因自检</a:t>
            </a:r>
          </a:p>
          <a:p>
            <a:pPr algn="just"/>
            <a:r>
              <a:rPr lang="zh-CN" altLang="en-US" sz="2000" b="0" dirty="0">
                <a:solidFill>
                  <a:schemeClr val="tx1"/>
                </a:solidFill>
                <a:latin typeface="Times New Roman" pitchFamily="18" charset="0"/>
              </a:rPr>
              <a:t>通不过而死机等；</a:t>
            </a:r>
          </a:p>
          <a:p>
            <a:pPr algn="just"/>
            <a:r>
              <a:rPr lang="zh-CN" altLang="en-US" sz="2000" b="0" dirty="0">
                <a:solidFill>
                  <a:schemeClr val="tx1"/>
                </a:solidFill>
                <a:latin typeface="Times New Roman" pitchFamily="18" charset="0"/>
              </a:rPr>
              <a:t>⑥</a:t>
            </a:r>
            <a:r>
              <a:rPr lang="zh-CN" altLang="en-US" sz="2000" b="0" dirty="0">
                <a:solidFill>
                  <a:schemeClr val="tx1"/>
                </a:solidFill>
                <a:latin typeface="Times New Roman" pitchFamily="18" charset="0"/>
                <a:cs typeface="Times New Roman" pitchFamily="18" charset="0"/>
              </a:rPr>
              <a:t>     </a:t>
            </a:r>
            <a:r>
              <a:rPr lang="zh-CN" altLang="en-US" sz="2000" b="0" dirty="0">
                <a:solidFill>
                  <a:schemeClr val="tx1"/>
                </a:solidFill>
                <a:latin typeface="Times New Roman" pitchFamily="18" charset="0"/>
              </a:rPr>
              <a:t>用螺丝将网卡固定好；</a:t>
            </a:r>
          </a:p>
          <a:p>
            <a:r>
              <a:rPr lang="zh-CN" altLang="en-US" sz="2000" b="0" dirty="0">
                <a:solidFill>
                  <a:schemeClr val="tx1"/>
                </a:solidFill>
                <a:latin typeface="宋体" charset="-122"/>
              </a:rPr>
              <a:t>把机箱重新盖好，插上与网络相连的电缆，接上交流电源。</a:t>
            </a:r>
            <a:r>
              <a:rPr lang="zh-CN" altLang="en-US" sz="2000" b="0" dirty="0">
                <a:solidFill>
                  <a:schemeClr val="tx1"/>
                </a:solidFill>
                <a:latin typeface="Times New Roman" pitchFamily="18" charset="0"/>
              </a:rPr>
              <a:t> </a:t>
            </a:r>
          </a:p>
        </p:txBody>
      </p:sp>
      <p:sp>
        <p:nvSpPr>
          <p:cNvPr id="23555" name="Text Box 5"/>
          <p:cNvSpPr txBox="1">
            <a:spLocks noChangeArrowheads="1"/>
          </p:cNvSpPr>
          <p:nvPr/>
        </p:nvSpPr>
        <p:spPr bwMode="auto">
          <a:xfrm>
            <a:off x="357158" y="785794"/>
            <a:ext cx="6500813" cy="917174"/>
          </a:xfrm>
          <a:prstGeom prst="rect">
            <a:avLst/>
          </a:prstGeom>
          <a:noFill/>
          <a:ln w="9525" algn="ctr">
            <a:noFill/>
            <a:miter lim="800000"/>
            <a:headEnd/>
            <a:tailEnd/>
          </a:ln>
        </p:spPr>
        <p:txBody>
          <a:bodyPr>
            <a:spAutoFit/>
          </a:bodyPr>
          <a:lstStyle/>
          <a:p>
            <a:pPr>
              <a:lnSpc>
                <a:spcPct val="100000"/>
              </a:lnSpc>
            </a:pPr>
            <a:r>
              <a:rPr lang="zh-CN" altLang="en-US" sz="3200" b="0" dirty="0" smtClean="0">
                <a:solidFill>
                  <a:srgbClr val="FF0000"/>
                </a:solidFill>
                <a:latin typeface="黑体" pitchFamily="2" charset="-122"/>
                <a:ea typeface="黑体" pitchFamily="2" charset="-122"/>
              </a:rPr>
              <a:t>一般</a:t>
            </a:r>
            <a:r>
              <a:rPr lang="zh-CN" altLang="en-US" sz="3200" b="0" dirty="0">
                <a:solidFill>
                  <a:srgbClr val="FF0000"/>
                </a:solidFill>
                <a:latin typeface="黑体" pitchFamily="2" charset="-122"/>
                <a:ea typeface="黑体" pitchFamily="2" charset="-122"/>
              </a:rPr>
              <a:t>网卡的安装和设置</a:t>
            </a:r>
          </a:p>
          <a:p>
            <a:pPr>
              <a:lnSpc>
                <a:spcPct val="100000"/>
              </a:lnSpc>
              <a:spcBef>
                <a:spcPct val="20000"/>
              </a:spcBef>
              <a:buClr>
                <a:schemeClr val="folHlink"/>
              </a:buClr>
              <a:buSzPct val="60000"/>
              <a:buFont typeface="Wingdings" pitchFamily="2" charset="2"/>
              <a:buNone/>
            </a:pPr>
            <a:endParaRPr lang="en-US" altLang="zh-CN"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z="3200" dirty="0" smtClean="0"/>
              <a:t>网卡安装配置的注意方面：</a:t>
            </a:r>
          </a:p>
        </p:txBody>
      </p:sp>
      <p:sp>
        <p:nvSpPr>
          <p:cNvPr id="24579" name="Rectangle 3"/>
          <p:cNvSpPr>
            <a:spLocks noGrp="1" noChangeArrowheads="1"/>
          </p:cNvSpPr>
          <p:nvPr>
            <p:ph type="body" idx="1"/>
          </p:nvPr>
        </p:nvSpPr>
        <p:spPr>
          <a:xfrm>
            <a:off x="285720" y="1708150"/>
            <a:ext cx="8574088" cy="5149850"/>
          </a:xfrm>
        </p:spPr>
        <p:txBody>
          <a:bodyPr/>
          <a:lstStyle/>
          <a:p>
            <a:pPr marL="0" indent="0" eaLnBrk="1" hangingPunct="1">
              <a:buFont typeface="Wingdings" pitchFamily="2" charset="2"/>
              <a:buNone/>
            </a:pPr>
            <a:r>
              <a:rPr lang="en-US" altLang="zh-CN" sz="2000" dirty="0" smtClean="0"/>
              <a:t>1</a:t>
            </a:r>
            <a:r>
              <a:rPr lang="zh-CN" altLang="en-US" sz="2000" dirty="0" smtClean="0"/>
              <a:t>、注意区别不同</a:t>
            </a:r>
            <a:r>
              <a:rPr lang="en-US" altLang="zh-CN" sz="2000" dirty="0" smtClean="0"/>
              <a:t>OS</a:t>
            </a:r>
            <a:r>
              <a:rPr lang="zh-CN" altLang="en-US" sz="2000" dirty="0" smtClean="0"/>
              <a:t>下的驱动程序，除</a:t>
            </a:r>
            <a:r>
              <a:rPr lang="en-US" altLang="zh-CN" sz="2000" dirty="0" smtClean="0"/>
              <a:t>2000/XP</a:t>
            </a:r>
            <a:r>
              <a:rPr lang="zh-CN" altLang="en-US" sz="2000" dirty="0" smtClean="0"/>
              <a:t>下的驱动基本通用外，其他</a:t>
            </a:r>
            <a:r>
              <a:rPr lang="en-US" altLang="zh-CN" sz="2000" dirty="0" smtClean="0"/>
              <a:t>OS</a:t>
            </a:r>
            <a:r>
              <a:rPr lang="zh-CN" altLang="en-US" sz="2000" dirty="0" smtClean="0"/>
              <a:t>下的驱动程序不能通用</a:t>
            </a:r>
            <a:r>
              <a:rPr lang="en-US" altLang="zh-CN" sz="2000" dirty="0" smtClean="0"/>
              <a:t>.</a:t>
            </a:r>
          </a:p>
          <a:p>
            <a:pPr marL="0" indent="0" eaLnBrk="1" hangingPunct="1">
              <a:buFont typeface="Wingdings" pitchFamily="2" charset="2"/>
              <a:buNone/>
            </a:pPr>
            <a:r>
              <a:rPr lang="en-US" altLang="zh-CN" sz="2000" dirty="0" smtClean="0"/>
              <a:t>2</a:t>
            </a:r>
            <a:r>
              <a:rPr lang="zh-CN" altLang="en-US" sz="2000" dirty="0" smtClean="0"/>
              <a:t>、安装驱动时，系统自动查找相应驱动文件夹下的驱动程序进行安装。</a:t>
            </a:r>
          </a:p>
          <a:p>
            <a:pPr marL="0" indent="0" eaLnBrk="1" hangingPunct="1">
              <a:buFont typeface="Wingdings" pitchFamily="2" charset="2"/>
              <a:buNone/>
            </a:pPr>
            <a:r>
              <a:rPr lang="en-US" altLang="zh-CN" sz="2000" dirty="0" smtClean="0"/>
              <a:t>3</a:t>
            </a:r>
            <a:r>
              <a:rPr lang="zh-CN" altLang="en-US" sz="2000" dirty="0" smtClean="0"/>
              <a:t>、如果发现网卡通信工作不太正常，或在</a:t>
            </a:r>
            <a:r>
              <a:rPr lang="zh-CN" altLang="en-US" sz="2000" dirty="0" smtClean="0">
                <a:latin typeface="Times New Roman" pitchFamily="18" charset="0"/>
              </a:rPr>
              <a:t>“</a:t>
            </a:r>
            <a:r>
              <a:rPr lang="zh-CN" altLang="en-US" sz="2000" dirty="0" smtClean="0"/>
              <a:t>设备管理器</a:t>
            </a:r>
            <a:r>
              <a:rPr lang="zh-CN" altLang="en-US" sz="2000" dirty="0" smtClean="0">
                <a:latin typeface="Times New Roman" pitchFamily="18" charset="0"/>
              </a:rPr>
              <a:t>”</a:t>
            </a:r>
            <a:r>
              <a:rPr lang="zh-CN" altLang="en-US" sz="2000" dirty="0" smtClean="0"/>
              <a:t>中发现网卡项有黄色的小？！，就需要手工安装：</a:t>
            </a:r>
            <a:r>
              <a:rPr lang="en-US" altLang="zh-CN" sz="2000" dirty="0" smtClean="0"/>
              <a:t>Fast Ethernet Adapter</a:t>
            </a:r>
          </a:p>
          <a:p>
            <a:pPr marL="0" indent="0" eaLnBrk="1" hangingPunct="1">
              <a:buFont typeface="Wingdings" pitchFamily="2" charset="2"/>
              <a:buChar char="n"/>
            </a:pPr>
            <a:r>
              <a:rPr lang="en-US" altLang="zh-CN" sz="2000" dirty="0" smtClean="0"/>
              <a:t>       </a:t>
            </a:r>
            <a:r>
              <a:rPr lang="zh-CN" altLang="en-US" sz="2000" dirty="0" smtClean="0"/>
              <a:t>一定找对相应型号网卡的驱动程序：厂家型号版本、网卡控制芯片、</a:t>
            </a:r>
          </a:p>
          <a:p>
            <a:pPr marL="0" indent="0" eaLnBrk="1" hangingPunct="1">
              <a:buFont typeface="Wingdings" pitchFamily="2" charset="2"/>
              <a:buNone/>
            </a:pPr>
            <a:r>
              <a:rPr lang="zh-CN" altLang="en-US" sz="2000" dirty="0" smtClean="0"/>
              <a:t>        兼容的网卡驱动</a:t>
            </a:r>
          </a:p>
          <a:p>
            <a:pPr marL="0" indent="0" eaLnBrk="1" hangingPunct="1">
              <a:buFont typeface="Wingdings" pitchFamily="2" charset="2"/>
              <a:buChar char="n"/>
            </a:pPr>
            <a:r>
              <a:rPr lang="zh-CN" altLang="en-US" sz="2000" dirty="0" smtClean="0"/>
              <a:t>      对应你安装的操作系统</a:t>
            </a:r>
          </a:p>
          <a:p>
            <a:pPr marL="0" indent="0" eaLnBrk="1" hangingPunct="1">
              <a:buFont typeface="Wingdings" pitchFamily="2" charset="2"/>
              <a:buChar char="n"/>
            </a:pPr>
            <a:r>
              <a:rPr lang="zh-CN" altLang="en-US" sz="2000" dirty="0" smtClean="0"/>
              <a:t>      如果自动查找的驱动不合适，根据驱动程序包中的 </a:t>
            </a:r>
          </a:p>
          <a:p>
            <a:pPr marL="0" indent="0" eaLnBrk="1" hangingPunct="1">
              <a:buFont typeface="Wingdings" pitchFamily="2" charset="2"/>
              <a:buNone/>
            </a:pPr>
            <a:r>
              <a:rPr lang="zh-CN" altLang="en-US" sz="2000" dirty="0" smtClean="0"/>
              <a:t>                       </a:t>
            </a:r>
            <a:r>
              <a:rPr lang="zh-CN" altLang="en-US" sz="2000" dirty="0" smtClean="0">
                <a:latin typeface="Times New Roman" pitchFamily="18" charset="0"/>
              </a:rPr>
              <a:t>“</a:t>
            </a:r>
            <a:r>
              <a:rPr lang="en-US" altLang="zh-CN" sz="2000" dirty="0" smtClean="0"/>
              <a:t>SETUP.EXE/BAT</a:t>
            </a:r>
            <a:r>
              <a:rPr lang="en-US" altLang="zh-CN" sz="2000" dirty="0" smtClean="0">
                <a:latin typeface="Times New Roman" pitchFamily="18" charset="0"/>
              </a:rPr>
              <a:t>”</a:t>
            </a:r>
            <a:r>
              <a:rPr lang="zh-CN" altLang="en-US" sz="2000" dirty="0" smtClean="0"/>
              <a:t>，</a:t>
            </a:r>
            <a:r>
              <a:rPr lang="zh-CN" altLang="en-US" sz="2000" dirty="0" smtClean="0">
                <a:latin typeface="Times New Roman" pitchFamily="18" charset="0"/>
              </a:rPr>
              <a:t>“</a:t>
            </a:r>
            <a:r>
              <a:rPr lang="en-US" altLang="zh-CN" sz="2000" dirty="0" smtClean="0"/>
              <a:t>INSTALL.EXE/BAT</a:t>
            </a:r>
            <a:r>
              <a:rPr lang="en-US" altLang="zh-CN" sz="2000" dirty="0" smtClean="0">
                <a:latin typeface="Times New Roman" pitchFamily="18" charset="0"/>
              </a:rPr>
              <a:t>”</a:t>
            </a:r>
            <a:endParaRPr lang="en-US" altLang="zh-CN" sz="2000" dirty="0" smtClean="0"/>
          </a:p>
          <a:p>
            <a:pPr marL="0" indent="0" eaLnBrk="1" hangingPunct="1">
              <a:buFont typeface="Wingdings" pitchFamily="2" charset="2"/>
              <a:buNone/>
            </a:pPr>
            <a:r>
              <a:rPr lang="en-US" altLang="zh-CN" sz="2000" dirty="0" smtClean="0"/>
              <a:t>                       </a:t>
            </a:r>
            <a:r>
              <a:rPr lang="en-US" altLang="zh-CN" sz="2000" dirty="0" smtClean="0">
                <a:latin typeface="Times New Roman" pitchFamily="18" charset="0"/>
              </a:rPr>
              <a:t>“</a:t>
            </a:r>
            <a:r>
              <a:rPr lang="en-US" altLang="zh-CN" sz="2000" dirty="0" smtClean="0"/>
              <a:t>XXXXXX.INF</a:t>
            </a:r>
            <a:r>
              <a:rPr lang="en-US" altLang="zh-CN" sz="2000" dirty="0" smtClean="0">
                <a:latin typeface="Times New Roman" pitchFamily="18" charset="0"/>
              </a:rPr>
              <a:t>”</a:t>
            </a:r>
            <a:r>
              <a:rPr lang="en-US" altLang="zh-CN" sz="2000" dirty="0" smtClean="0"/>
              <a:t>   </a:t>
            </a:r>
          </a:p>
          <a:p>
            <a:pPr marL="0" indent="0" eaLnBrk="1" hangingPunct="1">
              <a:buFont typeface="Wingdings" pitchFamily="2" charset="2"/>
              <a:buNone/>
            </a:pPr>
            <a:r>
              <a:rPr lang="en-US" altLang="zh-CN" sz="2000" dirty="0" smtClean="0"/>
              <a:t>                       </a:t>
            </a:r>
            <a:r>
              <a:rPr lang="en-US" altLang="zh-CN" sz="2000" dirty="0" smtClean="0">
                <a:latin typeface="Times New Roman" pitchFamily="18" charset="0"/>
              </a:rPr>
              <a:t>“</a:t>
            </a:r>
            <a:r>
              <a:rPr lang="en-US" altLang="zh-CN" sz="2000" dirty="0" smtClean="0"/>
              <a:t>XXXXXX.SYS</a:t>
            </a:r>
            <a:r>
              <a:rPr lang="en-US" altLang="zh-CN" sz="2000" dirty="0" smtClean="0">
                <a:latin typeface="Times New Roman" pitchFamily="18" charset="0"/>
              </a:rPr>
              <a:t>”</a:t>
            </a:r>
            <a:endParaRPr lang="en-US" altLang="zh-CN" sz="2000" dirty="0" smtClean="0"/>
          </a:p>
          <a:p>
            <a:pPr marL="0" indent="0" eaLnBrk="1" hangingPunct="1">
              <a:buFont typeface="Wingdings" pitchFamily="2" charset="2"/>
              <a:buNone/>
            </a:pPr>
            <a:r>
              <a:rPr lang="en-US" altLang="zh-CN" sz="2000" dirty="0" smtClean="0"/>
              <a:t>4. </a:t>
            </a:r>
            <a:r>
              <a:rPr lang="zh-CN" altLang="en-US" sz="2000" dirty="0" smtClean="0"/>
              <a:t>厂家的默认配置应该是很合适的，一般不要修改</a:t>
            </a:r>
          </a:p>
          <a:p>
            <a:pPr marL="0" indent="0" eaLnBrk="1" hangingPunct="1">
              <a:buFont typeface="Wingdings" pitchFamily="2" charset="2"/>
              <a:buNone/>
            </a:pPr>
            <a:r>
              <a:rPr lang="en-US" altLang="zh-CN" sz="2000" dirty="0" smtClean="0"/>
              <a:t>5. </a:t>
            </a:r>
            <a:r>
              <a:rPr lang="zh-CN" altLang="en-US" sz="2000" dirty="0" smtClean="0"/>
              <a:t>如果网卡的速率自适应不好的话，要朝下修改介质连接速率</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p:txBody>
          <a:bodyPr/>
          <a:lstStyle/>
          <a:p>
            <a:pPr marL="0" indent="0" eaLnBrk="1" hangingPunct="1">
              <a:lnSpc>
                <a:spcPct val="90000"/>
              </a:lnSpc>
              <a:buFont typeface="Wingdings" pitchFamily="2" charset="2"/>
              <a:buNone/>
            </a:pPr>
            <a:r>
              <a:rPr lang="en-US" altLang="zh-CN" smtClean="0">
                <a:solidFill>
                  <a:schemeClr val="folHlink"/>
                </a:solidFill>
              </a:rPr>
              <a:t>Windows 2003 Server</a:t>
            </a:r>
          </a:p>
          <a:p>
            <a:pPr marL="0" indent="0" eaLnBrk="1" hangingPunct="1">
              <a:lnSpc>
                <a:spcPct val="90000"/>
              </a:lnSpc>
              <a:buFont typeface="Wingdings" pitchFamily="2" charset="2"/>
              <a:buNone/>
            </a:pPr>
            <a:r>
              <a:rPr lang="en-US" altLang="zh-CN" smtClean="0"/>
              <a:t>      </a:t>
            </a:r>
            <a:r>
              <a:rPr lang="zh-CN" altLang="en-US" sz="2800" smtClean="0"/>
              <a:t>沿用了</a:t>
            </a:r>
            <a:r>
              <a:rPr lang="en-US" altLang="zh-CN" sz="2800" smtClean="0"/>
              <a:t>Windows 2000 Server</a:t>
            </a:r>
            <a:r>
              <a:rPr lang="zh-CN" altLang="en-US" sz="2800" smtClean="0"/>
              <a:t>的先进技术，改进诸多客户需要的重要功能，使它更易于部署、管理和使用。此外，与</a:t>
            </a:r>
            <a:r>
              <a:rPr lang="en-US" altLang="zh-CN" sz="2800" smtClean="0"/>
              <a:t>.net</a:t>
            </a:r>
            <a:r>
              <a:rPr lang="zh-CN" altLang="en-US" sz="2800" smtClean="0"/>
              <a:t>技术相结合，</a:t>
            </a:r>
            <a:r>
              <a:rPr lang="en-US" altLang="zh-CN" sz="2800" smtClean="0"/>
              <a:t>Server 2003</a:t>
            </a:r>
            <a:r>
              <a:rPr lang="zh-CN" altLang="en-US" sz="2800" smtClean="0"/>
              <a:t>提供了快速、部署</a:t>
            </a:r>
            <a:r>
              <a:rPr lang="en-US" altLang="zh-CN" sz="2800" smtClean="0"/>
              <a:t>Web</a:t>
            </a:r>
            <a:r>
              <a:rPr lang="zh-CN" altLang="en-US" sz="2800" smtClean="0"/>
              <a:t>服务和应用服务的平台。</a:t>
            </a:r>
          </a:p>
          <a:p>
            <a:pPr marL="0" indent="0" eaLnBrk="1" hangingPunct="1">
              <a:lnSpc>
                <a:spcPct val="90000"/>
              </a:lnSpc>
              <a:buFont typeface="Wingdings" pitchFamily="2" charset="2"/>
              <a:buNone/>
            </a:pPr>
            <a:endParaRPr lang="zh-CN" altLang="en-US" sz="2800" smtClean="0"/>
          </a:p>
          <a:p>
            <a:pPr marL="0" indent="0" eaLnBrk="1" hangingPunct="1">
              <a:lnSpc>
                <a:spcPct val="90000"/>
              </a:lnSpc>
              <a:buFont typeface="Wingdings" pitchFamily="2" charset="2"/>
              <a:buNone/>
            </a:pPr>
            <a:r>
              <a:rPr lang="zh-CN" altLang="en-US" sz="2800" smtClean="0"/>
              <a:t>版本：</a:t>
            </a:r>
            <a:r>
              <a:rPr lang="en-US" altLang="zh-CN" sz="2800" smtClean="0"/>
              <a:t>Windows Server 2003 </a:t>
            </a:r>
            <a:r>
              <a:rPr lang="zh-CN" altLang="en-US" sz="2800" smtClean="0"/>
              <a:t>标准版 </a:t>
            </a:r>
          </a:p>
          <a:p>
            <a:pPr marL="0" indent="0" eaLnBrk="1" hangingPunct="1">
              <a:lnSpc>
                <a:spcPct val="90000"/>
              </a:lnSpc>
              <a:buFont typeface="Wingdings" pitchFamily="2" charset="2"/>
              <a:buNone/>
            </a:pPr>
            <a:r>
              <a:rPr lang="zh-CN" altLang="en-US" sz="2800" smtClean="0"/>
              <a:t>          </a:t>
            </a:r>
            <a:r>
              <a:rPr lang="en-US" altLang="zh-CN" sz="2800" smtClean="0"/>
              <a:t>Windows Server 2003 </a:t>
            </a:r>
            <a:r>
              <a:rPr lang="zh-CN" altLang="en-US" sz="2800" smtClean="0"/>
              <a:t>企业版 </a:t>
            </a:r>
          </a:p>
          <a:p>
            <a:pPr marL="0" indent="0" eaLnBrk="1" hangingPunct="1">
              <a:lnSpc>
                <a:spcPct val="90000"/>
              </a:lnSpc>
              <a:buFont typeface="Wingdings" pitchFamily="2" charset="2"/>
              <a:buNone/>
            </a:pPr>
            <a:r>
              <a:rPr lang="zh-CN" altLang="en-US" sz="2800" smtClean="0"/>
              <a:t>          </a:t>
            </a:r>
            <a:r>
              <a:rPr lang="en-US" altLang="zh-CN" sz="2800" smtClean="0"/>
              <a:t>Windows Server 2003 </a:t>
            </a:r>
            <a:r>
              <a:rPr lang="zh-CN" altLang="en-US" sz="2800" smtClean="0"/>
              <a:t>数据中心版 </a:t>
            </a:r>
          </a:p>
          <a:p>
            <a:pPr marL="0" indent="0" eaLnBrk="1" hangingPunct="1">
              <a:lnSpc>
                <a:spcPct val="90000"/>
              </a:lnSpc>
              <a:buFont typeface="Wingdings" pitchFamily="2" charset="2"/>
              <a:buNone/>
            </a:pPr>
            <a:r>
              <a:rPr lang="zh-CN" altLang="en-US" sz="2800" smtClean="0"/>
              <a:t>          </a:t>
            </a:r>
            <a:r>
              <a:rPr lang="en-US" altLang="zh-CN" sz="2800" smtClean="0"/>
              <a:t>Windows Server 2003 Web </a:t>
            </a:r>
            <a:r>
              <a:rPr lang="zh-CN" altLang="en-US" sz="2800" smtClean="0"/>
              <a:t>版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p:cNvSpPr>
            <a:spLocks noGrp="1"/>
          </p:cNvSpPr>
          <p:nvPr>
            <p:ph type="dt" sz="quarter" idx="10"/>
          </p:nvPr>
        </p:nvSpPr>
        <p:spPr>
          <a:noFill/>
          <a:ln>
            <a:miter lim="800000"/>
            <a:headEnd/>
            <a:tailEnd/>
          </a:ln>
        </p:spPr>
        <p:txBody>
          <a:bodyPr/>
          <a:lstStyle/>
          <a:p>
            <a:fld id="{F1F7E0C8-8EA6-4C0B-958C-88942A586EC2}" type="datetime2">
              <a:rPr lang="zh-CN" altLang="en-US" smtClean="0"/>
              <a:pPr/>
              <a:t>2021年8月26日</a:t>
            </a:fld>
            <a:endParaRPr lang="en-US" altLang="zh-CN" smtClean="0"/>
          </a:p>
        </p:txBody>
      </p:sp>
      <p:sp>
        <p:nvSpPr>
          <p:cNvPr id="14339" name="灯片编号占位符 5"/>
          <p:cNvSpPr>
            <a:spLocks noGrp="1"/>
          </p:cNvSpPr>
          <p:nvPr>
            <p:ph type="sldNum" sz="quarter" idx="12"/>
          </p:nvPr>
        </p:nvSpPr>
        <p:spPr>
          <a:noFill/>
          <a:ln>
            <a:miter lim="800000"/>
            <a:headEnd/>
            <a:tailEnd/>
          </a:ln>
        </p:spPr>
        <p:txBody>
          <a:bodyPr/>
          <a:lstStyle/>
          <a:p>
            <a:r>
              <a:rPr lang="zh-CN" altLang="en-US" smtClean="0"/>
              <a:t>第</a:t>
            </a:r>
            <a:fld id="{8D1BF035-25A9-420A-8D85-D00F0B07CF7E}" type="slidenum">
              <a:rPr lang="zh-CN" altLang="en-US" smtClean="0"/>
              <a:pPr/>
              <a:t>160</a:t>
            </a:fld>
            <a:r>
              <a:rPr lang="zh-CN" altLang="en-US" smtClean="0"/>
              <a:t>页</a:t>
            </a:r>
          </a:p>
        </p:txBody>
      </p:sp>
      <p:sp>
        <p:nvSpPr>
          <p:cNvPr id="14340" name="Rectangle 2"/>
          <p:cNvSpPr>
            <a:spLocks noGrp="1" noChangeArrowheads="1"/>
          </p:cNvSpPr>
          <p:nvPr>
            <p:ph type="title"/>
          </p:nvPr>
        </p:nvSpPr>
        <p:spPr/>
        <p:txBody>
          <a:bodyPr/>
          <a:lstStyle/>
          <a:p>
            <a:pPr eaLnBrk="1" hangingPunct="1"/>
            <a:r>
              <a:rPr lang="en-US" altLang="zh-CN" smtClean="0">
                <a:latin typeface="Times New Roman" pitchFamily="18" charset="0"/>
                <a:cs typeface="Times New Roman" pitchFamily="18" charset="0"/>
              </a:rPr>
              <a:t>3.3  </a:t>
            </a:r>
            <a:r>
              <a:rPr lang="zh-CN" altLang="en-US" smtClean="0">
                <a:latin typeface="宋体" pitchFamily="2" charset="-122"/>
              </a:rPr>
              <a:t>交换机</a:t>
            </a:r>
            <a:r>
              <a:rPr lang="zh-CN" altLang="en-US" smtClean="0"/>
              <a:t> </a:t>
            </a:r>
          </a:p>
        </p:txBody>
      </p:sp>
      <p:sp>
        <p:nvSpPr>
          <p:cNvPr id="14341" name="Rectangle 3"/>
          <p:cNvSpPr>
            <a:spLocks noGrp="1" noChangeArrowheads="1"/>
          </p:cNvSpPr>
          <p:nvPr>
            <p:ph type="body" idx="1"/>
          </p:nvPr>
        </p:nvSpPr>
        <p:spPr/>
        <p:txBody>
          <a:bodyPr/>
          <a:lstStyle/>
          <a:p>
            <a:pPr eaLnBrk="1" hangingPunct="1"/>
            <a:r>
              <a:rPr lang="zh-CN" altLang="en-US" smtClean="0">
                <a:latin typeface="宋体" pitchFamily="2" charset="-122"/>
              </a:rPr>
              <a:t>交换机的工作原理</a:t>
            </a:r>
            <a:r>
              <a:rPr lang="zh-CN" altLang="en-US" smtClean="0"/>
              <a:t> </a:t>
            </a:r>
          </a:p>
          <a:p>
            <a:pPr eaLnBrk="1" hangingPunct="1"/>
            <a:r>
              <a:rPr lang="zh-CN" altLang="en-US" smtClean="0">
                <a:latin typeface="宋体" pitchFamily="2" charset="-122"/>
              </a:rPr>
              <a:t>交换机的分类</a:t>
            </a:r>
            <a:r>
              <a:rPr lang="zh-CN" altLang="en-US" smtClean="0"/>
              <a:t> </a:t>
            </a:r>
          </a:p>
          <a:p>
            <a:pPr eaLnBrk="1" hangingPunct="1"/>
            <a:r>
              <a:rPr lang="zh-CN" altLang="en-US" smtClean="0">
                <a:latin typeface="宋体" pitchFamily="2" charset="-122"/>
              </a:rPr>
              <a:t>交换机的选购</a:t>
            </a:r>
            <a:r>
              <a:rPr lang="zh-CN" altLang="en-US" smtClean="0"/>
              <a:t>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p:cNvSpPr>
            <a:spLocks noGrp="1"/>
          </p:cNvSpPr>
          <p:nvPr>
            <p:ph type="dt" sz="quarter" idx="10"/>
          </p:nvPr>
        </p:nvSpPr>
        <p:spPr>
          <a:noFill/>
          <a:ln>
            <a:miter lim="800000"/>
            <a:headEnd/>
            <a:tailEnd/>
          </a:ln>
        </p:spPr>
        <p:txBody>
          <a:bodyPr/>
          <a:lstStyle/>
          <a:p>
            <a:fld id="{69C38400-5869-44CF-B65F-9450CD87A731}" type="datetime2">
              <a:rPr lang="zh-CN" altLang="en-US" smtClean="0"/>
              <a:pPr/>
              <a:t>2021年8月26日</a:t>
            </a:fld>
            <a:endParaRPr lang="en-US" altLang="zh-CN" smtClean="0"/>
          </a:p>
        </p:txBody>
      </p:sp>
      <p:sp>
        <p:nvSpPr>
          <p:cNvPr id="15363" name="灯片编号占位符 5"/>
          <p:cNvSpPr>
            <a:spLocks noGrp="1"/>
          </p:cNvSpPr>
          <p:nvPr>
            <p:ph type="sldNum" sz="quarter" idx="12"/>
          </p:nvPr>
        </p:nvSpPr>
        <p:spPr>
          <a:noFill/>
          <a:ln>
            <a:miter lim="800000"/>
            <a:headEnd/>
            <a:tailEnd/>
          </a:ln>
        </p:spPr>
        <p:txBody>
          <a:bodyPr/>
          <a:lstStyle/>
          <a:p>
            <a:r>
              <a:rPr lang="zh-CN" altLang="en-US" smtClean="0"/>
              <a:t>第</a:t>
            </a:r>
            <a:fld id="{315D00C4-DFA3-4A4A-9DCB-D4CBAE3A993C}" type="slidenum">
              <a:rPr lang="zh-CN" altLang="en-US" smtClean="0"/>
              <a:pPr/>
              <a:t>161</a:t>
            </a:fld>
            <a:r>
              <a:rPr lang="zh-CN" altLang="en-US" smtClean="0"/>
              <a:t>页</a:t>
            </a:r>
          </a:p>
        </p:txBody>
      </p:sp>
      <p:sp>
        <p:nvSpPr>
          <p:cNvPr id="15364" name="Rectangle 2"/>
          <p:cNvSpPr>
            <a:spLocks noGrp="1" noChangeArrowheads="1"/>
          </p:cNvSpPr>
          <p:nvPr>
            <p:ph type="title"/>
          </p:nvPr>
        </p:nvSpPr>
        <p:spPr/>
        <p:txBody>
          <a:bodyPr/>
          <a:lstStyle/>
          <a:p>
            <a:pPr eaLnBrk="1" hangingPunct="1"/>
            <a:r>
              <a:rPr lang="zh-CN" altLang="en-US" smtClean="0">
                <a:latin typeface="宋体" pitchFamily="2" charset="-122"/>
              </a:rPr>
              <a:t>交换机的工作原理</a:t>
            </a:r>
            <a:r>
              <a:rPr lang="zh-CN" altLang="en-US" smtClean="0"/>
              <a:t> </a:t>
            </a:r>
          </a:p>
        </p:txBody>
      </p:sp>
      <p:sp>
        <p:nvSpPr>
          <p:cNvPr id="15365" name="Rectangle 3"/>
          <p:cNvSpPr>
            <a:spLocks noGrp="1" noChangeArrowheads="1"/>
          </p:cNvSpPr>
          <p:nvPr>
            <p:ph type="body" idx="1"/>
          </p:nvPr>
        </p:nvSpPr>
        <p:spPr/>
        <p:txBody>
          <a:bodyPr/>
          <a:lstStyle/>
          <a:p>
            <a:pPr eaLnBrk="1" hangingPunct="1">
              <a:lnSpc>
                <a:spcPct val="90000"/>
              </a:lnSpc>
            </a:pPr>
            <a:r>
              <a:rPr lang="zh-CN" altLang="en-US" sz="2800" smtClean="0">
                <a:latin typeface="宋体" pitchFamily="2" charset="-122"/>
              </a:rPr>
              <a:t>当交换机从某一节点收到一个以太网帧后，将立即在其内存中的地址表（端口号－</a:t>
            </a:r>
            <a:r>
              <a:rPr lang="en-US" altLang="zh-CN" sz="2800" smtClean="0">
                <a:latin typeface="Times New Roman" pitchFamily="18" charset="0"/>
                <a:cs typeface="Times New Roman" pitchFamily="18" charset="0"/>
              </a:rPr>
              <a:t>MAC</a:t>
            </a:r>
            <a:r>
              <a:rPr lang="zh-CN" altLang="en-US" sz="2800" smtClean="0">
                <a:latin typeface="宋体" pitchFamily="2" charset="-122"/>
              </a:rPr>
              <a:t>地址）进行查找，以确认该目的</a:t>
            </a:r>
            <a:r>
              <a:rPr lang="en-US" altLang="zh-CN" sz="2800" smtClean="0">
                <a:latin typeface="Times New Roman" pitchFamily="18" charset="0"/>
                <a:cs typeface="Times New Roman" pitchFamily="18" charset="0"/>
              </a:rPr>
              <a:t>MAC</a:t>
            </a:r>
            <a:r>
              <a:rPr lang="zh-CN" altLang="en-US" sz="2800" smtClean="0">
                <a:latin typeface="宋体" pitchFamily="2" charset="-122"/>
              </a:rPr>
              <a:t>的网卡连接在哪一个接口上，然后将该帧转发至相应的接口。</a:t>
            </a:r>
            <a:r>
              <a:rPr lang="zh-CN" altLang="en-US" sz="2800" smtClean="0"/>
              <a:t> </a:t>
            </a:r>
          </a:p>
          <a:p>
            <a:pPr eaLnBrk="1" hangingPunct="1">
              <a:lnSpc>
                <a:spcPct val="90000"/>
              </a:lnSpc>
            </a:pPr>
            <a:r>
              <a:rPr lang="zh-CN" altLang="en-US" sz="2800" smtClean="0">
                <a:latin typeface="宋体" pitchFamily="2" charset="-122"/>
              </a:rPr>
              <a:t>如果在地址表中没有找到该</a:t>
            </a:r>
            <a:r>
              <a:rPr lang="en-US" altLang="zh-CN" sz="2800" smtClean="0">
                <a:latin typeface="Times New Roman" pitchFamily="18" charset="0"/>
                <a:cs typeface="Times New Roman" pitchFamily="18" charset="0"/>
              </a:rPr>
              <a:t>MAC</a:t>
            </a:r>
            <a:r>
              <a:rPr lang="zh-CN" altLang="en-US" sz="2800" smtClean="0">
                <a:latin typeface="宋体" pitchFamily="2" charset="-122"/>
              </a:rPr>
              <a:t>地址，也就是说，该目的</a:t>
            </a:r>
            <a:r>
              <a:rPr lang="en-US" altLang="zh-CN" sz="2800" smtClean="0">
                <a:latin typeface="Times New Roman" pitchFamily="18" charset="0"/>
                <a:cs typeface="Times New Roman" pitchFamily="18" charset="0"/>
              </a:rPr>
              <a:t>MAC</a:t>
            </a:r>
            <a:r>
              <a:rPr lang="zh-CN" altLang="en-US" sz="2800" smtClean="0">
                <a:latin typeface="宋体" pitchFamily="2" charset="-122"/>
              </a:rPr>
              <a:t>地址是首次出现，交换机就将数据包广播到所有节点。拥有该</a:t>
            </a:r>
            <a:r>
              <a:rPr lang="en-US" altLang="zh-CN" sz="2800" smtClean="0">
                <a:latin typeface="Times New Roman" pitchFamily="18" charset="0"/>
                <a:cs typeface="Times New Roman" pitchFamily="18" charset="0"/>
              </a:rPr>
              <a:t>MAC</a:t>
            </a:r>
            <a:r>
              <a:rPr lang="zh-CN" altLang="en-US" sz="2800" smtClean="0">
                <a:latin typeface="宋体" pitchFamily="2" charset="-122"/>
              </a:rPr>
              <a:t>地址的网卡在接收到该广播帧后，将立即做出应答，从而使交换机将其节点的</a:t>
            </a:r>
            <a:r>
              <a:rPr lang="zh-CN" altLang="en-US" sz="2800" smtClean="0">
                <a:latin typeface="Times New Roman" pitchFamily="18" charset="0"/>
              </a:rPr>
              <a:t>“</a:t>
            </a:r>
            <a:r>
              <a:rPr lang="en-US" altLang="zh-CN" sz="2800" smtClean="0">
                <a:latin typeface="Times New Roman" pitchFamily="18" charset="0"/>
                <a:cs typeface="Times New Roman" pitchFamily="18" charset="0"/>
              </a:rPr>
              <a:t>MAC</a:t>
            </a:r>
            <a:r>
              <a:rPr lang="zh-CN" altLang="en-US" sz="2800" smtClean="0">
                <a:latin typeface="宋体" pitchFamily="2" charset="-122"/>
              </a:rPr>
              <a:t>地址</a:t>
            </a:r>
            <a:r>
              <a:rPr lang="zh-CN" altLang="en-US" sz="2800" smtClean="0">
                <a:latin typeface="Times New Roman" pitchFamily="18" charset="0"/>
              </a:rPr>
              <a:t>”</a:t>
            </a:r>
            <a:r>
              <a:rPr lang="zh-CN" altLang="en-US" sz="2800" smtClean="0">
                <a:latin typeface="宋体" pitchFamily="2" charset="-122"/>
              </a:rPr>
              <a:t>添加到</a:t>
            </a:r>
            <a:r>
              <a:rPr lang="en-US" altLang="zh-CN" sz="2800" smtClean="0">
                <a:latin typeface="Times New Roman" pitchFamily="18" charset="0"/>
                <a:cs typeface="Times New Roman" pitchFamily="18" charset="0"/>
              </a:rPr>
              <a:t>MAC</a:t>
            </a:r>
            <a:r>
              <a:rPr lang="zh-CN" altLang="en-US" sz="2800" smtClean="0">
                <a:latin typeface="宋体" pitchFamily="2" charset="-122"/>
              </a:rPr>
              <a:t>地址表中。</a:t>
            </a:r>
            <a:r>
              <a:rPr lang="zh-CN" altLang="en-US" sz="2800" smtClean="0"/>
              <a:t> </a:t>
            </a:r>
          </a:p>
          <a:p>
            <a:pPr eaLnBrk="1" hangingPunct="1">
              <a:lnSpc>
                <a:spcPct val="90000"/>
              </a:lnSpc>
            </a:pPr>
            <a:r>
              <a:rPr lang="zh-CN" altLang="en-US" sz="2800" smtClean="0"/>
              <a:t>交换机的主要功能包括物理编址、网络拓扑结构、错误校验、帧序列以及流量控制。 </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3"/>
          <p:cNvSpPr>
            <a:spLocks noGrp="1"/>
          </p:cNvSpPr>
          <p:nvPr>
            <p:ph type="dt" sz="quarter" idx="10"/>
          </p:nvPr>
        </p:nvSpPr>
        <p:spPr>
          <a:noFill/>
          <a:ln>
            <a:miter lim="800000"/>
            <a:headEnd/>
            <a:tailEnd/>
          </a:ln>
        </p:spPr>
        <p:txBody>
          <a:bodyPr/>
          <a:lstStyle/>
          <a:p>
            <a:fld id="{2ABECB27-B83A-411B-AD18-34E8F9FAA40C}" type="datetime2">
              <a:rPr lang="zh-CN" altLang="en-US" smtClean="0"/>
              <a:pPr/>
              <a:t>2021年8月26日</a:t>
            </a:fld>
            <a:endParaRPr lang="en-US" altLang="zh-CN" smtClean="0"/>
          </a:p>
        </p:txBody>
      </p:sp>
      <p:sp>
        <p:nvSpPr>
          <p:cNvPr id="16387" name="灯片编号占位符 5"/>
          <p:cNvSpPr>
            <a:spLocks noGrp="1"/>
          </p:cNvSpPr>
          <p:nvPr>
            <p:ph type="sldNum" sz="quarter" idx="12"/>
          </p:nvPr>
        </p:nvSpPr>
        <p:spPr>
          <a:noFill/>
          <a:ln>
            <a:miter lim="800000"/>
            <a:headEnd/>
            <a:tailEnd/>
          </a:ln>
        </p:spPr>
        <p:txBody>
          <a:bodyPr/>
          <a:lstStyle/>
          <a:p>
            <a:r>
              <a:rPr lang="zh-CN" altLang="en-US" smtClean="0"/>
              <a:t>第</a:t>
            </a:r>
            <a:fld id="{E5362DA3-D28C-4DE8-A11E-A331BD2CAAF9}" type="slidenum">
              <a:rPr lang="zh-CN" altLang="en-US" smtClean="0"/>
              <a:pPr/>
              <a:t>162</a:t>
            </a:fld>
            <a:r>
              <a:rPr lang="zh-CN" altLang="en-US" smtClean="0"/>
              <a:t>页</a:t>
            </a:r>
          </a:p>
        </p:txBody>
      </p:sp>
      <p:sp>
        <p:nvSpPr>
          <p:cNvPr id="16388" name="Rectangle 2"/>
          <p:cNvSpPr>
            <a:spLocks noGrp="1" noChangeArrowheads="1"/>
          </p:cNvSpPr>
          <p:nvPr>
            <p:ph type="title"/>
          </p:nvPr>
        </p:nvSpPr>
        <p:spPr/>
        <p:txBody>
          <a:bodyPr/>
          <a:lstStyle/>
          <a:p>
            <a:pPr eaLnBrk="1" hangingPunct="1"/>
            <a:r>
              <a:rPr lang="zh-CN" altLang="en-US" smtClean="0">
                <a:latin typeface="宋体" pitchFamily="2" charset="-122"/>
              </a:rPr>
              <a:t>交换机的分类</a:t>
            </a:r>
            <a:r>
              <a:rPr lang="zh-CN" altLang="en-US" smtClean="0"/>
              <a:t> </a:t>
            </a:r>
          </a:p>
        </p:txBody>
      </p:sp>
      <p:sp>
        <p:nvSpPr>
          <p:cNvPr id="16389" name="Rectangle 3"/>
          <p:cNvSpPr>
            <a:spLocks noGrp="1" noChangeArrowheads="1"/>
          </p:cNvSpPr>
          <p:nvPr>
            <p:ph type="body" idx="1"/>
          </p:nvPr>
        </p:nvSpPr>
        <p:spPr/>
        <p:txBody>
          <a:bodyPr/>
          <a:lstStyle/>
          <a:p>
            <a:pPr eaLnBrk="1" hangingPunct="1">
              <a:lnSpc>
                <a:spcPct val="90000"/>
              </a:lnSpc>
            </a:pPr>
            <a:r>
              <a:rPr lang="zh-CN" altLang="en-US" sz="2800" smtClean="0">
                <a:latin typeface="Times New Roman" pitchFamily="18" charset="0"/>
                <a:ea typeface="楷体_GB2312" pitchFamily="49" charset="-122"/>
              </a:rPr>
              <a:t>从网络覆盖范围划分</a:t>
            </a:r>
            <a:r>
              <a:rPr lang="zh-CN" altLang="en-US" sz="2800" smtClean="0"/>
              <a:t> </a:t>
            </a:r>
          </a:p>
          <a:p>
            <a:pPr lvl="1" eaLnBrk="1" hangingPunct="1">
              <a:lnSpc>
                <a:spcPct val="90000"/>
              </a:lnSpc>
            </a:pPr>
            <a:r>
              <a:rPr lang="zh-CN" altLang="en-US" sz="2400" smtClean="0">
                <a:latin typeface="宋体" pitchFamily="2" charset="-122"/>
              </a:rPr>
              <a:t>交换机可以分为广域网交换机和局域网交换机两大类。</a:t>
            </a:r>
            <a:r>
              <a:rPr lang="zh-CN" altLang="en-US" sz="2400" smtClean="0"/>
              <a:t> </a:t>
            </a:r>
          </a:p>
          <a:p>
            <a:pPr eaLnBrk="1" hangingPunct="1">
              <a:lnSpc>
                <a:spcPct val="90000"/>
              </a:lnSpc>
            </a:pPr>
            <a:r>
              <a:rPr lang="zh-CN" altLang="en-US" sz="2800" smtClean="0">
                <a:latin typeface="Times New Roman" pitchFamily="18" charset="0"/>
                <a:ea typeface="楷体_GB2312" pitchFamily="49" charset="-122"/>
              </a:rPr>
              <a:t>根据传输介质和传输速度划分</a:t>
            </a:r>
            <a:r>
              <a:rPr lang="zh-CN" altLang="en-US" sz="2800" smtClean="0"/>
              <a:t> </a:t>
            </a:r>
          </a:p>
          <a:p>
            <a:pPr lvl="1" eaLnBrk="1" hangingPunct="1">
              <a:lnSpc>
                <a:spcPct val="90000"/>
              </a:lnSpc>
            </a:pPr>
            <a:r>
              <a:rPr lang="zh-CN" altLang="en-US" sz="2400" smtClean="0">
                <a:latin typeface="宋体" pitchFamily="2" charset="-122"/>
              </a:rPr>
              <a:t>以太网交换机、快速以太网交换机、千兆（</a:t>
            </a:r>
            <a:r>
              <a:rPr lang="en-US" altLang="zh-CN" sz="2400" smtClean="0">
                <a:latin typeface="Times New Roman" pitchFamily="18" charset="0"/>
                <a:cs typeface="Times New Roman" pitchFamily="18" charset="0"/>
              </a:rPr>
              <a:t>G</a:t>
            </a:r>
            <a:r>
              <a:rPr lang="zh-CN" altLang="en-US" sz="2400" smtClean="0">
                <a:latin typeface="宋体" pitchFamily="2" charset="-122"/>
              </a:rPr>
              <a:t>位）以太网交换机、</a:t>
            </a:r>
            <a:r>
              <a:rPr lang="en-US" altLang="zh-CN" sz="2400" smtClean="0">
                <a:latin typeface="Times New Roman" pitchFamily="18" charset="0"/>
                <a:cs typeface="Times New Roman" pitchFamily="18" charset="0"/>
              </a:rPr>
              <a:t>10</a:t>
            </a:r>
            <a:r>
              <a:rPr lang="zh-CN" altLang="en-US" sz="2400" smtClean="0">
                <a:latin typeface="宋体" pitchFamily="2" charset="-122"/>
              </a:rPr>
              <a:t>千兆（</a:t>
            </a:r>
            <a:r>
              <a:rPr lang="en-US" altLang="zh-CN" sz="2400" smtClean="0">
                <a:latin typeface="Times New Roman" pitchFamily="18" charset="0"/>
                <a:cs typeface="Times New Roman" pitchFamily="18" charset="0"/>
              </a:rPr>
              <a:t>10G</a:t>
            </a:r>
            <a:r>
              <a:rPr lang="zh-CN" altLang="en-US" sz="2400" smtClean="0">
                <a:latin typeface="宋体" pitchFamily="2" charset="-122"/>
              </a:rPr>
              <a:t>位）以太网交换机、</a:t>
            </a:r>
            <a:r>
              <a:rPr lang="en-US" altLang="zh-CN" sz="2400" smtClean="0">
                <a:latin typeface="Times New Roman" pitchFamily="18" charset="0"/>
                <a:cs typeface="Times New Roman" pitchFamily="18" charset="0"/>
              </a:rPr>
              <a:t>FDDI</a:t>
            </a:r>
            <a:r>
              <a:rPr lang="zh-CN" altLang="en-US" sz="2400" smtClean="0">
                <a:latin typeface="宋体" pitchFamily="2" charset="-122"/>
              </a:rPr>
              <a:t>交换机、</a:t>
            </a:r>
            <a:r>
              <a:rPr lang="en-US" altLang="zh-CN" sz="2400" smtClean="0">
                <a:latin typeface="Times New Roman" pitchFamily="18" charset="0"/>
                <a:cs typeface="Times New Roman" pitchFamily="18" charset="0"/>
              </a:rPr>
              <a:t>ATM</a:t>
            </a:r>
            <a:r>
              <a:rPr lang="zh-CN" altLang="en-US" sz="2400" smtClean="0">
                <a:latin typeface="宋体" pitchFamily="2" charset="-122"/>
              </a:rPr>
              <a:t>交换机等</a:t>
            </a:r>
            <a:endParaRPr lang="zh-CN" altLang="en-US" sz="2400" smtClean="0"/>
          </a:p>
          <a:p>
            <a:pPr eaLnBrk="1" hangingPunct="1">
              <a:lnSpc>
                <a:spcPct val="90000"/>
              </a:lnSpc>
            </a:pPr>
            <a:r>
              <a:rPr lang="zh-CN" altLang="en-US" sz="2800" smtClean="0">
                <a:latin typeface="Times New Roman" pitchFamily="18" charset="0"/>
                <a:ea typeface="楷体_GB2312" pitchFamily="49" charset="-122"/>
              </a:rPr>
              <a:t>根据交换机的结构划分</a:t>
            </a:r>
            <a:r>
              <a:rPr lang="zh-CN" altLang="en-US" sz="2800" smtClean="0"/>
              <a:t> </a:t>
            </a:r>
          </a:p>
          <a:p>
            <a:pPr lvl="1" eaLnBrk="1" hangingPunct="1">
              <a:lnSpc>
                <a:spcPct val="90000"/>
              </a:lnSpc>
            </a:pPr>
            <a:r>
              <a:rPr lang="zh-CN" altLang="en-US" sz="2400" smtClean="0">
                <a:latin typeface="宋体" pitchFamily="2" charset="-122"/>
              </a:rPr>
              <a:t>固定端口交换机和模块化交换机</a:t>
            </a:r>
            <a:r>
              <a:rPr lang="zh-CN" altLang="en-US" sz="2400" smtClean="0"/>
              <a:t> </a:t>
            </a:r>
          </a:p>
          <a:p>
            <a:pPr eaLnBrk="1" hangingPunct="1">
              <a:lnSpc>
                <a:spcPct val="90000"/>
              </a:lnSpc>
            </a:pPr>
            <a:r>
              <a:rPr lang="zh-CN" altLang="en-US" sz="2800" smtClean="0">
                <a:latin typeface="Times New Roman" pitchFamily="18" charset="0"/>
                <a:ea typeface="楷体_GB2312" pitchFamily="49" charset="-122"/>
              </a:rPr>
              <a:t>根据交换机工作的协议层划分</a:t>
            </a:r>
            <a:r>
              <a:rPr lang="zh-CN" altLang="en-US" sz="2800" smtClean="0"/>
              <a:t> </a:t>
            </a:r>
          </a:p>
          <a:p>
            <a:pPr lvl="1" eaLnBrk="1" hangingPunct="1">
              <a:lnSpc>
                <a:spcPct val="90000"/>
              </a:lnSpc>
            </a:pPr>
            <a:r>
              <a:rPr lang="zh-CN" altLang="en-US" sz="2400" smtClean="0">
                <a:latin typeface="宋体" pitchFamily="2" charset="-122"/>
              </a:rPr>
              <a:t>第二层交换机、第三层交换机和第四层交换机</a:t>
            </a:r>
            <a:r>
              <a:rPr lang="zh-CN" altLang="en-US" sz="2400" smtClean="0"/>
              <a:t>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a:ln>
            <a:miter lim="800000"/>
            <a:headEnd/>
            <a:tailEnd/>
          </a:ln>
        </p:spPr>
        <p:txBody>
          <a:bodyPr/>
          <a:lstStyle/>
          <a:p>
            <a:fld id="{BDBBD5A4-1BC2-43FA-B5FB-6A93E0B0DE57}" type="datetime2">
              <a:rPr lang="zh-CN" altLang="en-US" smtClean="0"/>
              <a:pPr/>
              <a:t>2021年8月26日</a:t>
            </a:fld>
            <a:endParaRPr lang="en-US" altLang="zh-CN" smtClean="0"/>
          </a:p>
        </p:txBody>
      </p:sp>
      <p:sp>
        <p:nvSpPr>
          <p:cNvPr id="17411" name="灯片编号占位符 5"/>
          <p:cNvSpPr>
            <a:spLocks noGrp="1"/>
          </p:cNvSpPr>
          <p:nvPr>
            <p:ph type="sldNum" sz="quarter" idx="12"/>
          </p:nvPr>
        </p:nvSpPr>
        <p:spPr>
          <a:noFill/>
          <a:ln>
            <a:miter lim="800000"/>
            <a:headEnd/>
            <a:tailEnd/>
          </a:ln>
        </p:spPr>
        <p:txBody>
          <a:bodyPr/>
          <a:lstStyle/>
          <a:p>
            <a:r>
              <a:rPr lang="zh-CN" altLang="en-US" smtClean="0"/>
              <a:t>第</a:t>
            </a:r>
            <a:fld id="{6BBFA450-F209-4429-9443-389D14DAD324}" type="slidenum">
              <a:rPr lang="zh-CN" altLang="en-US" smtClean="0"/>
              <a:pPr/>
              <a:t>163</a:t>
            </a:fld>
            <a:r>
              <a:rPr lang="zh-CN" altLang="en-US" smtClean="0"/>
              <a:t>页</a:t>
            </a:r>
          </a:p>
        </p:txBody>
      </p:sp>
      <p:sp>
        <p:nvSpPr>
          <p:cNvPr id="17412" name="Rectangle 2"/>
          <p:cNvSpPr>
            <a:spLocks noGrp="1" noChangeArrowheads="1"/>
          </p:cNvSpPr>
          <p:nvPr>
            <p:ph type="title"/>
          </p:nvPr>
        </p:nvSpPr>
        <p:spPr/>
        <p:txBody>
          <a:bodyPr/>
          <a:lstStyle/>
          <a:p>
            <a:pPr eaLnBrk="1" hangingPunct="1"/>
            <a:r>
              <a:rPr lang="zh-CN" altLang="en-US" smtClean="0">
                <a:latin typeface="宋体" pitchFamily="2" charset="-122"/>
              </a:rPr>
              <a:t>交换机的选购</a:t>
            </a:r>
            <a:r>
              <a:rPr lang="zh-CN" altLang="en-US" smtClean="0"/>
              <a:t> </a:t>
            </a:r>
          </a:p>
        </p:txBody>
      </p:sp>
      <p:sp>
        <p:nvSpPr>
          <p:cNvPr id="17413" name="Rectangle 3"/>
          <p:cNvSpPr>
            <a:spLocks noGrp="1" noChangeArrowheads="1"/>
          </p:cNvSpPr>
          <p:nvPr>
            <p:ph type="body" idx="1"/>
          </p:nvPr>
        </p:nvSpPr>
        <p:spPr/>
        <p:txBody>
          <a:bodyPr/>
          <a:lstStyle/>
          <a:p>
            <a:pPr eaLnBrk="1" hangingPunct="1"/>
            <a:r>
              <a:rPr lang="zh-CN" altLang="en-US" sz="2800" smtClean="0">
                <a:latin typeface="Times New Roman" pitchFamily="18" charset="0"/>
                <a:ea typeface="楷体_GB2312" pitchFamily="49" charset="-122"/>
              </a:rPr>
              <a:t>转发方式</a:t>
            </a:r>
            <a:r>
              <a:rPr lang="zh-CN" altLang="en-US" sz="2800" smtClean="0"/>
              <a:t>，</a:t>
            </a:r>
            <a:r>
              <a:rPr lang="zh-CN" altLang="en-US" sz="2800" smtClean="0">
                <a:latin typeface="Times New Roman" pitchFamily="18" charset="0"/>
                <a:ea typeface="楷体_GB2312" pitchFamily="49" charset="-122"/>
              </a:rPr>
              <a:t>“直通式转发” 还是“存储式转发” ？</a:t>
            </a:r>
          </a:p>
          <a:p>
            <a:pPr eaLnBrk="1" hangingPunct="1"/>
            <a:r>
              <a:rPr lang="zh-CN" altLang="en-US" sz="2800" smtClean="0">
                <a:latin typeface="Times New Roman" pitchFamily="18" charset="0"/>
                <a:ea typeface="楷体_GB2312" pitchFamily="49" charset="-122"/>
              </a:rPr>
              <a:t>延时</a:t>
            </a:r>
            <a:r>
              <a:rPr lang="zh-CN" altLang="en-US" sz="2800" smtClean="0"/>
              <a:t> </a:t>
            </a:r>
          </a:p>
          <a:p>
            <a:pPr eaLnBrk="1" hangingPunct="1"/>
            <a:r>
              <a:rPr lang="zh-CN" altLang="en-US" sz="2800" smtClean="0">
                <a:latin typeface="Times New Roman" pitchFamily="18" charset="0"/>
                <a:ea typeface="楷体_GB2312" pitchFamily="49" charset="-122"/>
              </a:rPr>
              <a:t>管理功能</a:t>
            </a:r>
            <a:r>
              <a:rPr lang="zh-CN" altLang="en-US" sz="2800" smtClean="0"/>
              <a:t> </a:t>
            </a:r>
          </a:p>
          <a:p>
            <a:pPr eaLnBrk="1" hangingPunct="1"/>
            <a:r>
              <a:rPr lang="en-US" altLang="zh-CN" sz="2800" smtClean="0">
                <a:latin typeface="Times New Roman" pitchFamily="18" charset="0"/>
                <a:cs typeface="Times New Roman" pitchFamily="18" charset="0"/>
              </a:rPr>
              <a:t>MAC</a:t>
            </a:r>
            <a:r>
              <a:rPr lang="zh-CN" altLang="en-US" sz="2800" smtClean="0">
                <a:latin typeface="Times New Roman" pitchFamily="18" charset="0"/>
                <a:ea typeface="楷体_GB2312" pitchFamily="49" charset="-122"/>
              </a:rPr>
              <a:t>地址数</a:t>
            </a:r>
            <a:r>
              <a:rPr lang="zh-CN" altLang="en-US" sz="2800" smtClean="0"/>
              <a:t> </a:t>
            </a:r>
          </a:p>
          <a:p>
            <a:pPr eaLnBrk="1" hangingPunct="1"/>
            <a:r>
              <a:rPr lang="zh-CN" altLang="en-US" sz="2800" smtClean="0">
                <a:latin typeface="Times New Roman" pitchFamily="18" charset="0"/>
                <a:ea typeface="楷体_GB2312" pitchFamily="49" charset="-122"/>
              </a:rPr>
              <a:t>背板带宽</a:t>
            </a:r>
            <a:r>
              <a:rPr lang="zh-CN" altLang="en-US" sz="2800" smtClean="0"/>
              <a:t> </a:t>
            </a:r>
          </a:p>
          <a:p>
            <a:pPr eaLnBrk="1" hangingPunct="1"/>
            <a:r>
              <a:rPr lang="zh-CN" altLang="en-US" sz="2800" smtClean="0">
                <a:latin typeface="Times New Roman" pitchFamily="18" charset="0"/>
                <a:ea typeface="楷体_GB2312" pitchFamily="49" charset="-122"/>
              </a:rPr>
              <a:t>交换机的协议功能</a:t>
            </a:r>
            <a:r>
              <a:rPr lang="zh-CN" altLang="en-US" sz="2800" smtClean="0"/>
              <a:t> </a:t>
            </a:r>
          </a:p>
          <a:p>
            <a:pPr eaLnBrk="1" hangingPunct="1"/>
            <a:r>
              <a:rPr lang="zh-CN" altLang="en-US" sz="2800" smtClean="0">
                <a:latin typeface="Times New Roman" pitchFamily="18" charset="0"/>
                <a:ea typeface="楷体_GB2312" pitchFamily="49" charset="-122"/>
              </a:rPr>
              <a:t>端口</a:t>
            </a:r>
            <a:r>
              <a:rPr lang="zh-CN" altLang="en-US" sz="2800" smtClean="0"/>
              <a:t> </a:t>
            </a:r>
          </a:p>
          <a:p>
            <a:pPr eaLnBrk="1" hangingPunct="1"/>
            <a:r>
              <a:rPr lang="zh-CN" altLang="en-US" sz="2800" smtClean="0">
                <a:latin typeface="Times New Roman" pitchFamily="18" charset="0"/>
                <a:ea typeface="楷体_GB2312" pitchFamily="49" charset="-122"/>
              </a:rPr>
              <a:t>光纤解决方案</a:t>
            </a:r>
            <a:r>
              <a:rPr lang="zh-CN" altLang="en-US" sz="2800" smtClean="0"/>
              <a:t> </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p:cNvSpPr>
          <p:nvPr>
            <p:ph type="dt" sz="quarter" idx="10"/>
          </p:nvPr>
        </p:nvSpPr>
        <p:spPr>
          <a:noFill/>
          <a:ln>
            <a:miter lim="800000"/>
            <a:headEnd/>
            <a:tailEnd/>
          </a:ln>
        </p:spPr>
        <p:txBody>
          <a:bodyPr/>
          <a:lstStyle/>
          <a:p>
            <a:fld id="{59417C90-03A9-4B0A-8F0F-9F78EF75B2DD}" type="datetime2">
              <a:rPr lang="zh-CN" altLang="en-US" smtClean="0"/>
              <a:pPr/>
              <a:t>2021年8月26日</a:t>
            </a:fld>
            <a:endParaRPr lang="en-US" altLang="zh-CN" smtClean="0"/>
          </a:p>
        </p:txBody>
      </p:sp>
      <p:sp>
        <p:nvSpPr>
          <p:cNvPr id="18435" name="灯片编号占位符 5"/>
          <p:cNvSpPr>
            <a:spLocks noGrp="1"/>
          </p:cNvSpPr>
          <p:nvPr>
            <p:ph type="sldNum" sz="quarter" idx="12"/>
          </p:nvPr>
        </p:nvSpPr>
        <p:spPr>
          <a:noFill/>
          <a:ln>
            <a:miter lim="800000"/>
            <a:headEnd/>
            <a:tailEnd/>
          </a:ln>
        </p:spPr>
        <p:txBody>
          <a:bodyPr/>
          <a:lstStyle/>
          <a:p>
            <a:r>
              <a:rPr lang="zh-CN" altLang="en-US" smtClean="0"/>
              <a:t>第</a:t>
            </a:r>
            <a:fld id="{7943FE2F-7092-42FE-B2E3-90E2F97EC2F6}" type="slidenum">
              <a:rPr lang="zh-CN" altLang="en-US" smtClean="0"/>
              <a:pPr/>
              <a:t>164</a:t>
            </a:fld>
            <a:r>
              <a:rPr lang="zh-CN" altLang="en-US" smtClean="0"/>
              <a:t>页</a:t>
            </a:r>
          </a:p>
        </p:txBody>
      </p:sp>
      <p:sp>
        <p:nvSpPr>
          <p:cNvPr id="18436" name="Rectangle 2"/>
          <p:cNvSpPr>
            <a:spLocks noGrp="1" noChangeArrowheads="1"/>
          </p:cNvSpPr>
          <p:nvPr>
            <p:ph type="title"/>
          </p:nvPr>
        </p:nvSpPr>
        <p:spPr/>
        <p:txBody>
          <a:bodyPr/>
          <a:lstStyle/>
          <a:p>
            <a:pPr eaLnBrk="1" hangingPunct="1"/>
            <a:r>
              <a:rPr lang="en-US" altLang="zh-CN" smtClean="0">
                <a:latin typeface="Times New Roman" pitchFamily="18" charset="0"/>
                <a:cs typeface="Times New Roman" pitchFamily="18" charset="0"/>
              </a:rPr>
              <a:t>3.4 </a:t>
            </a:r>
            <a:r>
              <a:rPr lang="zh-CN" altLang="en-US" smtClean="0">
                <a:latin typeface="宋体" pitchFamily="2" charset="-122"/>
              </a:rPr>
              <a:t>路由器</a:t>
            </a:r>
            <a:r>
              <a:rPr lang="zh-CN" altLang="en-US" smtClean="0"/>
              <a:t> </a:t>
            </a:r>
          </a:p>
        </p:txBody>
      </p:sp>
      <p:sp>
        <p:nvSpPr>
          <p:cNvPr id="18437" name="Rectangle 3"/>
          <p:cNvSpPr>
            <a:spLocks noGrp="1" noChangeArrowheads="1"/>
          </p:cNvSpPr>
          <p:nvPr>
            <p:ph type="body" idx="1"/>
          </p:nvPr>
        </p:nvSpPr>
        <p:spPr/>
        <p:txBody>
          <a:bodyPr/>
          <a:lstStyle/>
          <a:p>
            <a:pPr eaLnBrk="1" hangingPunct="1"/>
            <a:r>
              <a:rPr lang="zh-CN" altLang="en-US" smtClean="0">
                <a:latin typeface="宋体" pitchFamily="2" charset="-122"/>
              </a:rPr>
              <a:t>路由器的工作原理</a:t>
            </a:r>
            <a:r>
              <a:rPr lang="zh-CN" altLang="en-US" smtClean="0"/>
              <a:t> </a:t>
            </a:r>
          </a:p>
          <a:p>
            <a:pPr eaLnBrk="1" hangingPunct="1"/>
            <a:r>
              <a:rPr lang="zh-CN" altLang="en-US" smtClean="0">
                <a:latin typeface="宋体" pitchFamily="2" charset="-122"/>
              </a:rPr>
              <a:t>路由器的分类</a:t>
            </a:r>
            <a:r>
              <a:rPr lang="zh-CN" altLang="en-US" smtClean="0"/>
              <a:t> </a:t>
            </a:r>
          </a:p>
          <a:p>
            <a:pPr eaLnBrk="1" hangingPunct="1"/>
            <a:r>
              <a:rPr lang="zh-CN" altLang="en-US" smtClean="0">
                <a:latin typeface="宋体" pitchFamily="2" charset="-122"/>
              </a:rPr>
              <a:t>路由器的选购</a:t>
            </a:r>
            <a:r>
              <a:rPr lang="zh-CN" altLang="en-US" smtClean="0"/>
              <a:t> </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日期占位符 3"/>
          <p:cNvSpPr>
            <a:spLocks noGrp="1"/>
          </p:cNvSpPr>
          <p:nvPr>
            <p:ph type="dt" sz="quarter" idx="10"/>
          </p:nvPr>
        </p:nvSpPr>
        <p:spPr>
          <a:noFill/>
          <a:ln>
            <a:miter lim="800000"/>
            <a:headEnd/>
            <a:tailEnd/>
          </a:ln>
        </p:spPr>
        <p:txBody>
          <a:bodyPr/>
          <a:lstStyle/>
          <a:p>
            <a:fld id="{0B8225E9-356B-4E1F-8985-00DA84A43254}" type="datetime2">
              <a:rPr lang="zh-CN" altLang="en-US" smtClean="0"/>
              <a:pPr/>
              <a:t>2021年8月26日</a:t>
            </a:fld>
            <a:endParaRPr lang="en-US" altLang="zh-CN" smtClean="0"/>
          </a:p>
        </p:txBody>
      </p:sp>
      <p:sp>
        <p:nvSpPr>
          <p:cNvPr id="4100" name="灯片编号占位符 5"/>
          <p:cNvSpPr>
            <a:spLocks noGrp="1"/>
          </p:cNvSpPr>
          <p:nvPr>
            <p:ph type="sldNum" sz="quarter" idx="12"/>
          </p:nvPr>
        </p:nvSpPr>
        <p:spPr>
          <a:noFill/>
          <a:ln>
            <a:miter lim="800000"/>
            <a:headEnd/>
            <a:tailEnd/>
          </a:ln>
        </p:spPr>
        <p:txBody>
          <a:bodyPr/>
          <a:lstStyle/>
          <a:p>
            <a:r>
              <a:rPr lang="zh-CN" altLang="en-US" smtClean="0"/>
              <a:t>第</a:t>
            </a:r>
            <a:fld id="{6E714DE0-C996-4E76-851C-F3DD50518E9D}" type="slidenum">
              <a:rPr lang="zh-CN" altLang="en-US" smtClean="0"/>
              <a:pPr/>
              <a:t>165</a:t>
            </a:fld>
            <a:r>
              <a:rPr lang="zh-CN" altLang="en-US" smtClean="0"/>
              <a:t>页</a:t>
            </a:r>
          </a:p>
        </p:txBody>
      </p:sp>
      <p:sp>
        <p:nvSpPr>
          <p:cNvPr id="4101" name="Rectangle 2"/>
          <p:cNvSpPr>
            <a:spLocks noGrp="1" noChangeArrowheads="1"/>
          </p:cNvSpPr>
          <p:nvPr>
            <p:ph type="title"/>
          </p:nvPr>
        </p:nvSpPr>
        <p:spPr/>
        <p:txBody>
          <a:bodyPr/>
          <a:lstStyle/>
          <a:p>
            <a:pPr eaLnBrk="1" hangingPunct="1"/>
            <a:r>
              <a:rPr lang="zh-CN" altLang="en-US" smtClean="0">
                <a:latin typeface="宋体" pitchFamily="2" charset="-122"/>
              </a:rPr>
              <a:t>路由器的工作原理</a:t>
            </a:r>
            <a:r>
              <a:rPr lang="zh-CN" altLang="en-US" smtClean="0"/>
              <a:t> </a:t>
            </a:r>
          </a:p>
        </p:txBody>
      </p:sp>
      <p:sp>
        <p:nvSpPr>
          <p:cNvPr id="4102" name="Rectangle 5"/>
          <p:cNvSpPr>
            <a:spLocks noChangeArrowheads="1"/>
          </p:cNvSpPr>
          <p:nvPr/>
        </p:nvSpPr>
        <p:spPr bwMode="auto">
          <a:xfrm>
            <a:off x="2224088" y="2719388"/>
            <a:ext cx="9144000" cy="0"/>
          </a:xfrm>
          <a:prstGeom prst="rect">
            <a:avLst/>
          </a:prstGeom>
          <a:noFill/>
          <a:ln w="9525">
            <a:noFill/>
            <a:miter lim="800000"/>
            <a:headEnd/>
            <a:tailEnd/>
          </a:ln>
        </p:spPr>
        <p:txBody>
          <a:bodyPr>
            <a:spAutoFit/>
          </a:bodyPr>
          <a:lstStyle/>
          <a:p>
            <a:endParaRPr lang="zh-CN" altLang="en-US"/>
          </a:p>
        </p:txBody>
      </p:sp>
      <p:graphicFrame>
        <p:nvGraphicFramePr>
          <p:cNvPr id="4098" name="Object 4"/>
          <p:cNvGraphicFramePr>
            <a:graphicFrameLocks noChangeAspect="1"/>
          </p:cNvGraphicFramePr>
          <p:nvPr/>
        </p:nvGraphicFramePr>
        <p:xfrm>
          <a:off x="685800" y="2590800"/>
          <a:ext cx="8001000" cy="2417763"/>
        </p:xfrm>
        <a:graphic>
          <a:graphicData uri="http://schemas.openxmlformats.org/presentationml/2006/ole">
            <mc:AlternateContent xmlns:mc="http://schemas.openxmlformats.org/markup-compatibility/2006">
              <mc:Choice xmlns:v="urn:schemas-microsoft-com:vml" Requires="v">
                <p:oleObj spid="_x0000_s4099" r:id="rId3" imgW="5318455" imgH="1454810" progId="Visio.Drawing.11">
                  <p:embed/>
                </p:oleObj>
              </mc:Choice>
              <mc:Fallback>
                <p:oleObj r:id="rId3" imgW="5318455" imgH="145481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590800"/>
                        <a:ext cx="8001000" cy="2417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a:ln>
            <a:miter lim="800000"/>
            <a:headEnd/>
            <a:tailEnd/>
          </a:ln>
        </p:spPr>
        <p:txBody>
          <a:bodyPr/>
          <a:lstStyle/>
          <a:p>
            <a:fld id="{2D6F69F3-C01E-4AF6-BAD6-F6EB3294DB0E}" type="datetime2">
              <a:rPr lang="zh-CN" altLang="en-US" smtClean="0"/>
              <a:pPr/>
              <a:t>2021年8月26日</a:t>
            </a:fld>
            <a:endParaRPr lang="en-US" altLang="zh-CN" smtClean="0"/>
          </a:p>
        </p:txBody>
      </p:sp>
      <p:sp>
        <p:nvSpPr>
          <p:cNvPr id="19459" name="灯片编号占位符 5"/>
          <p:cNvSpPr>
            <a:spLocks noGrp="1"/>
          </p:cNvSpPr>
          <p:nvPr>
            <p:ph type="sldNum" sz="quarter" idx="12"/>
          </p:nvPr>
        </p:nvSpPr>
        <p:spPr>
          <a:noFill/>
          <a:ln>
            <a:miter lim="800000"/>
            <a:headEnd/>
            <a:tailEnd/>
          </a:ln>
        </p:spPr>
        <p:txBody>
          <a:bodyPr/>
          <a:lstStyle/>
          <a:p>
            <a:r>
              <a:rPr lang="zh-CN" altLang="en-US" smtClean="0"/>
              <a:t>第</a:t>
            </a:r>
            <a:fld id="{A5F0818F-8C17-40DC-8124-D99A266A6FD4}" type="slidenum">
              <a:rPr lang="zh-CN" altLang="en-US" smtClean="0"/>
              <a:pPr/>
              <a:t>166</a:t>
            </a:fld>
            <a:r>
              <a:rPr lang="zh-CN" altLang="en-US" smtClean="0"/>
              <a:t>页</a:t>
            </a:r>
          </a:p>
        </p:txBody>
      </p:sp>
      <p:sp>
        <p:nvSpPr>
          <p:cNvPr id="19460" name="Rectangle 2"/>
          <p:cNvSpPr>
            <a:spLocks noGrp="1" noChangeArrowheads="1"/>
          </p:cNvSpPr>
          <p:nvPr>
            <p:ph type="title"/>
          </p:nvPr>
        </p:nvSpPr>
        <p:spPr/>
        <p:txBody>
          <a:bodyPr/>
          <a:lstStyle/>
          <a:p>
            <a:pPr eaLnBrk="1" hangingPunct="1"/>
            <a:r>
              <a:rPr lang="zh-CN" altLang="en-US" smtClean="0">
                <a:latin typeface="Times New Roman" pitchFamily="18" charset="0"/>
                <a:ea typeface="楷体_GB2312" pitchFamily="49" charset="-122"/>
              </a:rPr>
              <a:t>路由选择表</a:t>
            </a:r>
            <a:r>
              <a:rPr lang="zh-CN" altLang="en-US" smtClean="0"/>
              <a:t> </a:t>
            </a:r>
          </a:p>
        </p:txBody>
      </p:sp>
      <p:sp>
        <p:nvSpPr>
          <p:cNvPr id="19461" name="Rectangle 3"/>
          <p:cNvSpPr>
            <a:spLocks noGrp="1" noChangeArrowheads="1"/>
          </p:cNvSpPr>
          <p:nvPr>
            <p:ph type="body" idx="1"/>
          </p:nvPr>
        </p:nvSpPr>
        <p:spPr/>
        <p:txBody>
          <a:bodyPr/>
          <a:lstStyle/>
          <a:p>
            <a:pPr eaLnBrk="1" hangingPunct="1"/>
            <a:r>
              <a:rPr lang="zh-CN" altLang="en-US" smtClean="0">
                <a:latin typeface="宋体" pitchFamily="2" charset="-122"/>
              </a:rPr>
              <a:t>每个路由器中都存有一个路由表，路由表为路由器存储了到达网络上任一目的地所需要的一切必要的信息</a:t>
            </a:r>
            <a:r>
              <a:rPr lang="zh-CN" altLang="en-US" smtClean="0"/>
              <a:t> </a:t>
            </a:r>
          </a:p>
          <a:p>
            <a:pPr eaLnBrk="1" hangingPunct="1"/>
            <a:r>
              <a:rPr lang="zh-CN" altLang="en-US" smtClean="0">
                <a:latin typeface="宋体" pitchFamily="2" charset="-122"/>
              </a:rPr>
              <a:t>目的</a:t>
            </a:r>
            <a:r>
              <a:rPr lang="en-US" altLang="zh-CN" smtClean="0">
                <a:latin typeface="Times New Roman" pitchFamily="18" charset="0"/>
                <a:cs typeface="Times New Roman" pitchFamily="18" charset="0"/>
              </a:rPr>
              <a:t>IP</a:t>
            </a:r>
            <a:r>
              <a:rPr lang="zh-CN" altLang="en-US" smtClean="0">
                <a:latin typeface="宋体" pitchFamily="2" charset="-122"/>
              </a:rPr>
              <a:t>地址（</a:t>
            </a:r>
            <a:r>
              <a:rPr lang="en-US" altLang="zh-CN" smtClean="0">
                <a:latin typeface="Times New Roman" pitchFamily="18" charset="0"/>
                <a:cs typeface="Times New Roman" pitchFamily="18" charset="0"/>
              </a:rPr>
              <a:t>Destination</a:t>
            </a:r>
            <a:r>
              <a:rPr lang="zh-CN" altLang="en-US" smtClean="0">
                <a:latin typeface="宋体" pitchFamily="2" charset="-122"/>
              </a:rPr>
              <a:t>）</a:t>
            </a:r>
            <a:r>
              <a:rPr lang="zh-CN" altLang="en-US" smtClean="0"/>
              <a:t> </a:t>
            </a:r>
          </a:p>
          <a:p>
            <a:pPr eaLnBrk="1" hangingPunct="1"/>
            <a:r>
              <a:rPr lang="zh-CN" altLang="en-US" smtClean="0">
                <a:latin typeface="宋体" pitchFamily="2" charset="-122"/>
              </a:rPr>
              <a:t>下一跳（</a:t>
            </a:r>
            <a:r>
              <a:rPr lang="en-US" altLang="zh-CN" smtClean="0">
                <a:latin typeface="Times New Roman" pitchFamily="18" charset="0"/>
                <a:cs typeface="Times New Roman" pitchFamily="18" charset="0"/>
              </a:rPr>
              <a:t>Next-Hop</a:t>
            </a:r>
            <a:r>
              <a:rPr lang="zh-CN" altLang="en-US" smtClean="0">
                <a:latin typeface="宋体" pitchFamily="2" charset="-122"/>
              </a:rPr>
              <a:t>）</a:t>
            </a:r>
            <a:r>
              <a:rPr lang="zh-CN" altLang="en-US" smtClean="0"/>
              <a:t> </a:t>
            </a:r>
          </a:p>
          <a:p>
            <a:pPr eaLnBrk="1" hangingPunct="1"/>
            <a:r>
              <a:rPr lang="zh-CN" altLang="en-US" smtClean="0">
                <a:latin typeface="宋体" pitchFamily="2" charset="-122"/>
              </a:rPr>
              <a:t>标志（</a:t>
            </a:r>
            <a:r>
              <a:rPr lang="en-US" altLang="zh-CN" smtClean="0">
                <a:latin typeface="Times New Roman" pitchFamily="18" charset="0"/>
                <a:cs typeface="Times New Roman" pitchFamily="18" charset="0"/>
              </a:rPr>
              <a:t>Flags</a:t>
            </a:r>
            <a:r>
              <a:rPr lang="zh-CN" altLang="en-US" smtClean="0">
                <a:latin typeface="宋体" pitchFamily="2" charset="-122"/>
              </a:rPr>
              <a:t>）</a:t>
            </a:r>
            <a:r>
              <a:rPr lang="zh-CN" altLang="en-US" smtClean="0"/>
              <a:t> </a:t>
            </a:r>
          </a:p>
          <a:p>
            <a:pPr eaLnBrk="1" hangingPunct="1"/>
            <a:r>
              <a:rPr lang="zh-CN" altLang="en-US" smtClean="0">
                <a:latin typeface="宋体" pitchFamily="2" charset="-122"/>
              </a:rPr>
              <a:t>接口（</a:t>
            </a:r>
            <a:r>
              <a:rPr lang="en-US" altLang="zh-CN" smtClean="0">
                <a:latin typeface="Times New Roman" pitchFamily="18" charset="0"/>
                <a:cs typeface="Times New Roman" pitchFamily="18" charset="0"/>
              </a:rPr>
              <a:t>Interface</a:t>
            </a:r>
            <a:r>
              <a:rPr lang="zh-CN" altLang="en-US" smtClean="0">
                <a:latin typeface="宋体" pitchFamily="2" charset="-122"/>
              </a:rPr>
              <a:t>）</a:t>
            </a:r>
            <a:r>
              <a:rPr lang="zh-CN" altLang="en-US" smtClean="0"/>
              <a:t> </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p:cNvSpPr>
            <a:spLocks noGrp="1"/>
          </p:cNvSpPr>
          <p:nvPr>
            <p:ph type="dt" sz="quarter" idx="10"/>
          </p:nvPr>
        </p:nvSpPr>
        <p:spPr>
          <a:noFill/>
          <a:ln>
            <a:miter lim="800000"/>
            <a:headEnd/>
            <a:tailEnd/>
          </a:ln>
        </p:spPr>
        <p:txBody>
          <a:bodyPr/>
          <a:lstStyle/>
          <a:p>
            <a:fld id="{3BC2F1D0-FE5A-4F43-B46C-B16A829672E4}" type="datetime2">
              <a:rPr lang="zh-CN" altLang="en-US" smtClean="0"/>
              <a:pPr/>
              <a:t>2021年8月26日</a:t>
            </a:fld>
            <a:endParaRPr lang="en-US" altLang="zh-CN" smtClean="0"/>
          </a:p>
        </p:txBody>
      </p:sp>
      <p:sp>
        <p:nvSpPr>
          <p:cNvPr id="20483" name="灯片编号占位符 5"/>
          <p:cNvSpPr>
            <a:spLocks noGrp="1"/>
          </p:cNvSpPr>
          <p:nvPr>
            <p:ph type="sldNum" sz="quarter" idx="12"/>
          </p:nvPr>
        </p:nvSpPr>
        <p:spPr>
          <a:noFill/>
          <a:ln>
            <a:miter lim="800000"/>
            <a:headEnd/>
            <a:tailEnd/>
          </a:ln>
        </p:spPr>
        <p:txBody>
          <a:bodyPr/>
          <a:lstStyle/>
          <a:p>
            <a:r>
              <a:rPr lang="zh-CN" altLang="en-US" smtClean="0"/>
              <a:t>第</a:t>
            </a:r>
            <a:fld id="{2AB20618-95B9-4A9E-8D0B-B6E08F9B887F}" type="slidenum">
              <a:rPr lang="zh-CN" altLang="en-US" smtClean="0"/>
              <a:pPr/>
              <a:t>167</a:t>
            </a:fld>
            <a:r>
              <a:rPr lang="zh-CN" altLang="en-US" smtClean="0"/>
              <a:t>页</a:t>
            </a:r>
          </a:p>
        </p:txBody>
      </p:sp>
      <p:sp>
        <p:nvSpPr>
          <p:cNvPr id="20484" name="Rectangle 2"/>
          <p:cNvSpPr>
            <a:spLocks noGrp="1" noChangeArrowheads="1"/>
          </p:cNvSpPr>
          <p:nvPr>
            <p:ph type="title"/>
          </p:nvPr>
        </p:nvSpPr>
        <p:spPr/>
        <p:txBody>
          <a:bodyPr/>
          <a:lstStyle/>
          <a:p>
            <a:pPr eaLnBrk="1" hangingPunct="1"/>
            <a:r>
              <a:rPr lang="zh-CN" altLang="en-US" smtClean="0">
                <a:latin typeface="宋体" pitchFamily="2" charset="-122"/>
              </a:rPr>
              <a:t>路由器的分类</a:t>
            </a:r>
            <a:r>
              <a:rPr lang="zh-CN" altLang="en-US" smtClean="0"/>
              <a:t> </a:t>
            </a:r>
          </a:p>
        </p:txBody>
      </p:sp>
      <p:sp>
        <p:nvSpPr>
          <p:cNvPr id="20485" name="Rectangle 3"/>
          <p:cNvSpPr>
            <a:spLocks noGrp="1" noChangeArrowheads="1"/>
          </p:cNvSpPr>
          <p:nvPr>
            <p:ph type="body" idx="1"/>
          </p:nvPr>
        </p:nvSpPr>
        <p:spPr/>
        <p:txBody>
          <a:bodyPr/>
          <a:lstStyle/>
          <a:p>
            <a:pPr eaLnBrk="1" hangingPunct="1">
              <a:lnSpc>
                <a:spcPct val="90000"/>
              </a:lnSpc>
            </a:pPr>
            <a:r>
              <a:rPr lang="zh-CN" altLang="en-US" sz="2800" smtClean="0">
                <a:latin typeface="Times New Roman" pitchFamily="18" charset="0"/>
                <a:ea typeface="楷体_GB2312" pitchFamily="49" charset="-122"/>
              </a:rPr>
              <a:t>按性能档次划分</a:t>
            </a:r>
            <a:r>
              <a:rPr lang="zh-CN" altLang="en-US" sz="2800" smtClean="0"/>
              <a:t> </a:t>
            </a:r>
          </a:p>
          <a:p>
            <a:pPr lvl="1" eaLnBrk="1" hangingPunct="1">
              <a:lnSpc>
                <a:spcPct val="90000"/>
              </a:lnSpc>
            </a:pPr>
            <a:r>
              <a:rPr lang="zh-CN" altLang="en-US" sz="2400" smtClean="0">
                <a:latin typeface="宋体" pitchFamily="2" charset="-122"/>
              </a:rPr>
              <a:t>高、中和低档路由器</a:t>
            </a:r>
            <a:r>
              <a:rPr lang="zh-CN" altLang="en-US" sz="2400" smtClean="0"/>
              <a:t> </a:t>
            </a:r>
          </a:p>
          <a:p>
            <a:pPr eaLnBrk="1" hangingPunct="1">
              <a:lnSpc>
                <a:spcPct val="90000"/>
              </a:lnSpc>
            </a:pPr>
            <a:r>
              <a:rPr lang="zh-CN" altLang="en-US" sz="2800" smtClean="0">
                <a:latin typeface="Times New Roman" pitchFamily="18" charset="0"/>
                <a:ea typeface="楷体_GB2312" pitchFamily="49" charset="-122"/>
              </a:rPr>
              <a:t>按结构划分</a:t>
            </a:r>
            <a:r>
              <a:rPr lang="zh-CN" altLang="en-US" sz="2800" smtClean="0"/>
              <a:t> </a:t>
            </a:r>
          </a:p>
          <a:p>
            <a:pPr lvl="1" eaLnBrk="1" hangingPunct="1">
              <a:lnSpc>
                <a:spcPct val="90000"/>
              </a:lnSpc>
            </a:pPr>
            <a:r>
              <a:rPr lang="zh-CN" altLang="en-US" sz="2400" smtClean="0">
                <a:latin typeface="宋体" pitchFamily="2" charset="-122"/>
              </a:rPr>
              <a:t>模块化结构与非模块化结构</a:t>
            </a:r>
            <a:r>
              <a:rPr lang="zh-CN" altLang="en-US" sz="2400" smtClean="0"/>
              <a:t> </a:t>
            </a:r>
          </a:p>
          <a:p>
            <a:pPr eaLnBrk="1" hangingPunct="1">
              <a:lnSpc>
                <a:spcPct val="90000"/>
              </a:lnSpc>
            </a:pPr>
            <a:r>
              <a:rPr lang="zh-CN" altLang="en-US" sz="2800" smtClean="0">
                <a:latin typeface="Times New Roman" pitchFamily="18" charset="0"/>
                <a:ea typeface="楷体_GB2312" pitchFamily="49" charset="-122"/>
              </a:rPr>
              <a:t>从功能上划分</a:t>
            </a:r>
            <a:r>
              <a:rPr lang="zh-CN" altLang="en-US" sz="2800" smtClean="0"/>
              <a:t> </a:t>
            </a:r>
          </a:p>
          <a:p>
            <a:pPr lvl="1" eaLnBrk="1" hangingPunct="1">
              <a:lnSpc>
                <a:spcPct val="90000"/>
              </a:lnSpc>
            </a:pPr>
            <a:r>
              <a:rPr lang="zh-CN" altLang="en-US" sz="2400" smtClean="0">
                <a:latin typeface="宋体" pitchFamily="2" charset="-122"/>
              </a:rPr>
              <a:t>核心层（骨干级）路由器、分发层（企业级）路由器和访问层（接入级）路由器</a:t>
            </a:r>
            <a:r>
              <a:rPr lang="zh-CN" altLang="en-US" sz="2400" smtClean="0"/>
              <a:t> </a:t>
            </a:r>
          </a:p>
          <a:p>
            <a:pPr eaLnBrk="1" hangingPunct="1">
              <a:lnSpc>
                <a:spcPct val="90000"/>
              </a:lnSpc>
            </a:pPr>
            <a:r>
              <a:rPr lang="zh-CN" altLang="en-US" sz="2800" smtClean="0">
                <a:latin typeface="Times New Roman" pitchFamily="18" charset="0"/>
                <a:ea typeface="楷体_GB2312" pitchFamily="49" charset="-122"/>
              </a:rPr>
              <a:t>从应用上划分</a:t>
            </a:r>
            <a:r>
              <a:rPr lang="zh-CN" altLang="en-US" sz="2800" smtClean="0"/>
              <a:t> </a:t>
            </a:r>
          </a:p>
          <a:p>
            <a:pPr lvl="1" eaLnBrk="1" hangingPunct="1">
              <a:lnSpc>
                <a:spcPct val="90000"/>
              </a:lnSpc>
            </a:pPr>
            <a:r>
              <a:rPr lang="zh-CN" altLang="en-US" sz="2400" smtClean="0">
                <a:latin typeface="宋体" pitchFamily="2" charset="-122"/>
              </a:rPr>
              <a:t>通用路由器与专用路由器</a:t>
            </a:r>
            <a:r>
              <a:rPr lang="zh-CN" altLang="en-US" sz="2400" smtClean="0"/>
              <a:t> </a:t>
            </a:r>
          </a:p>
          <a:p>
            <a:pPr eaLnBrk="1" hangingPunct="1">
              <a:lnSpc>
                <a:spcPct val="90000"/>
              </a:lnSpc>
            </a:pPr>
            <a:r>
              <a:rPr lang="zh-CN" altLang="en-US" sz="2800" smtClean="0">
                <a:latin typeface="Times New Roman" pitchFamily="18" charset="0"/>
                <a:ea typeface="楷体_GB2312" pitchFamily="49" charset="-122"/>
              </a:rPr>
              <a:t>从所处的网络位置划分</a:t>
            </a:r>
            <a:r>
              <a:rPr lang="zh-CN" altLang="en-US" sz="2800" smtClean="0"/>
              <a:t> </a:t>
            </a:r>
          </a:p>
          <a:p>
            <a:pPr lvl="1" eaLnBrk="1" hangingPunct="1">
              <a:lnSpc>
                <a:spcPct val="90000"/>
              </a:lnSpc>
            </a:pPr>
            <a:r>
              <a:rPr lang="zh-CN" altLang="en-US" sz="2400" smtClean="0">
                <a:latin typeface="Times New Roman" pitchFamily="18" charset="0"/>
              </a:rPr>
              <a:t>“</a:t>
            </a:r>
            <a:r>
              <a:rPr lang="zh-CN" altLang="en-US" sz="2400" smtClean="0">
                <a:latin typeface="宋体" pitchFamily="2" charset="-122"/>
              </a:rPr>
              <a:t>边界路由器</a:t>
            </a:r>
            <a:r>
              <a:rPr lang="zh-CN" altLang="en-US" sz="2400" smtClean="0">
                <a:latin typeface="Times New Roman" pitchFamily="18" charset="0"/>
              </a:rPr>
              <a:t>”</a:t>
            </a:r>
            <a:r>
              <a:rPr lang="zh-CN" altLang="en-US" sz="2400" smtClean="0">
                <a:latin typeface="宋体" pitchFamily="2" charset="-122"/>
              </a:rPr>
              <a:t>和</a:t>
            </a:r>
            <a:r>
              <a:rPr lang="zh-CN" altLang="en-US" sz="2400" smtClean="0">
                <a:latin typeface="Times New Roman" pitchFamily="18" charset="0"/>
              </a:rPr>
              <a:t>“</a:t>
            </a:r>
            <a:r>
              <a:rPr lang="zh-CN" altLang="en-US" sz="2400" smtClean="0">
                <a:latin typeface="宋体" pitchFamily="2" charset="-122"/>
              </a:rPr>
              <a:t>中间节点路由器</a:t>
            </a:r>
            <a:r>
              <a:rPr lang="zh-CN" altLang="en-US" sz="2400" smtClean="0">
                <a:latin typeface="Times New Roman" pitchFamily="18" charset="0"/>
              </a:rPr>
              <a:t>”</a:t>
            </a:r>
            <a:r>
              <a:rPr lang="zh-CN" altLang="en-US" sz="2400" smtClean="0"/>
              <a:t>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a:ln>
            <a:miter lim="800000"/>
            <a:headEnd/>
            <a:tailEnd/>
          </a:ln>
        </p:spPr>
        <p:txBody>
          <a:bodyPr/>
          <a:lstStyle/>
          <a:p>
            <a:fld id="{220B1A70-FC1C-40BA-8575-371BA8E7E5DF}" type="datetime2">
              <a:rPr lang="zh-CN" altLang="en-US" smtClean="0"/>
              <a:pPr/>
              <a:t>2021年8月26日</a:t>
            </a:fld>
            <a:endParaRPr lang="en-US" altLang="zh-CN" smtClean="0"/>
          </a:p>
        </p:txBody>
      </p:sp>
      <p:sp>
        <p:nvSpPr>
          <p:cNvPr id="21507" name="灯片编号占位符 5"/>
          <p:cNvSpPr>
            <a:spLocks noGrp="1"/>
          </p:cNvSpPr>
          <p:nvPr>
            <p:ph type="sldNum" sz="quarter" idx="12"/>
          </p:nvPr>
        </p:nvSpPr>
        <p:spPr>
          <a:noFill/>
          <a:ln>
            <a:miter lim="800000"/>
            <a:headEnd/>
            <a:tailEnd/>
          </a:ln>
        </p:spPr>
        <p:txBody>
          <a:bodyPr/>
          <a:lstStyle/>
          <a:p>
            <a:r>
              <a:rPr lang="zh-CN" altLang="en-US" smtClean="0"/>
              <a:t>第</a:t>
            </a:r>
            <a:fld id="{5E20592A-8F3A-4EC4-9599-EDA76D67325D}" type="slidenum">
              <a:rPr lang="zh-CN" altLang="en-US" smtClean="0"/>
              <a:pPr/>
              <a:t>168</a:t>
            </a:fld>
            <a:r>
              <a:rPr lang="zh-CN" altLang="en-US" smtClean="0"/>
              <a:t>页</a:t>
            </a:r>
          </a:p>
        </p:txBody>
      </p:sp>
      <p:sp>
        <p:nvSpPr>
          <p:cNvPr id="21508" name="Rectangle 2"/>
          <p:cNvSpPr>
            <a:spLocks noGrp="1" noChangeArrowheads="1"/>
          </p:cNvSpPr>
          <p:nvPr>
            <p:ph type="title"/>
          </p:nvPr>
        </p:nvSpPr>
        <p:spPr/>
        <p:txBody>
          <a:bodyPr/>
          <a:lstStyle/>
          <a:p>
            <a:pPr eaLnBrk="1" hangingPunct="1"/>
            <a:r>
              <a:rPr lang="zh-CN" altLang="en-US" smtClean="0">
                <a:latin typeface="宋体" pitchFamily="2" charset="-122"/>
              </a:rPr>
              <a:t>路由器的选购</a:t>
            </a:r>
            <a:r>
              <a:rPr lang="zh-CN" altLang="en-US" smtClean="0"/>
              <a:t> </a:t>
            </a:r>
          </a:p>
        </p:txBody>
      </p:sp>
      <p:sp>
        <p:nvSpPr>
          <p:cNvPr id="21509" name="Rectangle 3"/>
          <p:cNvSpPr>
            <a:spLocks noGrp="1" noChangeArrowheads="1"/>
          </p:cNvSpPr>
          <p:nvPr>
            <p:ph type="body" idx="1"/>
          </p:nvPr>
        </p:nvSpPr>
        <p:spPr/>
        <p:txBody>
          <a:bodyPr/>
          <a:lstStyle/>
          <a:p>
            <a:pPr eaLnBrk="1" hangingPunct="1"/>
            <a:r>
              <a:rPr lang="zh-CN" altLang="en-US" smtClean="0">
                <a:latin typeface="Times New Roman" pitchFamily="18" charset="0"/>
                <a:ea typeface="楷体_GB2312" pitchFamily="49" charset="-122"/>
              </a:rPr>
              <a:t>吞吐量</a:t>
            </a:r>
            <a:r>
              <a:rPr lang="zh-CN" altLang="en-US" smtClean="0"/>
              <a:t> </a:t>
            </a:r>
          </a:p>
          <a:p>
            <a:pPr eaLnBrk="1" hangingPunct="1"/>
            <a:r>
              <a:rPr lang="zh-CN" altLang="en-US" smtClean="0">
                <a:latin typeface="Times New Roman" pitchFamily="18" charset="0"/>
                <a:ea typeface="楷体_GB2312" pitchFamily="49" charset="-122"/>
              </a:rPr>
              <a:t>背板能力</a:t>
            </a:r>
            <a:r>
              <a:rPr lang="zh-CN" altLang="en-US" smtClean="0"/>
              <a:t> </a:t>
            </a:r>
          </a:p>
          <a:p>
            <a:pPr eaLnBrk="1" hangingPunct="1"/>
            <a:r>
              <a:rPr lang="zh-CN" altLang="en-US" smtClean="0">
                <a:latin typeface="Times New Roman" pitchFamily="18" charset="0"/>
                <a:ea typeface="楷体_GB2312" pitchFamily="49" charset="-122"/>
              </a:rPr>
              <a:t>丢包率</a:t>
            </a:r>
            <a:r>
              <a:rPr lang="zh-CN" altLang="en-US" smtClean="0"/>
              <a:t> </a:t>
            </a:r>
          </a:p>
          <a:p>
            <a:pPr eaLnBrk="1" hangingPunct="1"/>
            <a:r>
              <a:rPr lang="zh-CN" altLang="en-US" smtClean="0">
                <a:latin typeface="Times New Roman" pitchFamily="18" charset="0"/>
                <a:ea typeface="楷体_GB2312" pitchFamily="49" charset="-122"/>
              </a:rPr>
              <a:t>转发时延</a:t>
            </a:r>
            <a:r>
              <a:rPr lang="zh-CN" altLang="en-US" smtClean="0"/>
              <a:t> </a:t>
            </a:r>
          </a:p>
          <a:p>
            <a:pPr eaLnBrk="1" hangingPunct="1"/>
            <a:r>
              <a:rPr lang="zh-CN" altLang="en-US" smtClean="0">
                <a:latin typeface="Times New Roman" pitchFamily="18" charset="0"/>
                <a:ea typeface="楷体_GB2312" pitchFamily="49" charset="-122"/>
              </a:rPr>
              <a:t>路由表容量</a:t>
            </a:r>
            <a:r>
              <a:rPr lang="zh-CN" altLang="en-US" smtClean="0"/>
              <a:t> </a:t>
            </a:r>
          </a:p>
          <a:p>
            <a:pPr eaLnBrk="1" hangingPunct="1"/>
            <a:r>
              <a:rPr lang="zh-CN" altLang="en-US" smtClean="0">
                <a:latin typeface="Times New Roman" pitchFamily="18" charset="0"/>
                <a:ea typeface="楷体_GB2312" pitchFamily="49" charset="-122"/>
              </a:rPr>
              <a:t>路由器所支持的路由协议</a:t>
            </a:r>
            <a:r>
              <a:rPr lang="zh-CN" altLang="en-US" smtClean="0"/>
              <a:t> </a:t>
            </a:r>
          </a:p>
          <a:p>
            <a:pPr eaLnBrk="1" hangingPunct="1"/>
            <a:r>
              <a:rPr lang="zh-CN" altLang="en-US" smtClean="0">
                <a:latin typeface="Times New Roman" pitchFamily="18" charset="0"/>
                <a:ea typeface="楷体_GB2312" pitchFamily="49" charset="-122"/>
              </a:rPr>
              <a:t>可靠性</a:t>
            </a:r>
            <a:r>
              <a:rPr lang="zh-CN" altLang="en-US" smtClean="0"/>
              <a:t> </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3"/>
          <p:cNvSpPr>
            <a:spLocks noGrp="1"/>
          </p:cNvSpPr>
          <p:nvPr>
            <p:ph type="dt" sz="quarter" idx="10"/>
          </p:nvPr>
        </p:nvSpPr>
        <p:spPr>
          <a:noFill/>
          <a:ln>
            <a:miter lim="800000"/>
            <a:headEnd/>
            <a:tailEnd/>
          </a:ln>
        </p:spPr>
        <p:txBody>
          <a:bodyPr/>
          <a:lstStyle/>
          <a:p>
            <a:fld id="{39B351EE-FCF9-4A16-A5FB-6B778E42B32E}" type="datetime2">
              <a:rPr lang="zh-CN" altLang="en-US" smtClean="0"/>
              <a:pPr/>
              <a:t>2021年8月26日</a:t>
            </a:fld>
            <a:endParaRPr lang="en-US" altLang="zh-CN" smtClean="0"/>
          </a:p>
        </p:txBody>
      </p:sp>
      <p:sp>
        <p:nvSpPr>
          <p:cNvPr id="22531" name="灯片编号占位符 5"/>
          <p:cNvSpPr>
            <a:spLocks noGrp="1"/>
          </p:cNvSpPr>
          <p:nvPr>
            <p:ph type="sldNum" sz="quarter" idx="12"/>
          </p:nvPr>
        </p:nvSpPr>
        <p:spPr>
          <a:noFill/>
          <a:ln>
            <a:miter lim="800000"/>
            <a:headEnd/>
            <a:tailEnd/>
          </a:ln>
        </p:spPr>
        <p:txBody>
          <a:bodyPr/>
          <a:lstStyle/>
          <a:p>
            <a:r>
              <a:rPr lang="zh-CN" altLang="en-US" smtClean="0"/>
              <a:t>第</a:t>
            </a:r>
            <a:fld id="{060DA94D-78AF-44D5-80E2-F13F159B80EB}" type="slidenum">
              <a:rPr lang="zh-CN" altLang="en-US" smtClean="0"/>
              <a:pPr/>
              <a:t>169</a:t>
            </a:fld>
            <a:r>
              <a:rPr lang="zh-CN" altLang="en-US" smtClean="0"/>
              <a:t>页</a:t>
            </a:r>
          </a:p>
        </p:txBody>
      </p:sp>
      <p:sp>
        <p:nvSpPr>
          <p:cNvPr id="22532" name="Rectangle 2"/>
          <p:cNvSpPr>
            <a:spLocks noGrp="1" noChangeArrowheads="1"/>
          </p:cNvSpPr>
          <p:nvPr>
            <p:ph type="title"/>
          </p:nvPr>
        </p:nvSpPr>
        <p:spPr/>
        <p:txBody>
          <a:bodyPr/>
          <a:lstStyle/>
          <a:p>
            <a:pPr eaLnBrk="1" hangingPunct="1"/>
            <a:r>
              <a:rPr lang="en-US" altLang="zh-CN" dirty="0" smtClean="0">
                <a:solidFill>
                  <a:srgbClr val="92D050"/>
                </a:solidFill>
                <a:latin typeface="宋体" pitchFamily="2" charset="-122"/>
              </a:rPr>
              <a:t>3.5</a:t>
            </a:r>
            <a:r>
              <a:rPr lang="en-US" altLang="zh-CN" dirty="0" smtClean="0">
                <a:solidFill>
                  <a:srgbClr val="92D050"/>
                </a:solidFill>
                <a:latin typeface="Times New Roman" pitchFamily="18" charset="0"/>
                <a:cs typeface="Times New Roman" pitchFamily="18" charset="0"/>
              </a:rPr>
              <a:t> </a:t>
            </a:r>
            <a:r>
              <a:rPr lang="zh-CN" altLang="en-US" dirty="0" smtClean="0">
                <a:solidFill>
                  <a:srgbClr val="92D050"/>
                </a:solidFill>
                <a:latin typeface="宋体" pitchFamily="2" charset="-122"/>
              </a:rPr>
              <a:t>集线器</a:t>
            </a:r>
            <a:r>
              <a:rPr lang="zh-CN" altLang="en-US" dirty="0" smtClean="0">
                <a:solidFill>
                  <a:srgbClr val="92D050"/>
                </a:solidFill>
              </a:rPr>
              <a:t> </a:t>
            </a:r>
          </a:p>
        </p:txBody>
      </p:sp>
      <p:sp>
        <p:nvSpPr>
          <p:cNvPr id="22533" name="Rectangle 3"/>
          <p:cNvSpPr>
            <a:spLocks noGrp="1" noChangeArrowheads="1"/>
          </p:cNvSpPr>
          <p:nvPr>
            <p:ph type="body" idx="1"/>
          </p:nvPr>
        </p:nvSpPr>
        <p:spPr/>
        <p:txBody>
          <a:bodyPr/>
          <a:lstStyle/>
          <a:p>
            <a:pPr eaLnBrk="1" hangingPunct="1"/>
            <a:r>
              <a:rPr lang="zh-CN" altLang="en-US" smtClean="0">
                <a:latin typeface="宋体" pitchFamily="2" charset="-122"/>
              </a:rPr>
              <a:t>集线器的基本功能是信息分发，它把一个端口接收的所有信号向所有端口分发出去。</a:t>
            </a:r>
            <a:r>
              <a:rPr lang="zh-CN" altLang="en-US" smtClean="0"/>
              <a:t> </a:t>
            </a:r>
          </a:p>
          <a:p>
            <a:pPr eaLnBrk="1" hangingPunct="1"/>
            <a:r>
              <a:rPr lang="zh-CN" altLang="en-US" smtClean="0">
                <a:latin typeface="宋体" pitchFamily="2" charset="-122"/>
              </a:rPr>
              <a:t>集线器有多种类型，各个种类具有特定的功能、提供不同等级的服务。集线器可分为被动（</a:t>
            </a:r>
            <a:r>
              <a:rPr lang="en-US" altLang="zh-CN" smtClean="0">
                <a:latin typeface="Times New Roman" pitchFamily="18" charset="0"/>
                <a:cs typeface="Times New Roman" pitchFamily="18" charset="0"/>
              </a:rPr>
              <a:t>Passive</a:t>
            </a:r>
            <a:r>
              <a:rPr lang="zh-CN" altLang="en-US" smtClean="0">
                <a:latin typeface="宋体" pitchFamily="2" charset="-122"/>
              </a:rPr>
              <a:t>）集线器、主动（</a:t>
            </a:r>
            <a:r>
              <a:rPr lang="en-US" altLang="zh-CN" smtClean="0">
                <a:latin typeface="Times New Roman" pitchFamily="18" charset="0"/>
                <a:cs typeface="Times New Roman" pitchFamily="18" charset="0"/>
              </a:rPr>
              <a:t>Active</a:t>
            </a:r>
            <a:r>
              <a:rPr lang="zh-CN" altLang="en-US" smtClean="0">
                <a:latin typeface="宋体" pitchFamily="2" charset="-122"/>
              </a:rPr>
              <a:t>）集线器和智能（</a:t>
            </a:r>
            <a:r>
              <a:rPr lang="en-US" altLang="zh-CN" smtClean="0">
                <a:latin typeface="Times New Roman" pitchFamily="18" charset="0"/>
                <a:cs typeface="Times New Roman" pitchFamily="18" charset="0"/>
              </a:rPr>
              <a:t>Intelligent</a:t>
            </a:r>
            <a:r>
              <a:rPr lang="zh-CN" altLang="en-US" smtClean="0">
                <a:latin typeface="宋体" pitchFamily="2" charset="-122"/>
              </a:rPr>
              <a:t>）集线器。</a:t>
            </a:r>
            <a:r>
              <a:rPr lang="zh-CN" altLang="en-US" smtClean="0"/>
              <a:t> </a:t>
            </a:r>
          </a:p>
          <a:p>
            <a:pPr eaLnBrk="1" hangingPunct="1"/>
            <a:endParaRPr lang="en-US" altLang="zh-CN"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z="3200" dirty="0" smtClean="0"/>
              <a:t>Windows Server 2008</a:t>
            </a:r>
          </a:p>
        </p:txBody>
      </p:sp>
      <p:sp>
        <p:nvSpPr>
          <p:cNvPr id="17411" name="Rectangle 3"/>
          <p:cNvSpPr>
            <a:spLocks noGrp="1" noChangeArrowheads="1"/>
          </p:cNvSpPr>
          <p:nvPr>
            <p:ph type="body" idx="1"/>
          </p:nvPr>
        </p:nvSpPr>
        <p:spPr>
          <a:xfrm>
            <a:off x="381000" y="1447800"/>
            <a:ext cx="8574088" cy="5076825"/>
          </a:xfrm>
        </p:spPr>
        <p:txBody>
          <a:bodyPr/>
          <a:lstStyle/>
          <a:p>
            <a:pPr marL="0" indent="0" eaLnBrk="1" hangingPunct="1">
              <a:lnSpc>
                <a:spcPct val="90000"/>
              </a:lnSpc>
              <a:buFont typeface="Wingdings" pitchFamily="2" charset="2"/>
              <a:buChar char="n"/>
            </a:pPr>
            <a:r>
              <a:rPr lang="en-US" altLang="zh-CN" sz="2800" dirty="0" smtClean="0"/>
              <a:t>Microsoft Windows Server 2008</a:t>
            </a:r>
            <a:r>
              <a:rPr lang="zh-CN" altLang="en-US" sz="2800" dirty="0" smtClean="0"/>
              <a:t>代表了微软</a:t>
            </a:r>
          </a:p>
          <a:p>
            <a:pPr marL="0" indent="0" eaLnBrk="1" hangingPunct="1">
              <a:lnSpc>
                <a:spcPct val="90000"/>
              </a:lnSpc>
              <a:buFont typeface="Wingdings" pitchFamily="2" charset="2"/>
              <a:buNone/>
            </a:pPr>
            <a:r>
              <a:rPr lang="zh-CN" altLang="en-US" sz="2800" dirty="0" smtClean="0"/>
              <a:t> 最新的网络操作系统</a:t>
            </a:r>
            <a:r>
              <a:rPr lang="en-US" altLang="zh-CN" sz="2800" dirty="0" smtClean="0"/>
              <a:t>NOS</a:t>
            </a:r>
            <a:r>
              <a:rPr lang="zh-CN" altLang="en-US" sz="2800" dirty="0" smtClean="0"/>
              <a:t>。</a:t>
            </a:r>
          </a:p>
          <a:p>
            <a:pPr marL="0" indent="0" eaLnBrk="1" hangingPunct="1">
              <a:lnSpc>
                <a:spcPct val="90000"/>
              </a:lnSpc>
              <a:buFont typeface="Wingdings" pitchFamily="2" charset="2"/>
              <a:buChar char="n"/>
            </a:pPr>
            <a:r>
              <a:rPr lang="zh-CN" altLang="en-US" sz="2800" dirty="0" smtClean="0"/>
              <a:t>使用</a:t>
            </a:r>
            <a:r>
              <a:rPr lang="en-US" altLang="zh-CN" sz="2800" dirty="0" smtClean="0"/>
              <a:t>Windows Server 2008</a:t>
            </a:r>
            <a:r>
              <a:rPr lang="zh-CN" altLang="en-US" sz="2800" dirty="0" smtClean="0"/>
              <a:t>，</a:t>
            </a:r>
            <a:r>
              <a:rPr lang="en-US" altLang="zh-CN" sz="2800" dirty="0" smtClean="0"/>
              <a:t>IT</a:t>
            </a:r>
            <a:r>
              <a:rPr lang="zh-CN" altLang="en-US" sz="2800" dirty="0" smtClean="0"/>
              <a:t>专业人员对其服务器和网络基础结构的控制能力更强，从而可重点关注关键业务需求。</a:t>
            </a:r>
          </a:p>
          <a:p>
            <a:pPr marL="0" indent="0" eaLnBrk="1" hangingPunct="1">
              <a:lnSpc>
                <a:spcPct val="90000"/>
              </a:lnSpc>
              <a:buFont typeface="Wingdings" pitchFamily="2" charset="2"/>
              <a:buChar char="n"/>
            </a:pPr>
            <a:r>
              <a:rPr lang="en-US" altLang="zh-CN" sz="2800" dirty="0" smtClean="0"/>
              <a:t>Windows Server 2008</a:t>
            </a:r>
            <a:r>
              <a:rPr lang="zh-CN" altLang="en-US" sz="2800" dirty="0" smtClean="0"/>
              <a:t>通过加强操作系统和保护网络环境提高了安全性。通过加快</a:t>
            </a:r>
            <a:r>
              <a:rPr lang="en-US" altLang="zh-CN" sz="2800" dirty="0" smtClean="0"/>
              <a:t>IT</a:t>
            </a:r>
            <a:r>
              <a:rPr lang="zh-CN" altLang="en-US" sz="2800" dirty="0" smtClean="0"/>
              <a:t>系统的部署与维护、使服务器和应用程序的合并与虚拟化更加简单、提供直观管理工具，</a:t>
            </a:r>
          </a:p>
          <a:p>
            <a:pPr marL="0" indent="0" eaLnBrk="1" hangingPunct="1">
              <a:lnSpc>
                <a:spcPct val="90000"/>
              </a:lnSpc>
              <a:buFont typeface="Wingdings" pitchFamily="2" charset="2"/>
              <a:buChar char="n"/>
            </a:pPr>
            <a:r>
              <a:rPr lang="en-US" altLang="zh-CN" sz="2800" dirty="0" smtClean="0"/>
              <a:t>Windows Server2008</a:t>
            </a:r>
            <a:r>
              <a:rPr lang="zh-CN" altLang="en-US" sz="2800" dirty="0" smtClean="0"/>
              <a:t>还为</a:t>
            </a:r>
            <a:r>
              <a:rPr lang="en-US" altLang="zh-CN" sz="2800" dirty="0" smtClean="0"/>
              <a:t>IT</a:t>
            </a:r>
            <a:r>
              <a:rPr lang="zh-CN" altLang="en-US" sz="2800" dirty="0" smtClean="0"/>
              <a:t>专业人员提供了灵活性。</a:t>
            </a:r>
            <a:r>
              <a:rPr lang="en-US" altLang="zh-CN" sz="2800" dirty="0" smtClean="0"/>
              <a:t>Windows Server 2008</a:t>
            </a:r>
            <a:r>
              <a:rPr lang="zh-CN" altLang="en-US" sz="2800" dirty="0" smtClean="0"/>
              <a:t>为任何组织的服务器和网络基础结构奠定了最好的基础。 </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p:cNvSpPr>
            <a:spLocks noGrp="1"/>
          </p:cNvSpPr>
          <p:nvPr>
            <p:ph type="dt" sz="quarter" idx="10"/>
          </p:nvPr>
        </p:nvSpPr>
        <p:spPr>
          <a:noFill/>
          <a:ln>
            <a:miter lim="800000"/>
            <a:headEnd/>
            <a:tailEnd/>
          </a:ln>
        </p:spPr>
        <p:txBody>
          <a:bodyPr/>
          <a:lstStyle/>
          <a:p>
            <a:fld id="{B50214BA-A466-454E-88DF-86BD6ADE318D}" type="datetime2">
              <a:rPr lang="zh-CN" altLang="en-US" smtClean="0"/>
              <a:pPr/>
              <a:t>2021年8月26日</a:t>
            </a:fld>
            <a:endParaRPr lang="en-US" altLang="zh-CN" smtClean="0"/>
          </a:p>
        </p:txBody>
      </p:sp>
      <p:sp>
        <p:nvSpPr>
          <p:cNvPr id="23555" name="灯片编号占位符 5"/>
          <p:cNvSpPr>
            <a:spLocks noGrp="1"/>
          </p:cNvSpPr>
          <p:nvPr>
            <p:ph type="sldNum" sz="quarter" idx="12"/>
          </p:nvPr>
        </p:nvSpPr>
        <p:spPr>
          <a:noFill/>
          <a:ln>
            <a:miter lim="800000"/>
            <a:headEnd/>
            <a:tailEnd/>
          </a:ln>
        </p:spPr>
        <p:txBody>
          <a:bodyPr/>
          <a:lstStyle/>
          <a:p>
            <a:r>
              <a:rPr lang="zh-CN" altLang="en-US" smtClean="0"/>
              <a:t>第</a:t>
            </a:r>
            <a:fld id="{34FB4606-B7A7-4E8D-8246-A4026115C7E0}" type="slidenum">
              <a:rPr lang="zh-CN" altLang="en-US" smtClean="0"/>
              <a:pPr/>
              <a:t>170</a:t>
            </a:fld>
            <a:r>
              <a:rPr lang="zh-CN" altLang="en-US" smtClean="0"/>
              <a:t>页</a:t>
            </a:r>
          </a:p>
        </p:txBody>
      </p:sp>
      <p:sp>
        <p:nvSpPr>
          <p:cNvPr id="23556" name="Rectangle 2"/>
          <p:cNvSpPr>
            <a:spLocks noGrp="1" noChangeArrowheads="1"/>
          </p:cNvSpPr>
          <p:nvPr>
            <p:ph type="title"/>
          </p:nvPr>
        </p:nvSpPr>
        <p:spPr/>
        <p:txBody>
          <a:bodyPr/>
          <a:lstStyle/>
          <a:p>
            <a:pPr eaLnBrk="1" hangingPunct="1"/>
            <a:r>
              <a:rPr lang="en-US" altLang="zh-CN" smtClean="0">
                <a:latin typeface="宋体" pitchFamily="2" charset="-122"/>
              </a:rPr>
              <a:t>3.6</a:t>
            </a:r>
            <a:r>
              <a:rPr lang="en-US" altLang="zh-CN" smtClean="0">
                <a:latin typeface="Times New Roman" pitchFamily="18" charset="0"/>
                <a:cs typeface="Times New Roman" pitchFamily="18" charset="0"/>
              </a:rPr>
              <a:t> </a:t>
            </a:r>
            <a:r>
              <a:rPr lang="zh-CN" altLang="en-US" smtClean="0">
                <a:latin typeface="宋体" pitchFamily="2" charset="-122"/>
              </a:rPr>
              <a:t>服务器</a:t>
            </a:r>
            <a:r>
              <a:rPr lang="zh-CN" altLang="en-US" smtClean="0"/>
              <a:t> </a:t>
            </a:r>
          </a:p>
        </p:txBody>
      </p:sp>
      <p:sp>
        <p:nvSpPr>
          <p:cNvPr id="23557" name="Rectangle 3"/>
          <p:cNvSpPr>
            <a:spLocks noGrp="1" noChangeArrowheads="1"/>
          </p:cNvSpPr>
          <p:nvPr>
            <p:ph type="body" idx="1"/>
          </p:nvPr>
        </p:nvSpPr>
        <p:spPr/>
        <p:txBody>
          <a:bodyPr/>
          <a:lstStyle/>
          <a:p>
            <a:pPr eaLnBrk="1" hangingPunct="1"/>
            <a:r>
              <a:rPr lang="zh-CN" altLang="en-US" smtClean="0">
                <a:latin typeface="宋体" pitchFamily="2" charset="-122"/>
              </a:rPr>
              <a:t>服务器的特性</a:t>
            </a:r>
            <a:r>
              <a:rPr lang="zh-CN" altLang="en-US" smtClean="0"/>
              <a:t> </a:t>
            </a:r>
          </a:p>
          <a:p>
            <a:pPr eaLnBrk="1" hangingPunct="1"/>
            <a:r>
              <a:rPr lang="zh-CN" altLang="en-US" smtClean="0">
                <a:latin typeface="宋体" pitchFamily="2" charset="-122"/>
              </a:rPr>
              <a:t>服务器的分类</a:t>
            </a:r>
            <a:r>
              <a:rPr lang="zh-CN" altLang="en-US" smtClean="0"/>
              <a:t> </a:t>
            </a:r>
          </a:p>
          <a:p>
            <a:pPr eaLnBrk="1" hangingPunct="1"/>
            <a:r>
              <a:rPr lang="zh-CN" altLang="en-US" smtClean="0">
                <a:latin typeface="宋体" pitchFamily="2" charset="-122"/>
              </a:rPr>
              <a:t>服务器的选择</a:t>
            </a:r>
            <a:r>
              <a:rPr lang="zh-CN" altLang="en-US" smtClean="0"/>
              <a:t> </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a:ln>
            <a:miter lim="800000"/>
            <a:headEnd/>
            <a:tailEnd/>
          </a:ln>
        </p:spPr>
        <p:txBody>
          <a:bodyPr/>
          <a:lstStyle/>
          <a:p>
            <a:fld id="{8BDCA207-592B-4F67-9F1D-41A7EEF632AB}" type="datetime2">
              <a:rPr lang="zh-CN" altLang="en-US" smtClean="0"/>
              <a:pPr/>
              <a:t>2021年8月26日</a:t>
            </a:fld>
            <a:endParaRPr lang="en-US" altLang="zh-CN" smtClean="0"/>
          </a:p>
        </p:txBody>
      </p:sp>
      <p:sp>
        <p:nvSpPr>
          <p:cNvPr id="24579" name="灯片编号占位符 5"/>
          <p:cNvSpPr>
            <a:spLocks noGrp="1"/>
          </p:cNvSpPr>
          <p:nvPr>
            <p:ph type="sldNum" sz="quarter" idx="12"/>
          </p:nvPr>
        </p:nvSpPr>
        <p:spPr>
          <a:noFill/>
          <a:ln>
            <a:miter lim="800000"/>
            <a:headEnd/>
            <a:tailEnd/>
          </a:ln>
        </p:spPr>
        <p:txBody>
          <a:bodyPr/>
          <a:lstStyle/>
          <a:p>
            <a:r>
              <a:rPr lang="zh-CN" altLang="en-US" smtClean="0"/>
              <a:t>第</a:t>
            </a:r>
            <a:fld id="{F47672BB-11D4-47B4-BCF3-4D7F6BAC2E23}" type="slidenum">
              <a:rPr lang="zh-CN" altLang="en-US" smtClean="0"/>
              <a:pPr/>
              <a:t>171</a:t>
            </a:fld>
            <a:r>
              <a:rPr lang="zh-CN" altLang="en-US" smtClean="0"/>
              <a:t>页</a:t>
            </a:r>
          </a:p>
        </p:txBody>
      </p:sp>
      <p:sp>
        <p:nvSpPr>
          <p:cNvPr id="24580" name="Rectangle 2"/>
          <p:cNvSpPr>
            <a:spLocks noGrp="1" noChangeArrowheads="1"/>
          </p:cNvSpPr>
          <p:nvPr>
            <p:ph type="title"/>
          </p:nvPr>
        </p:nvSpPr>
        <p:spPr/>
        <p:txBody>
          <a:bodyPr/>
          <a:lstStyle/>
          <a:p>
            <a:pPr eaLnBrk="1" hangingPunct="1"/>
            <a:r>
              <a:rPr lang="zh-CN" altLang="en-US" smtClean="0">
                <a:latin typeface="宋体" pitchFamily="2" charset="-122"/>
              </a:rPr>
              <a:t>服务器的特性</a:t>
            </a:r>
            <a:r>
              <a:rPr lang="zh-CN" altLang="en-US" smtClean="0"/>
              <a:t> </a:t>
            </a:r>
          </a:p>
        </p:txBody>
      </p:sp>
      <p:sp>
        <p:nvSpPr>
          <p:cNvPr id="24581" name="Rectangle 3"/>
          <p:cNvSpPr>
            <a:spLocks noGrp="1" noChangeArrowheads="1"/>
          </p:cNvSpPr>
          <p:nvPr>
            <p:ph type="body" idx="1"/>
          </p:nvPr>
        </p:nvSpPr>
        <p:spPr/>
        <p:txBody>
          <a:bodyPr/>
          <a:lstStyle/>
          <a:p>
            <a:pPr eaLnBrk="1" hangingPunct="1">
              <a:lnSpc>
                <a:spcPct val="90000"/>
              </a:lnSpc>
            </a:pPr>
            <a:r>
              <a:rPr lang="zh-CN" altLang="en-US" smtClean="0">
                <a:latin typeface="宋体" pitchFamily="2" charset="-122"/>
              </a:rPr>
              <a:t>服务器是网络的中枢和信息化的核心，具有高性能，高可靠性，高可用性，</a:t>
            </a:r>
            <a:r>
              <a:rPr lang="en-US" altLang="zh-CN" smtClean="0">
                <a:latin typeface="Times New Roman" pitchFamily="18" charset="0"/>
                <a:cs typeface="Times New Roman" pitchFamily="18" charset="0"/>
              </a:rPr>
              <a:t>I/O</a:t>
            </a:r>
            <a:r>
              <a:rPr lang="zh-CN" altLang="en-US" smtClean="0">
                <a:latin typeface="宋体" pitchFamily="2" charset="-122"/>
              </a:rPr>
              <a:t>吞吐能力强，存储容量大，连网和网络管理能力强等特点。</a:t>
            </a:r>
            <a:r>
              <a:rPr lang="zh-CN" altLang="en-US" smtClean="0"/>
              <a:t> </a:t>
            </a:r>
          </a:p>
          <a:p>
            <a:pPr eaLnBrk="1" hangingPunct="1">
              <a:lnSpc>
                <a:spcPct val="90000"/>
              </a:lnSpc>
            </a:pPr>
            <a:r>
              <a:rPr lang="zh-CN" altLang="en-US" smtClean="0">
                <a:latin typeface="Times New Roman" pitchFamily="18" charset="0"/>
                <a:ea typeface="楷体_GB2312" pitchFamily="49" charset="-122"/>
              </a:rPr>
              <a:t>可用性</a:t>
            </a:r>
            <a:r>
              <a:rPr lang="zh-CN" altLang="en-US" smtClean="0"/>
              <a:t> </a:t>
            </a:r>
          </a:p>
          <a:p>
            <a:pPr eaLnBrk="1" hangingPunct="1">
              <a:lnSpc>
                <a:spcPct val="90000"/>
              </a:lnSpc>
            </a:pPr>
            <a:r>
              <a:rPr lang="zh-CN" altLang="en-US" smtClean="0">
                <a:latin typeface="Times New Roman" pitchFamily="18" charset="0"/>
                <a:ea typeface="楷体_GB2312" pitchFamily="49" charset="-122"/>
              </a:rPr>
              <a:t>可扩展性</a:t>
            </a:r>
            <a:r>
              <a:rPr lang="zh-CN" altLang="en-US" smtClean="0"/>
              <a:t> </a:t>
            </a:r>
          </a:p>
          <a:p>
            <a:pPr eaLnBrk="1" hangingPunct="1">
              <a:lnSpc>
                <a:spcPct val="90000"/>
              </a:lnSpc>
            </a:pPr>
            <a:r>
              <a:rPr lang="zh-CN" altLang="en-US" smtClean="0">
                <a:latin typeface="Times New Roman" pitchFamily="18" charset="0"/>
                <a:ea typeface="楷体_GB2312" pitchFamily="49" charset="-122"/>
              </a:rPr>
              <a:t>可管理性</a:t>
            </a:r>
            <a:r>
              <a:rPr lang="zh-CN" altLang="en-US" smtClean="0"/>
              <a:t> </a:t>
            </a:r>
          </a:p>
          <a:p>
            <a:pPr eaLnBrk="1" hangingPunct="1">
              <a:lnSpc>
                <a:spcPct val="90000"/>
              </a:lnSpc>
            </a:pPr>
            <a:r>
              <a:rPr lang="zh-CN" altLang="en-US" smtClean="0">
                <a:latin typeface="Times New Roman" pitchFamily="18" charset="0"/>
                <a:ea typeface="楷体_GB2312" pitchFamily="49" charset="-122"/>
              </a:rPr>
              <a:t>可利用性 </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3"/>
          <p:cNvSpPr>
            <a:spLocks noGrp="1"/>
          </p:cNvSpPr>
          <p:nvPr>
            <p:ph type="dt" sz="quarter" idx="10"/>
          </p:nvPr>
        </p:nvSpPr>
        <p:spPr>
          <a:noFill/>
          <a:ln>
            <a:miter lim="800000"/>
            <a:headEnd/>
            <a:tailEnd/>
          </a:ln>
        </p:spPr>
        <p:txBody>
          <a:bodyPr/>
          <a:lstStyle/>
          <a:p>
            <a:fld id="{A0611588-E599-4109-A07B-3947A8FC684A}" type="datetime2">
              <a:rPr lang="zh-CN" altLang="en-US" smtClean="0"/>
              <a:pPr/>
              <a:t>2021年8月26日</a:t>
            </a:fld>
            <a:endParaRPr lang="en-US" altLang="zh-CN" smtClean="0"/>
          </a:p>
        </p:txBody>
      </p:sp>
      <p:sp>
        <p:nvSpPr>
          <p:cNvPr id="25603" name="灯片编号占位符 5"/>
          <p:cNvSpPr>
            <a:spLocks noGrp="1"/>
          </p:cNvSpPr>
          <p:nvPr>
            <p:ph type="sldNum" sz="quarter" idx="12"/>
          </p:nvPr>
        </p:nvSpPr>
        <p:spPr>
          <a:noFill/>
          <a:ln>
            <a:miter lim="800000"/>
            <a:headEnd/>
            <a:tailEnd/>
          </a:ln>
        </p:spPr>
        <p:txBody>
          <a:bodyPr/>
          <a:lstStyle/>
          <a:p>
            <a:r>
              <a:rPr lang="zh-CN" altLang="en-US" smtClean="0"/>
              <a:t>第</a:t>
            </a:r>
            <a:fld id="{C848F6C8-3328-4DB3-8546-324C6DE2BA34}" type="slidenum">
              <a:rPr lang="zh-CN" altLang="en-US" smtClean="0"/>
              <a:pPr/>
              <a:t>172</a:t>
            </a:fld>
            <a:r>
              <a:rPr lang="zh-CN" altLang="en-US" smtClean="0"/>
              <a:t>页</a:t>
            </a:r>
          </a:p>
        </p:txBody>
      </p:sp>
      <p:sp>
        <p:nvSpPr>
          <p:cNvPr id="25604" name="Rectangle 2"/>
          <p:cNvSpPr>
            <a:spLocks noGrp="1" noChangeArrowheads="1"/>
          </p:cNvSpPr>
          <p:nvPr>
            <p:ph type="title"/>
          </p:nvPr>
        </p:nvSpPr>
        <p:spPr/>
        <p:txBody>
          <a:bodyPr/>
          <a:lstStyle/>
          <a:p>
            <a:pPr eaLnBrk="1" hangingPunct="1"/>
            <a:r>
              <a:rPr lang="zh-CN" altLang="en-US" smtClean="0">
                <a:latin typeface="宋体" pitchFamily="2" charset="-122"/>
              </a:rPr>
              <a:t>服务器的分类</a:t>
            </a:r>
            <a:r>
              <a:rPr lang="zh-CN" altLang="en-US" smtClean="0"/>
              <a:t> </a:t>
            </a:r>
          </a:p>
        </p:txBody>
      </p:sp>
      <p:sp>
        <p:nvSpPr>
          <p:cNvPr id="25605" name="Rectangle 3"/>
          <p:cNvSpPr>
            <a:spLocks noGrp="1" noChangeArrowheads="1"/>
          </p:cNvSpPr>
          <p:nvPr>
            <p:ph type="body" idx="1"/>
          </p:nvPr>
        </p:nvSpPr>
        <p:spPr/>
        <p:txBody>
          <a:bodyPr/>
          <a:lstStyle/>
          <a:p>
            <a:pPr eaLnBrk="1" hangingPunct="1"/>
            <a:r>
              <a:rPr lang="zh-CN" altLang="en-US" sz="2400" smtClean="0">
                <a:latin typeface="宋体" pitchFamily="2" charset="-122"/>
              </a:rPr>
              <a:t>按应用层次划分，服务器可以分为入门级服务器、工作组级服务器、部门级服务器和企业级服务器四类。</a:t>
            </a:r>
          </a:p>
          <a:p>
            <a:pPr eaLnBrk="1" hangingPunct="1"/>
            <a:r>
              <a:rPr lang="zh-CN" altLang="en-US" sz="2400" smtClean="0">
                <a:latin typeface="宋体" pitchFamily="2" charset="-122"/>
              </a:rPr>
              <a:t>按处理器架构的划分，可以分为</a:t>
            </a:r>
            <a:r>
              <a:rPr lang="en-US" altLang="zh-CN" sz="2400" smtClean="0">
                <a:latin typeface="宋体" pitchFamily="2" charset="-122"/>
              </a:rPr>
              <a:t>X86</a:t>
            </a:r>
            <a:r>
              <a:rPr lang="zh-CN" altLang="en-US" sz="2400" smtClean="0">
                <a:latin typeface="宋体" pitchFamily="2" charset="-122"/>
              </a:rPr>
              <a:t>、</a:t>
            </a:r>
            <a:r>
              <a:rPr lang="en-US" altLang="zh-CN" sz="2400" smtClean="0">
                <a:latin typeface="宋体" pitchFamily="2" charset="-122"/>
              </a:rPr>
              <a:t>IA-64</a:t>
            </a:r>
            <a:r>
              <a:rPr lang="zh-CN" altLang="en-US" sz="2400" smtClean="0">
                <a:latin typeface="宋体" pitchFamily="2" charset="-122"/>
              </a:rPr>
              <a:t>、</a:t>
            </a:r>
            <a:r>
              <a:rPr lang="en-US" altLang="zh-CN" sz="2400" smtClean="0">
                <a:latin typeface="宋体" pitchFamily="2" charset="-122"/>
              </a:rPr>
              <a:t>RISC</a:t>
            </a:r>
            <a:r>
              <a:rPr lang="zh-CN" altLang="en-US" sz="2400" smtClean="0">
                <a:latin typeface="宋体" pitchFamily="2" charset="-122"/>
              </a:rPr>
              <a:t>等几种架构。 </a:t>
            </a:r>
          </a:p>
          <a:p>
            <a:pPr eaLnBrk="1" hangingPunct="1"/>
            <a:r>
              <a:rPr lang="zh-CN" altLang="en-US" sz="2400" smtClean="0">
                <a:latin typeface="宋体" pitchFamily="2" charset="-122"/>
              </a:rPr>
              <a:t>按服务器的处理器所采用的指令系统划分把服务器分为</a:t>
            </a:r>
            <a:r>
              <a:rPr lang="en-US" altLang="zh-CN" sz="2400" smtClean="0">
                <a:latin typeface="宋体" pitchFamily="2" charset="-122"/>
              </a:rPr>
              <a:t>CISC</a:t>
            </a:r>
            <a:r>
              <a:rPr lang="zh-CN" altLang="en-US" sz="2400" smtClean="0">
                <a:latin typeface="宋体" pitchFamily="2" charset="-122"/>
              </a:rPr>
              <a:t>架构服务器、</a:t>
            </a:r>
            <a:r>
              <a:rPr lang="en-US" altLang="zh-CN" sz="2400" smtClean="0">
                <a:latin typeface="宋体" pitchFamily="2" charset="-122"/>
              </a:rPr>
              <a:t>RISC</a:t>
            </a:r>
            <a:r>
              <a:rPr lang="zh-CN" altLang="en-US" sz="2400" smtClean="0">
                <a:latin typeface="宋体" pitchFamily="2" charset="-122"/>
              </a:rPr>
              <a:t>架构服务器和</a:t>
            </a:r>
            <a:r>
              <a:rPr lang="en-US" altLang="zh-CN" sz="2400" smtClean="0">
                <a:latin typeface="宋体" pitchFamily="2" charset="-122"/>
              </a:rPr>
              <a:t>VLIW</a:t>
            </a:r>
            <a:r>
              <a:rPr lang="zh-CN" altLang="en-US" sz="2400" smtClean="0">
                <a:latin typeface="宋体" pitchFamily="2" charset="-122"/>
              </a:rPr>
              <a:t>架构服务器三种。 </a:t>
            </a:r>
          </a:p>
          <a:p>
            <a:pPr eaLnBrk="1" hangingPunct="1"/>
            <a:r>
              <a:rPr lang="zh-CN" altLang="en-US" sz="2400" smtClean="0">
                <a:latin typeface="宋体" pitchFamily="2" charset="-122"/>
              </a:rPr>
              <a:t>服务器按用途划分为通用型服务器和专用型服务器两类。</a:t>
            </a:r>
            <a:r>
              <a:rPr lang="zh-CN" altLang="en-US" sz="2400" smtClean="0"/>
              <a:t> </a:t>
            </a:r>
          </a:p>
          <a:p>
            <a:pPr eaLnBrk="1" hangingPunct="1"/>
            <a:r>
              <a:rPr lang="zh-CN" altLang="en-US" sz="2400" smtClean="0">
                <a:latin typeface="宋体" pitchFamily="2" charset="-122"/>
              </a:rPr>
              <a:t>按服务器的机箱结构来划分，可以把服务器划分为</a:t>
            </a:r>
            <a:r>
              <a:rPr lang="zh-CN" altLang="en-US" sz="2400" smtClean="0">
                <a:latin typeface="Times New Roman" pitchFamily="18" charset="0"/>
              </a:rPr>
              <a:t>“</a:t>
            </a:r>
            <a:r>
              <a:rPr lang="zh-CN" altLang="en-US" sz="2400" smtClean="0">
                <a:latin typeface="宋体" pitchFamily="2" charset="-122"/>
              </a:rPr>
              <a:t>台式服务器</a:t>
            </a:r>
            <a:r>
              <a:rPr lang="zh-CN" altLang="en-US" sz="2400" smtClean="0">
                <a:latin typeface="Times New Roman" pitchFamily="18" charset="0"/>
              </a:rPr>
              <a:t>”</a:t>
            </a:r>
            <a:r>
              <a:rPr lang="zh-CN" altLang="en-US" sz="2400" smtClean="0">
                <a:latin typeface="宋体" pitchFamily="2" charset="-122"/>
              </a:rPr>
              <a:t>、</a:t>
            </a:r>
            <a:r>
              <a:rPr lang="zh-CN" altLang="en-US" sz="2400" smtClean="0">
                <a:latin typeface="Times New Roman" pitchFamily="18" charset="0"/>
              </a:rPr>
              <a:t>“</a:t>
            </a:r>
            <a:r>
              <a:rPr lang="zh-CN" altLang="en-US" sz="2400" smtClean="0">
                <a:latin typeface="宋体" pitchFamily="2" charset="-122"/>
              </a:rPr>
              <a:t>机架式服务器</a:t>
            </a:r>
            <a:r>
              <a:rPr lang="zh-CN" altLang="en-US" sz="2400" smtClean="0">
                <a:latin typeface="Times New Roman" pitchFamily="18" charset="0"/>
              </a:rPr>
              <a:t>”</a:t>
            </a:r>
            <a:r>
              <a:rPr lang="zh-CN" altLang="en-US" sz="2400" smtClean="0">
                <a:latin typeface="宋体" pitchFamily="2" charset="-122"/>
              </a:rPr>
              <a:t>，</a:t>
            </a:r>
            <a:r>
              <a:rPr lang="zh-CN" altLang="en-US" sz="2400" smtClean="0">
                <a:latin typeface="Times New Roman" pitchFamily="18" charset="0"/>
              </a:rPr>
              <a:t>“</a:t>
            </a:r>
            <a:r>
              <a:rPr lang="zh-CN" altLang="en-US" sz="2400" smtClean="0">
                <a:latin typeface="宋体" pitchFamily="2" charset="-122"/>
              </a:rPr>
              <a:t>机柜式服务器</a:t>
            </a:r>
            <a:r>
              <a:rPr lang="zh-CN" altLang="en-US" sz="2400" smtClean="0">
                <a:latin typeface="Times New Roman" pitchFamily="18" charset="0"/>
              </a:rPr>
              <a:t>”</a:t>
            </a:r>
            <a:r>
              <a:rPr lang="zh-CN" altLang="en-US" sz="2400" smtClean="0">
                <a:latin typeface="宋体" pitchFamily="2" charset="-122"/>
              </a:rPr>
              <a:t>和</a:t>
            </a:r>
            <a:r>
              <a:rPr lang="zh-CN" altLang="en-US" sz="2400" smtClean="0">
                <a:latin typeface="Times New Roman" pitchFamily="18" charset="0"/>
              </a:rPr>
              <a:t>“</a:t>
            </a:r>
            <a:r>
              <a:rPr lang="zh-CN" altLang="en-US" sz="2400" smtClean="0">
                <a:latin typeface="宋体" pitchFamily="2" charset="-122"/>
              </a:rPr>
              <a:t>刀片式服务器</a:t>
            </a:r>
            <a:r>
              <a:rPr lang="zh-CN" altLang="en-US" sz="2400" smtClean="0">
                <a:latin typeface="Times New Roman" pitchFamily="18" charset="0"/>
              </a:rPr>
              <a:t>”</a:t>
            </a:r>
            <a:r>
              <a:rPr lang="zh-CN" altLang="en-US" sz="2400" smtClean="0">
                <a:latin typeface="宋体" pitchFamily="2" charset="-122"/>
              </a:rPr>
              <a:t>四类。</a:t>
            </a:r>
            <a:r>
              <a:rPr lang="zh-CN" altLang="en-US" sz="2400" smtClean="0"/>
              <a:t>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p:cNvSpPr>
            <a:spLocks noGrp="1"/>
          </p:cNvSpPr>
          <p:nvPr>
            <p:ph type="dt" sz="quarter" idx="10"/>
          </p:nvPr>
        </p:nvSpPr>
        <p:spPr>
          <a:noFill/>
          <a:ln>
            <a:miter lim="800000"/>
            <a:headEnd/>
            <a:tailEnd/>
          </a:ln>
        </p:spPr>
        <p:txBody>
          <a:bodyPr/>
          <a:lstStyle/>
          <a:p>
            <a:fld id="{9F0C6AA2-1161-49C2-B26B-B6070C469ACB}" type="datetime2">
              <a:rPr lang="zh-CN" altLang="en-US" smtClean="0"/>
              <a:pPr/>
              <a:t>2021年8月26日</a:t>
            </a:fld>
            <a:endParaRPr lang="en-US" altLang="zh-CN" smtClean="0"/>
          </a:p>
        </p:txBody>
      </p:sp>
      <p:sp>
        <p:nvSpPr>
          <p:cNvPr id="26627" name="灯片编号占位符 5"/>
          <p:cNvSpPr>
            <a:spLocks noGrp="1"/>
          </p:cNvSpPr>
          <p:nvPr>
            <p:ph type="sldNum" sz="quarter" idx="12"/>
          </p:nvPr>
        </p:nvSpPr>
        <p:spPr>
          <a:noFill/>
          <a:ln>
            <a:miter lim="800000"/>
            <a:headEnd/>
            <a:tailEnd/>
          </a:ln>
        </p:spPr>
        <p:txBody>
          <a:bodyPr/>
          <a:lstStyle/>
          <a:p>
            <a:r>
              <a:rPr lang="zh-CN" altLang="en-US" smtClean="0"/>
              <a:t>第</a:t>
            </a:r>
            <a:fld id="{CB24C73D-C644-4E4E-AC39-6D3D76167BA1}" type="slidenum">
              <a:rPr lang="zh-CN" altLang="en-US" smtClean="0"/>
              <a:pPr/>
              <a:t>173</a:t>
            </a:fld>
            <a:r>
              <a:rPr lang="zh-CN" altLang="en-US" smtClean="0"/>
              <a:t>页</a:t>
            </a:r>
          </a:p>
        </p:txBody>
      </p:sp>
      <p:sp>
        <p:nvSpPr>
          <p:cNvPr id="26628" name="Rectangle 2"/>
          <p:cNvSpPr>
            <a:spLocks noGrp="1" noChangeArrowheads="1"/>
          </p:cNvSpPr>
          <p:nvPr>
            <p:ph type="title"/>
          </p:nvPr>
        </p:nvSpPr>
        <p:spPr/>
        <p:txBody>
          <a:bodyPr/>
          <a:lstStyle/>
          <a:p>
            <a:pPr eaLnBrk="1" hangingPunct="1"/>
            <a:r>
              <a:rPr lang="zh-CN" altLang="en-US" smtClean="0">
                <a:latin typeface="宋体" pitchFamily="2" charset="-122"/>
              </a:rPr>
              <a:t>服务器的选择</a:t>
            </a:r>
            <a:r>
              <a:rPr lang="zh-CN" altLang="en-US" smtClean="0"/>
              <a:t> </a:t>
            </a:r>
          </a:p>
        </p:txBody>
      </p:sp>
      <p:sp>
        <p:nvSpPr>
          <p:cNvPr id="26629" name="Rectangle 3"/>
          <p:cNvSpPr>
            <a:spLocks noGrp="1" noChangeArrowheads="1"/>
          </p:cNvSpPr>
          <p:nvPr>
            <p:ph type="body" idx="1"/>
          </p:nvPr>
        </p:nvSpPr>
        <p:spPr/>
        <p:txBody>
          <a:bodyPr/>
          <a:lstStyle/>
          <a:p>
            <a:pPr eaLnBrk="1" hangingPunct="1"/>
            <a:r>
              <a:rPr lang="zh-CN" altLang="en-US" smtClean="0">
                <a:latin typeface="Times New Roman" pitchFamily="18" charset="0"/>
                <a:ea typeface="楷体_GB2312" pitchFamily="49" charset="-122"/>
              </a:rPr>
              <a:t>性能要稳定 </a:t>
            </a:r>
          </a:p>
          <a:p>
            <a:pPr eaLnBrk="1" hangingPunct="1"/>
            <a:r>
              <a:rPr lang="zh-CN" altLang="en-US" smtClean="0">
                <a:latin typeface="Times New Roman" pitchFamily="18" charset="0"/>
                <a:ea typeface="楷体_GB2312" pitchFamily="49" charset="-122"/>
              </a:rPr>
              <a:t>以够用为准则 </a:t>
            </a:r>
          </a:p>
          <a:p>
            <a:pPr eaLnBrk="1" hangingPunct="1"/>
            <a:r>
              <a:rPr lang="zh-CN" altLang="en-US" smtClean="0">
                <a:latin typeface="Times New Roman" pitchFamily="18" charset="0"/>
                <a:ea typeface="楷体_GB2312" pitchFamily="49" charset="-122"/>
              </a:rPr>
              <a:t>应考虑扩展性 </a:t>
            </a:r>
          </a:p>
          <a:p>
            <a:pPr eaLnBrk="1" hangingPunct="1"/>
            <a:r>
              <a:rPr lang="zh-CN" altLang="en-US" smtClean="0">
                <a:latin typeface="Times New Roman" pitchFamily="18" charset="0"/>
                <a:ea typeface="楷体_GB2312" pitchFamily="49" charset="-122"/>
              </a:rPr>
              <a:t>要便于操作管理 </a:t>
            </a:r>
          </a:p>
          <a:p>
            <a:pPr eaLnBrk="1" hangingPunct="1"/>
            <a:r>
              <a:rPr lang="zh-CN" altLang="en-US" smtClean="0">
                <a:latin typeface="Times New Roman" pitchFamily="18" charset="0"/>
                <a:ea typeface="楷体_GB2312" pitchFamily="49" charset="-122"/>
              </a:rPr>
              <a:t>满足特殊要求 </a:t>
            </a:r>
          </a:p>
          <a:p>
            <a:pPr eaLnBrk="1" hangingPunct="1"/>
            <a:r>
              <a:rPr lang="zh-CN" altLang="en-US" smtClean="0">
                <a:latin typeface="Times New Roman" pitchFamily="18" charset="0"/>
                <a:ea typeface="楷体_GB2312" pitchFamily="49" charset="-122"/>
              </a:rPr>
              <a:t>配件搭配合理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a:ln>
            <a:miter lim="800000"/>
            <a:headEnd/>
            <a:tailEnd/>
          </a:ln>
        </p:spPr>
        <p:txBody>
          <a:bodyPr/>
          <a:lstStyle/>
          <a:p>
            <a:fld id="{9140380E-5FC6-4D97-AE77-D85272E0CEF7}" type="datetime2">
              <a:rPr lang="zh-CN" altLang="en-US" smtClean="0"/>
              <a:pPr/>
              <a:t>2021年8月26日</a:t>
            </a:fld>
            <a:endParaRPr lang="en-US" altLang="zh-CN" smtClean="0"/>
          </a:p>
        </p:txBody>
      </p:sp>
      <p:sp>
        <p:nvSpPr>
          <p:cNvPr id="27651" name="灯片编号占位符 5"/>
          <p:cNvSpPr>
            <a:spLocks noGrp="1"/>
          </p:cNvSpPr>
          <p:nvPr>
            <p:ph type="sldNum" sz="quarter" idx="12"/>
          </p:nvPr>
        </p:nvSpPr>
        <p:spPr>
          <a:noFill/>
          <a:ln>
            <a:miter lim="800000"/>
            <a:headEnd/>
            <a:tailEnd/>
          </a:ln>
        </p:spPr>
        <p:txBody>
          <a:bodyPr/>
          <a:lstStyle/>
          <a:p>
            <a:r>
              <a:rPr lang="zh-CN" altLang="en-US" smtClean="0"/>
              <a:t>第</a:t>
            </a:r>
            <a:fld id="{58D26DE9-1BAD-4B3B-BDB0-1CEB1A3510A7}" type="slidenum">
              <a:rPr lang="zh-CN" altLang="en-US" smtClean="0"/>
              <a:pPr/>
              <a:t>174</a:t>
            </a:fld>
            <a:r>
              <a:rPr lang="zh-CN" altLang="en-US" smtClean="0"/>
              <a:t>页</a:t>
            </a:r>
          </a:p>
        </p:txBody>
      </p:sp>
      <p:sp>
        <p:nvSpPr>
          <p:cNvPr id="27652" name="Rectangle 2"/>
          <p:cNvSpPr>
            <a:spLocks noGrp="1" noChangeArrowheads="1"/>
          </p:cNvSpPr>
          <p:nvPr>
            <p:ph type="title"/>
          </p:nvPr>
        </p:nvSpPr>
        <p:spPr/>
        <p:txBody>
          <a:bodyPr/>
          <a:lstStyle/>
          <a:p>
            <a:pPr eaLnBrk="1" hangingPunct="1"/>
            <a:r>
              <a:rPr lang="en-US" altLang="zh-CN" smtClean="0">
                <a:latin typeface="Times New Roman" pitchFamily="18" charset="0"/>
                <a:cs typeface="Times New Roman" pitchFamily="18" charset="0"/>
              </a:rPr>
              <a:t>3.7 </a:t>
            </a:r>
            <a:r>
              <a:rPr lang="zh-CN" altLang="en-US" smtClean="0">
                <a:latin typeface="宋体" pitchFamily="2" charset="-122"/>
              </a:rPr>
              <a:t>工作站</a:t>
            </a:r>
            <a:r>
              <a:rPr lang="zh-CN" altLang="en-US" smtClean="0"/>
              <a:t> </a:t>
            </a:r>
          </a:p>
        </p:txBody>
      </p:sp>
      <p:sp>
        <p:nvSpPr>
          <p:cNvPr id="27653" name="Rectangle 3"/>
          <p:cNvSpPr>
            <a:spLocks noGrp="1" noChangeArrowheads="1"/>
          </p:cNvSpPr>
          <p:nvPr>
            <p:ph type="body" idx="1"/>
          </p:nvPr>
        </p:nvSpPr>
        <p:spPr/>
        <p:txBody>
          <a:bodyPr/>
          <a:lstStyle/>
          <a:p>
            <a:pPr eaLnBrk="1" hangingPunct="1"/>
            <a:r>
              <a:rPr lang="zh-CN" altLang="en-US" sz="2800" smtClean="0">
                <a:latin typeface="宋体" pitchFamily="2" charset="-122"/>
              </a:rPr>
              <a:t>工作站（</a:t>
            </a:r>
            <a:r>
              <a:rPr lang="en-US" altLang="zh-CN" sz="2800" smtClean="0">
                <a:latin typeface="Times New Roman" pitchFamily="18" charset="0"/>
                <a:cs typeface="Times New Roman" pitchFamily="18" charset="0"/>
              </a:rPr>
              <a:t>work station</a:t>
            </a:r>
            <a:r>
              <a:rPr lang="zh-CN" altLang="en-US" sz="2800" smtClean="0">
                <a:latin typeface="宋体" pitchFamily="2" charset="-122"/>
              </a:rPr>
              <a:t>）是具备强大的数据运算与图形、图像处理能力的高性能计算机</a:t>
            </a:r>
            <a:r>
              <a:rPr lang="zh-CN" altLang="en-US" sz="2800" smtClean="0"/>
              <a:t>。</a:t>
            </a:r>
          </a:p>
          <a:p>
            <a:pPr eaLnBrk="1" hangingPunct="1"/>
            <a:r>
              <a:rPr lang="zh-CN" altLang="en-US" sz="2800" smtClean="0">
                <a:latin typeface="宋体" pitchFamily="2" charset="-122"/>
              </a:rPr>
              <a:t>工作站主要面向的是专业应用领域，主要有工程设计、动画制作、科学研究、软件开发、金融管理、信息服务、模拟仿真等。</a:t>
            </a:r>
            <a:r>
              <a:rPr lang="zh-CN" altLang="en-US" sz="2800" smtClean="0"/>
              <a:t> </a:t>
            </a:r>
          </a:p>
          <a:p>
            <a:pPr eaLnBrk="1" hangingPunct="1"/>
            <a:r>
              <a:rPr lang="zh-CN" altLang="en-US" sz="2800" smtClean="0">
                <a:latin typeface="宋体" pitchFamily="2" charset="-122"/>
              </a:rPr>
              <a:t>工作站根据软、硬件平台的不同，一般分为基于</a:t>
            </a:r>
            <a:r>
              <a:rPr lang="en-US" altLang="zh-CN" sz="2800" smtClean="0">
                <a:latin typeface="Times New Roman" pitchFamily="18" charset="0"/>
                <a:cs typeface="Times New Roman" pitchFamily="18" charset="0"/>
              </a:rPr>
              <a:t>RISC</a:t>
            </a:r>
            <a:r>
              <a:rPr lang="zh-CN" altLang="en-US" sz="2800" smtClean="0">
                <a:latin typeface="宋体" pitchFamily="2" charset="-122"/>
              </a:rPr>
              <a:t>（精简指令系统）架构的</a:t>
            </a:r>
            <a:r>
              <a:rPr lang="en-US" altLang="zh-CN" sz="2800" smtClean="0">
                <a:latin typeface="Times New Roman" pitchFamily="18" charset="0"/>
                <a:cs typeface="Times New Roman" pitchFamily="18" charset="0"/>
              </a:rPr>
              <a:t>UNIX</a:t>
            </a:r>
            <a:r>
              <a:rPr lang="zh-CN" altLang="en-US" sz="2800" smtClean="0">
                <a:latin typeface="宋体" pitchFamily="2" charset="-122"/>
              </a:rPr>
              <a:t>系统工作站和基于</a:t>
            </a:r>
            <a:r>
              <a:rPr lang="en-US" altLang="zh-CN" sz="2800" smtClean="0">
                <a:latin typeface="Times New Roman" pitchFamily="18" charset="0"/>
                <a:cs typeface="Times New Roman" pitchFamily="18" charset="0"/>
              </a:rPr>
              <a:t>Windows</a:t>
            </a:r>
            <a:r>
              <a:rPr lang="zh-CN" altLang="en-US" sz="2800" smtClean="0">
                <a:latin typeface="宋体" pitchFamily="2" charset="-122"/>
              </a:rPr>
              <a:t>、</a:t>
            </a:r>
            <a:r>
              <a:rPr lang="en-US" altLang="zh-CN" sz="2800" smtClean="0">
                <a:latin typeface="Times New Roman" pitchFamily="18" charset="0"/>
                <a:cs typeface="Times New Roman" pitchFamily="18" charset="0"/>
              </a:rPr>
              <a:t>Intel</a:t>
            </a:r>
            <a:r>
              <a:rPr lang="zh-CN" altLang="en-US" sz="2800" smtClean="0">
                <a:latin typeface="宋体" pitchFamily="2" charset="-122"/>
              </a:rPr>
              <a:t>的</a:t>
            </a:r>
            <a:r>
              <a:rPr lang="en-US" altLang="zh-CN" sz="2800" smtClean="0">
                <a:latin typeface="Times New Roman" pitchFamily="18" charset="0"/>
                <a:cs typeface="Times New Roman" pitchFamily="18" charset="0"/>
              </a:rPr>
              <a:t>PC</a:t>
            </a:r>
            <a:r>
              <a:rPr lang="zh-CN" altLang="en-US" sz="2800" smtClean="0">
                <a:latin typeface="宋体" pitchFamily="2" charset="-122"/>
              </a:rPr>
              <a:t>工作站。</a:t>
            </a:r>
            <a:r>
              <a:rPr lang="zh-CN" altLang="en-US" sz="2800" smtClean="0"/>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357158" y="857232"/>
            <a:ext cx="8229600" cy="4281488"/>
          </a:xfrm>
        </p:spPr>
        <p:txBody>
          <a:bodyPr/>
          <a:lstStyle/>
          <a:p>
            <a:pPr marL="0" indent="0" eaLnBrk="1" hangingPunct="1">
              <a:buFont typeface="Wingdings" pitchFamily="2" charset="2"/>
              <a:buNone/>
            </a:pPr>
            <a:r>
              <a:rPr lang="zh-CN" altLang="en-US" sz="2800" dirty="0" smtClean="0">
                <a:solidFill>
                  <a:schemeClr val="folHlink"/>
                </a:solidFill>
                <a:latin typeface="黑体" pitchFamily="2" charset="-122"/>
                <a:ea typeface="黑体" pitchFamily="2" charset="-122"/>
              </a:rPr>
              <a:t>工作站</a:t>
            </a:r>
            <a:r>
              <a:rPr lang="en-US" altLang="zh-CN" sz="2800" dirty="0" smtClean="0">
                <a:solidFill>
                  <a:schemeClr val="folHlink"/>
                </a:solidFill>
                <a:latin typeface="黑体" pitchFamily="2" charset="-122"/>
                <a:ea typeface="黑体" pitchFamily="2" charset="-122"/>
              </a:rPr>
              <a:t>Workstation , </a:t>
            </a:r>
            <a:r>
              <a:rPr lang="zh-CN" altLang="en-US" sz="2800" dirty="0" smtClean="0">
                <a:solidFill>
                  <a:schemeClr val="folHlink"/>
                </a:solidFill>
                <a:latin typeface="黑体" pitchFamily="2" charset="-122"/>
                <a:ea typeface="黑体" pitchFamily="2" charset="-122"/>
              </a:rPr>
              <a:t>客户机</a:t>
            </a:r>
            <a:r>
              <a:rPr lang="en-US" altLang="zh-CN" sz="2800" dirty="0" smtClean="0">
                <a:solidFill>
                  <a:schemeClr val="folHlink"/>
                </a:solidFill>
                <a:latin typeface="黑体" pitchFamily="2" charset="-122"/>
                <a:ea typeface="黑体" pitchFamily="2" charset="-122"/>
              </a:rPr>
              <a:t>client</a:t>
            </a:r>
          </a:p>
          <a:p>
            <a:pPr marL="0" indent="0" eaLnBrk="1" hangingPunct="1">
              <a:buFont typeface="Wingdings" pitchFamily="2" charset="2"/>
              <a:buNone/>
            </a:pPr>
            <a:r>
              <a:rPr lang="en-US" altLang="zh-CN" sz="2000" dirty="0" smtClean="0"/>
              <a:t>       </a:t>
            </a:r>
          </a:p>
          <a:p>
            <a:pPr marL="0" indent="0" eaLnBrk="1" hangingPunct="1">
              <a:buFont typeface="Wingdings" pitchFamily="2" charset="2"/>
              <a:buNone/>
            </a:pPr>
            <a:r>
              <a:rPr lang="en-US" altLang="zh-CN" sz="2000" dirty="0" smtClean="0"/>
              <a:t>        </a:t>
            </a:r>
            <a:r>
              <a:rPr lang="zh-CN" altLang="en-US" sz="2800" dirty="0" smtClean="0"/>
              <a:t>客户机又称工作站。客户机是指当一台计算机连接到局域网上时，这台计算机就成为局域网的一个客户机。客户机与服务器不同，服务器是为网络上许多网络用户提供服务以共享它的资源，而客户机仅对操作该客户机的用户提供服务。客户机是用户和网络的接口设备，用户通过它可以与网络交换信息，共享网络资源。</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285720" y="714356"/>
            <a:ext cx="8574088" cy="4684713"/>
          </a:xfrm>
        </p:spPr>
        <p:txBody>
          <a:bodyPr/>
          <a:lstStyle/>
          <a:p>
            <a:pPr marL="0" indent="0" eaLnBrk="1" hangingPunct="1">
              <a:buFont typeface="Wingdings" pitchFamily="2" charset="2"/>
              <a:buNone/>
            </a:pPr>
            <a:r>
              <a:rPr lang="zh-CN" altLang="en-US" sz="2800" b="0" dirty="0" smtClean="0">
                <a:solidFill>
                  <a:schemeClr val="folHlink"/>
                </a:solidFill>
                <a:latin typeface="黑体" pitchFamily="2" charset="-122"/>
                <a:ea typeface="黑体" pitchFamily="2" charset="-122"/>
              </a:rPr>
              <a:t>网络适配器： 网卡，</a:t>
            </a:r>
            <a:r>
              <a:rPr lang="en-US" altLang="zh-CN" sz="2800" b="0" dirty="0" smtClean="0">
                <a:solidFill>
                  <a:schemeClr val="folHlink"/>
                </a:solidFill>
                <a:latin typeface="黑体" pitchFamily="2" charset="-122"/>
                <a:ea typeface="黑体" pitchFamily="2" charset="-122"/>
              </a:rPr>
              <a:t>NIC</a:t>
            </a:r>
            <a:r>
              <a:rPr lang="zh-CN" altLang="en-US" sz="2800" b="0" dirty="0" smtClean="0">
                <a:solidFill>
                  <a:schemeClr val="folHlink"/>
                </a:solidFill>
                <a:latin typeface="黑体" pitchFamily="2" charset="-122"/>
                <a:ea typeface="黑体" pitchFamily="2" charset="-122"/>
              </a:rPr>
              <a:t>（ </a:t>
            </a:r>
            <a:r>
              <a:rPr lang="en-US" altLang="zh-CN" sz="2800" b="0" dirty="0" smtClean="0">
                <a:solidFill>
                  <a:schemeClr val="folHlink"/>
                </a:solidFill>
                <a:latin typeface="黑体" pitchFamily="2" charset="-122"/>
                <a:ea typeface="黑体" pitchFamily="2" charset="-122"/>
              </a:rPr>
              <a:t>Network Interface Card</a:t>
            </a:r>
            <a:r>
              <a:rPr lang="en-US" altLang="zh-CN" sz="2800" b="0" i="1" dirty="0" smtClean="0">
                <a:solidFill>
                  <a:schemeClr val="folHlink"/>
                </a:solidFill>
                <a:latin typeface="黑体" pitchFamily="2" charset="-122"/>
                <a:ea typeface="黑体" pitchFamily="2" charset="-122"/>
              </a:rPr>
              <a:t> </a:t>
            </a:r>
            <a:r>
              <a:rPr lang="zh-CN" altLang="en-US" sz="2800" b="0" dirty="0" smtClean="0">
                <a:solidFill>
                  <a:schemeClr val="folHlink"/>
                </a:solidFill>
                <a:latin typeface="黑体" pitchFamily="2" charset="-122"/>
                <a:ea typeface="黑体" pitchFamily="2" charset="-122"/>
              </a:rPr>
              <a:t>），</a:t>
            </a:r>
            <a:r>
              <a:rPr lang="en-US" altLang="zh-CN" sz="2800" b="0" dirty="0" smtClean="0">
                <a:solidFill>
                  <a:schemeClr val="folHlink"/>
                </a:solidFill>
                <a:latin typeface="黑体" pitchFamily="2" charset="-122"/>
                <a:ea typeface="黑体" pitchFamily="2" charset="-122"/>
              </a:rPr>
              <a:t>Network Adapter</a:t>
            </a:r>
            <a:r>
              <a:rPr lang="zh-CN" altLang="en-US" sz="2800" b="0" dirty="0" smtClean="0">
                <a:solidFill>
                  <a:schemeClr val="folHlink"/>
                </a:solidFill>
                <a:latin typeface="黑体" pitchFamily="2" charset="-122"/>
                <a:ea typeface="黑体" pitchFamily="2" charset="-122"/>
              </a:rPr>
              <a:t>，</a:t>
            </a:r>
            <a:r>
              <a:rPr lang="en-US" altLang="zh-CN" sz="2800" b="0" dirty="0" err="1" smtClean="0">
                <a:solidFill>
                  <a:schemeClr val="folHlink"/>
                </a:solidFill>
                <a:latin typeface="黑体" pitchFamily="2" charset="-122"/>
                <a:ea typeface="黑体" pitchFamily="2" charset="-122"/>
              </a:rPr>
              <a:t>NetCard</a:t>
            </a:r>
            <a:endParaRPr lang="en-US" altLang="zh-CN" sz="2800" b="0" dirty="0" smtClean="0">
              <a:solidFill>
                <a:schemeClr val="folHlink"/>
              </a:solidFill>
              <a:latin typeface="黑体" pitchFamily="2" charset="-122"/>
              <a:ea typeface="黑体" pitchFamily="2" charset="-122"/>
            </a:endParaRPr>
          </a:p>
          <a:p>
            <a:pPr marL="0" indent="0" eaLnBrk="1" hangingPunct="1">
              <a:spcBef>
                <a:spcPct val="50000"/>
              </a:spcBef>
              <a:buClrTx/>
              <a:buSzTx/>
              <a:buFontTx/>
              <a:buNone/>
            </a:pPr>
            <a:r>
              <a:rPr lang="zh-CN" altLang="en-US" sz="2400" b="0" dirty="0" smtClean="0">
                <a:solidFill>
                  <a:schemeClr val="folHlink"/>
                </a:solidFill>
                <a:latin typeface="黑体" pitchFamily="2" charset="-122"/>
                <a:ea typeface="黑体" pitchFamily="2" charset="-122"/>
              </a:rPr>
              <a:t>网络适配器</a:t>
            </a:r>
            <a:r>
              <a:rPr lang="en-US" altLang="zh-CN" sz="2400" b="0" dirty="0" smtClean="0">
                <a:solidFill>
                  <a:schemeClr val="folHlink"/>
                </a:solidFill>
                <a:latin typeface="黑体" pitchFamily="2" charset="-122"/>
                <a:ea typeface="黑体" pitchFamily="2" charset="-122"/>
              </a:rPr>
              <a:t>NIC</a:t>
            </a:r>
            <a:r>
              <a:rPr lang="zh-CN" altLang="en-US" sz="2400" b="0" dirty="0" smtClean="0"/>
              <a:t>是构成计算机局域网络系统中最基本的、最重要的和必不可少的连接设备，计算机主要通过网卡接入局域网络。网卡现在一般是集成在计算机的主板上，也有插在工作站和文件服务器主机板的扩展糟里。</a:t>
            </a:r>
          </a:p>
          <a:p>
            <a:pPr marL="0" indent="0" eaLnBrk="1" hangingPunct="1">
              <a:spcBef>
                <a:spcPct val="50000"/>
              </a:spcBef>
              <a:buClrTx/>
              <a:buSzTx/>
              <a:buFontTx/>
              <a:buNone/>
            </a:pPr>
            <a:r>
              <a:rPr lang="zh-CN" altLang="en-US" sz="2400" dirty="0" smtClean="0"/>
              <a:t>端口速率：</a:t>
            </a:r>
            <a:r>
              <a:rPr lang="en-US" altLang="zh-CN" sz="2400" dirty="0" smtClean="0"/>
              <a:t>10M/</a:t>
            </a:r>
            <a:r>
              <a:rPr lang="en-US" altLang="zh-CN" sz="2400" dirty="0" smtClean="0">
                <a:solidFill>
                  <a:schemeClr val="folHlink"/>
                </a:solidFill>
              </a:rPr>
              <a:t>100M/1000M</a:t>
            </a:r>
            <a:r>
              <a:rPr lang="zh-CN" altLang="en-US" sz="2400" dirty="0" smtClean="0">
                <a:solidFill>
                  <a:schemeClr val="folHlink"/>
                </a:solidFill>
              </a:rPr>
              <a:t>自适应</a:t>
            </a:r>
            <a:endParaRPr lang="zh-CN" altLang="en-US" sz="3600" dirty="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p:cNvSpPr>
            <a:spLocks noGrp="1"/>
          </p:cNvSpPr>
          <p:nvPr>
            <p:ph type="dt" sz="quarter" idx="10"/>
          </p:nvPr>
        </p:nvSpPr>
        <p:spPr>
          <a:noFill/>
          <a:ln>
            <a:miter lim="800000"/>
            <a:headEnd/>
            <a:tailEnd/>
          </a:ln>
        </p:spPr>
        <p:txBody>
          <a:bodyPr/>
          <a:lstStyle/>
          <a:p>
            <a:fld id="{DDE159A5-262C-47C8-BBE5-954785D38CDA}" type="datetime2">
              <a:rPr lang="zh-CN" altLang="en-US" smtClean="0"/>
              <a:pPr/>
              <a:t>2021年8月26日</a:t>
            </a:fld>
            <a:endParaRPr lang="en-US" altLang="zh-CN" smtClean="0"/>
          </a:p>
        </p:txBody>
      </p:sp>
      <p:sp>
        <p:nvSpPr>
          <p:cNvPr id="7171" name="灯片编号占位符 5"/>
          <p:cNvSpPr>
            <a:spLocks noGrp="1"/>
          </p:cNvSpPr>
          <p:nvPr>
            <p:ph type="sldNum" sz="quarter" idx="12"/>
          </p:nvPr>
        </p:nvSpPr>
        <p:spPr>
          <a:noFill/>
          <a:ln>
            <a:miter lim="800000"/>
            <a:headEnd/>
            <a:tailEnd/>
          </a:ln>
        </p:spPr>
        <p:txBody>
          <a:bodyPr/>
          <a:lstStyle/>
          <a:p>
            <a:r>
              <a:rPr lang="zh-CN" altLang="en-US" smtClean="0"/>
              <a:t>第</a:t>
            </a:r>
            <a:fld id="{D5932A86-C2E9-4A45-9712-7EE001551CCB}" type="slidenum">
              <a:rPr lang="zh-CN" altLang="en-US" smtClean="0"/>
              <a:pPr/>
              <a:t>2</a:t>
            </a:fld>
            <a:r>
              <a:rPr lang="zh-CN" altLang="en-US" smtClean="0"/>
              <a:t>页</a:t>
            </a:r>
          </a:p>
        </p:txBody>
      </p:sp>
      <p:sp>
        <p:nvSpPr>
          <p:cNvPr id="7172" name="Rectangle 2"/>
          <p:cNvSpPr>
            <a:spLocks noGrp="1" noChangeArrowheads="1"/>
          </p:cNvSpPr>
          <p:nvPr>
            <p:ph type="title"/>
          </p:nvPr>
        </p:nvSpPr>
        <p:spPr/>
        <p:txBody>
          <a:bodyPr/>
          <a:lstStyle/>
          <a:p>
            <a:pPr eaLnBrk="1" hangingPunct="1"/>
            <a:r>
              <a:rPr lang="zh-CN" altLang="en-US" smtClean="0"/>
              <a:t>教学目标</a:t>
            </a:r>
          </a:p>
        </p:txBody>
      </p:sp>
      <p:sp>
        <p:nvSpPr>
          <p:cNvPr id="7173" name="Rectangle 3"/>
          <p:cNvSpPr>
            <a:spLocks noGrp="1" noChangeArrowheads="1"/>
          </p:cNvSpPr>
          <p:nvPr>
            <p:ph type="body" idx="1"/>
          </p:nvPr>
        </p:nvSpPr>
        <p:spPr/>
        <p:txBody>
          <a:bodyPr/>
          <a:lstStyle/>
          <a:p>
            <a:pPr eaLnBrk="1" hangingPunct="1"/>
            <a:r>
              <a:rPr lang="zh-CN" altLang="en-US" smtClean="0"/>
              <a:t>介绍主要的计算机网络设备的功能和特点，了解网络设备的分类和正确的选购网络设备；学习主要的网络传输介质的特性。</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1"/>
          </p:nvPr>
        </p:nvSpPr>
        <p:spPr>
          <a:xfrm>
            <a:off x="214282" y="857232"/>
            <a:ext cx="8574088" cy="612775"/>
          </a:xfrm>
        </p:spPr>
        <p:txBody>
          <a:bodyPr/>
          <a:lstStyle/>
          <a:p>
            <a:pPr marL="0" indent="0" eaLnBrk="1" hangingPunct="1">
              <a:lnSpc>
                <a:spcPct val="90000"/>
              </a:lnSpc>
              <a:buFont typeface="Wingdings" pitchFamily="2" charset="2"/>
              <a:buNone/>
            </a:pPr>
            <a:r>
              <a:rPr lang="zh-CN" altLang="zh-CN" sz="2800" dirty="0" smtClean="0">
                <a:solidFill>
                  <a:schemeClr val="folHlink"/>
                </a:solidFill>
                <a:latin typeface="黑体" pitchFamily="2" charset="-122"/>
                <a:ea typeface="黑体" pitchFamily="2" charset="-122"/>
              </a:rPr>
              <a:t>中继器</a:t>
            </a:r>
            <a:r>
              <a:rPr lang="zh-CN" altLang="en-US" sz="2800" dirty="0" smtClean="0">
                <a:solidFill>
                  <a:schemeClr val="folHlink"/>
                </a:solidFill>
                <a:latin typeface="黑体" pitchFamily="2" charset="-122"/>
                <a:ea typeface="黑体" pitchFamily="2" charset="-122"/>
              </a:rPr>
              <a:t> </a:t>
            </a:r>
            <a:r>
              <a:rPr lang="zh-CN" altLang="zh-CN" sz="2800" dirty="0" smtClean="0">
                <a:solidFill>
                  <a:schemeClr val="folHlink"/>
                </a:solidFill>
                <a:latin typeface="黑体" pitchFamily="2" charset="-122"/>
                <a:ea typeface="黑体" pitchFamily="2" charset="-122"/>
              </a:rPr>
              <a:t>Repeater</a:t>
            </a:r>
            <a:r>
              <a:rPr lang="zh-CN" altLang="en-US" sz="2800" dirty="0" smtClean="0">
                <a:solidFill>
                  <a:schemeClr val="folHlink"/>
                </a:solidFill>
                <a:latin typeface="黑体" pitchFamily="2" charset="-122"/>
                <a:ea typeface="黑体" pitchFamily="2" charset="-122"/>
              </a:rPr>
              <a:t>，集线器 </a:t>
            </a:r>
            <a:r>
              <a:rPr lang="en-US" altLang="zh-CN" sz="2800" dirty="0" smtClean="0">
                <a:solidFill>
                  <a:schemeClr val="folHlink"/>
                </a:solidFill>
                <a:latin typeface="黑体" pitchFamily="2" charset="-122"/>
                <a:ea typeface="黑体" pitchFamily="2" charset="-122"/>
              </a:rPr>
              <a:t>HUB</a:t>
            </a:r>
            <a:r>
              <a:rPr lang="zh-CN" altLang="en-US" sz="2800" dirty="0" smtClean="0">
                <a:solidFill>
                  <a:schemeClr val="folHlink"/>
                </a:solidFill>
                <a:latin typeface="黑体" pitchFamily="2" charset="-122"/>
                <a:ea typeface="黑体" pitchFamily="2" charset="-122"/>
              </a:rPr>
              <a:t>，网桥 </a:t>
            </a:r>
            <a:r>
              <a:rPr lang="en-US" altLang="zh-CN" sz="2800" dirty="0" smtClean="0">
                <a:solidFill>
                  <a:schemeClr val="folHlink"/>
                </a:solidFill>
                <a:latin typeface="黑体" pitchFamily="2" charset="-122"/>
                <a:ea typeface="黑体" pitchFamily="2" charset="-122"/>
              </a:rPr>
              <a:t>NETBRIDGE</a:t>
            </a:r>
          </a:p>
        </p:txBody>
      </p:sp>
      <p:sp>
        <p:nvSpPr>
          <p:cNvPr id="20483" name="Text Box 4"/>
          <p:cNvSpPr txBox="1">
            <a:spLocks noChangeArrowheads="1"/>
          </p:cNvSpPr>
          <p:nvPr/>
        </p:nvSpPr>
        <p:spPr bwMode="auto">
          <a:xfrm>
            <a:off x="285720" y="2071678"/>
            <a:ext cx="8516938" cy="4111625"/>
          </a:xfrm>
          <a:prstGeom prst="rect">
            <a:avLst/>
          </a:prstGeom>
          <a:noFill/>
          <a:ln w="9525" algn="ctr">
            <a:noFill/>
            <a:miter lim="800000"/>
            <a:headEnd/>
            <a:tailEnd/>
          </a:ln>
        </p:spPr>
        <p:txBody>
          <a:bodyPr>
            <a:spAutoFit/>
          </a:bodyPr>
          <a:lstStyle/>
          <a:p>
            <a:r>
              <a:rPr lang="en-US" altLang="zh-CN" sz="2400" b="0" i="0" dirty="0">
                <a:solidFill>
                  <a:schemeClr val="tx1"/>
                </a:solidFill>
              </a:rPr>
              <a:t>      </a:t>
            </a:r>
            <a:r>
              <a:rPr lang="zh-CN" altLang="en-US" sz="2000" b="0" i="0" dirty="0">
                <a:solidFill>
                  <a:schemeClr val="tx1"/>
                </a:solidFill>
              </a:rPr>
              <a:t>中继器的主要作用是对接收到的网络信号进行再生放大，以扩大网络的传输距离。</a:t>
            </a:r>
          </a:p>
          <a:p>
            <a:r>
              <a:rPr lang="zh-CN" altLang="en-US" sz="2000" b="0" i="0" dirty="0">
                <a:solidFill>
                  <a:schemeClr val="tx1"/>
                </a:solidFill>
              </a:rPr>
              <a:t>       集线器又称集中器，也就是俗称的</a:t>
            </a:r>
            <a:r>
              <a:rPr lang="en-US" altLang="zh-CN" sz="2000" b="0" i="0" dirty="0">
                <a:solidFill>
                  <a:schemeClr val="tx1"/>
                </a:solidFill>
              </a:rPr>
              <a:t>HUB</a:t>
            </a:r>
            <a:r>
              <a:rPr lang="zh-CN" altLang="en-US" sz="2000" b="0" i="0" dirty="0">
                <a:solidFill>
                  <a:schemeClr val="tx1"/>
                </a:solidFill>
              </a:rPr>
              <a:t>。集线器是一种特殊的中继器，而集线器是把来自不同的计算机网络设备的电缆集中配置于一体，它是多个网络电缆的中间转接设备，象树的主干一样，集线器是各分枝的汇集点，是对网络进行集中管理的主要设备。</a:t>
            </a:r>
          </a:p>
          <a:p>
            <a:r>
              <a:rPr lang="zh-CN" altLang="en-US" sz="2000" b="0" i="0" dirty="0">
                <a:solidFill>
                  <a:schemeClr val="tx1"/>
                </a:solidFill>
              </a:rPr>
              <a:t>      </a:t>
            </a:r>
            <a:r>
              <a:rPr lang="zh-CN" altLang="en-US" sz="2000" b="0" i="0" dirty="0">
                <a:solidFill>
                  <a:schemeClr val="tx1"/>
                </a:solidFill>
                <a:latin typeface="宋体" pitchFamily="2" charset="-122"/>
              </a:rPr>
              <a:t>网桥 </a:t>
            </a:r>
            <a:r>
              <a:rPr lang="en-US" altLang="zh-CN" sz="2000" b="0" i="0" dirty="0">
                <a:solidFill>
                  <a:schemeClr val="tx1"/>
                </a:solidFill>
                <a:latin typeface="宋体" pitchFamily="2" charset="-122"/>
              </a:rPr>
              <a:t>NETBRIDGE</a:t>
            </a:r>
            <a:r>
              <a:rPr lang="zh-CN" altLang="en-US" sz="2000" b="0" i="0" dirty="0">
                <a:solidFill>
                  <a:schemeClr val="tx1"/>
                </a:solidFill>
                <a:latin typeface="宋体" pitchFamily="2" charset="-122"/>
              </a:rPr>
              <a:t>：网桥是一个局域网与另一个局域网之间建立连接的桥梁，网桥的作用是扩展网络和通信手段。</a:t>
            </a:r>
          </a:p>
          <a:p>
            <a:r>
              <a:rPr lang="zh-CN" altLang="en-US" sz="2000" b="0" i="0" dirty="0">
                <a:solidFill>
                  <a:schemeClr val="tx1"/>
                </a:solidFill>
              </a:rPr>
              <a:t>      有源</a:t>
            </a:r>
            <a:r>
              <a:rPr lang="en-US" altLang="zh-CN" sz="2000" b="0" i="0" dirty="0">
                <a:solidFill>
                  <a:schemeClr val="tx1"/>
                </a:solidFill>
              </a:rPr>
              <a:t>HUB</a:t>
            </a:r>
            <a:r>
              <a:rPr lang="zh-CN" altLang="en-US" sz="2000" b="0" i="0" dirty="0">
                <a:solidFill>
                  <a:schemeClr val="tx1"/>
                </a:solidFill>
              </a:rPr>
              <a:t>、无源</a:t>
            </a:r>
            <a:r>
              <a:rPr lang="en-US" altLang="zh-CN" sz="2000" b="0" i="0" dirty="0">
                <a:solidFill>
                  <a:schemeClr val="tx1"/>
                </a:solidFill>
              </a:rPr>
              <a:t>HUB</a:t>
            </a:r>
            <a:r>
              <a:rPr lang="zh-CN" altLang="en-US" sz="2000" b="0" i="0" dirty="0">
                <a:solidFill>
                  <a:schemeClr val="tx1"/>
                </a:solidFill>
              </a:rPr>
              <a:t>：</a:t>
            </a:r>
            <a:r>
              <a:rPr lang="zh-CN" altLang="en-US" sz="2000" i="0" dirty="0">
                <a:solidFill>
                  <a:schemeClr val="folHlink"/>
                </a:solidFill>
                <a:latin typeface="Times New Roman" pitchFamily="18" charset="0"/>
              </a:rPr>
              <a:t>“</a:t>
            </a:r>
            <a:r>
              <a:rPr lang="zh-CN" altLang="en-US" sz="2000" i="0" dirty="0">
                <a:solidFill>
                  <a:schemeClr val="folHlink"/>
                </a:solidFill>
              </a:rPr>
              <a:t>源</a:t>
            </a:r>
            <a:r>
              <a:rPr lang="zh-CN" altLang="en-US" sz="2000" i="0" dirty="0">
                <a:solidFill>
                  <a:schemeClr val="folHlink"/>
                </a:solidFill>
                <a:latin typeface="Times New Roman" pitchFamily="18" charset="0"/>
              </a:rPr>
              <a:t>”</a:t>
            </a:r>
            <a:r>
              <a:rPr lang="zh-CN" altLang="en-US" sz="2000" b="0" i="0" dirty="0">
                <a:solidFill>
                  <a:schemeClr val="tx1"/>
                </a:solidFill>
              </a:rPr>
              <a:t>指的是要求使用</a:t>
            </a:r>
            <a:r>
              <a:rPr lang="zh-CN" altLang="en-US" sz="2000" b="0" i="0" dirty="0">
                <a:solidFill>
                  <a:schemeClr val="folHlink"/>
                </a:solidFill>
              </a:rPr>
              <a:t>独立电源</a:t>
            </a:r>
            <a:r>
              <a:rPr lang="zh-CN" altLang="en-US" sz="2000" b="0" i="0" dirty="0">
                <a:solidFill>
                  <a:schemeClr val="tx1"/>
                </a:solidFill>
              </a:rPr>
              <a:t>供电，有源</a:t>
            </a:r>
            <a:r>
              <a:rPr lang="en-US" altLang="zh-CN" sz="2000" b="0" i="0" dirty="0">
                <a:solidFill>
                  <a:schemeClr val="tx1"/>
                </a:solidFill>
              </a:rPr>
              <a:t>HUB</a:t>
            </a:r>
            <a:r>
              <a:rPr lang="zh-CN" altLang="en-US" sz="2000" b="0" i="0" dirty="0">
                <a:solidFill>
                  <a:schemeClr val="tx1"/>
                </a:solidFill>
              </a:rPr>
              <a:t>性能优于无源的。</a:t>
            </a:r>
          </a:p>
          <a:p>
            <a:r>
              <a:rPr lang="zh-CN" altLang="en-US" sz="2000" b="0" i="0" dirty="0">
                <a:solidFill>
                  <a:schemeClr val="tx1"/>
                </a:solidFill>
              </a:rPr>
              <a:t>       现在随着网络技术的发展，中继器、集线器、网桥基本已淘汰。</a:t>
            </a:r>
          </a:p>
          <a:p>
            <a:endParaRPr lang="en-US" altLang="zh-CN" sz="2000" b="0" i="0"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428596" y="928670"/>
            <a:ext cx="8229600" cy="4281488"/>
          </a:xfrm>
        </p:spPr>
        <p:txBody>
          <a:bodyPr/>
          <a:lstStyle/>
          <a:p>
            <a:pPr marL="0" indent="0" eaLnBrk="1" hangingPunct="1">
              <a:buFont typeface="Wingdings" pitchFamily="2" charset="2"/>
              <a:buNone/>
            </a:pPr>
            <a:r>
              <a:rPr lang="zh-CN" altLang="en-US" sz="2800" dirty="0" smtClean="0">
                <a:solidFill>
                  <a:schemeClr val="folHlink"/>
                </a:solidFill>
                <a:latin typeface="黑体" pitchFamily="2" charset="-122"/>
                <a:ea typeface="黑体" pitchFamily="2" charset="-122"/>
              </a:rPr>
              <a:t>交换机</a:t>
            </a:r>
            <a:r>
              <a:rPr lang="en-US" altLang="zh-CN" sz="2800" dirty="0" smtClean="0">
                <a:solidFill>
                  <a:schemeClr val="folHlink"/>
                </a:solidFill>
                <a:latin typeface="黑体" pitchFamily="2" charset="-122"/>
                <a:ea typeface="黑体" pitchFamily="2" charset="-122"/>
              </a:rPr>
              <a:t>SWITCH</a:t>
            </a:r>
            <a:r>
              <a:rPr lang="zh-CN" altLang="en-US" sz="2800" dirty="0" smtClean="0">
                <a:solidFill>
                  <a:schemeClr val="folHlink"/>
                </a:solidFill>
              </a:rPr>
              <a:t>： </a:t>
            </a:r>
            <a:r>
              <a:rPr lang="en-US" altLang="zh-CN" sz="2800" dirty="0" smtClean="0"/>
              <a:t>SWITCH HUB</a:t>
            </a:r>
          </a:p>
          <a:p>
            <a:pPr marL="0" indent="0" eaLnBrk="1" hangingPunct="1">
              <a:buFont typeface="Wingdings" pitchFamily="2" charset="2"/>
              <a:buNone/>
            </a:pPr>
            <a:r>
              <a:rPr lang="en-US" altLang="zh-CN" sz="2400" b="0" dirty="0" smtClean="0"/>
              <a:t>                                                </a:t>
            </a:r>
          </a:p>
          <a:p>
            <a:pPr marL="0" indent="0" eaLnBrk="1" hangingPunct="1">
              <a:buFont typeface="Wingdings" pitchFamily="2" charset="2"/>
              <a:buNone/>
            </a:pPr>
            <a:r>
              <a:rPr lang="zh-CN" altLang="en-US" sz="2400" b="0" dirty="0" smtClean="0"/>
              <a:t>网络交换机就是一种在通信系统中完成信息交换功能的设备，同时包括以上的中继器、集线器、网桥的部分功能。</a:t>
            </a:r>
          </a:p>
          <a:p>
            <a:pPr marL="0" indent="0" eaLnBrk="1" hangingPunct="1">
              <a:buFont typeface="Wingdings" pitchFamily="2" charset="2"/>
              <a:buNone/>
            </a:pPr>
            <a:r>
              <a:rPr lang="zh-CN" altLang="en-US" sz="2400" b="0" dirty="0" smtClean="0"/>
              <a:t>交换式局域网</a:t>
            </a:r>
          </a:p>
          <a:p>
            <a:pPr marL="0" indent="0" eaLnBrk="1" hangingPunct="1">
              <a:buFont typeface="Wingdings" pitchFamily="2" charset="2"/>
              <a:buNone/>
            </a:pPr>
            <a:r>
              <a:rPr lang="zh-CN" altLang="en-US" sz="2400" b="0" dirty="0" smtClean="0"/>
              <a:t>交换机的每一端口都是独享交换机的一部分总带宽。</a:t>
            </a:r>
          </a:p>
          <a:p>
            <a:pPr marL="0" indent="0" eaLnBrk="1" hangingPunct="1">
              <a:buFont typeface="Wingdings" pitchFamily="2" charset="2"/>
              <a:buNone/>
            </a:pPr>
            <a:r>
              <a:rPr lang="zh-CN" altLang="en-US" sz="2400" dirty="0" smtClean="0"/>
              <a:t>交换机端口</a:t>
            </a:r>
            <a:r>
              <a:rPr lang="en-US" altLang="zh-CN" sz="2400" dirty="0" smtClean="0"/>
              <a:t>PORT</a:t>
            </a:r>
            <a:r>
              <a:rPr lang="zh-CN" altLang="en-US" sz="2400" dirty="0" smtClean="0"/>
              <a:t>：</a:t>
            </a:r>
            <a:r>
              <a:rPr lang="en-US" altLang="zh-CN" sz="2400" dirty="0" smtClean="0"/>
              <a:t>4 /8 /12 /16</a:t>
            </a:r>
            <a:r>
              <a:rPr lang="en-US" altLang="zh-CN" sz="2400" dirty="0" smtClean="0">
                <a:solidFill>
                  <a:schemeClr val="folHlink"/>
                </a:solidFill>
              </a:rPr>
              <a:t>/24/48</a:t>
            </a:r>
          </a:p>
          <a:p>
            <a:pPr marL="0" indent="0" eaLnBrk="1" hangingPunct="1">
              <a:buFont typeface="Wingdings" pitchFamily="2" charset="2"/>
              <a:buNone/>
            </a:pPr>
            <a:r>
              <a:rPr lang="zh-CN" altLang="en-US" sz="2400" dirty="0" smtClean="0"/>
              <a:t>端口速率：</a:t>
            </a:r>
            <a:r>
              <a:rPr lang="en-US" altLang="zh-CN" sz="2400" dirty="0" smtClean="0"/>
              <a:t>10M/</a:t>
            </a:r>
            <a:r>
              <a:rPr lang="en-US" altLang="zh-CN" sz="2400" dirty="0" smtClean="0">
                <a:solidFill>
                  <a:schemeClr val="folHlink"/>
                </a:solidFill>
              </a:rPr>
              <a:t>100M/1000M</a:t>
            </a:r>
            <a:r>
              <a:rPr lang="en-US" altLang="zh-CN" sz="2400" dirty="0" smtClean="0"/>
              <a:t>/10G</a:t>
            </a:r>
          </a:p>
          <a:p>
            <a:pPr marL="0" indent="0" eaLnBrk="1" hangingPunct="1">
              <a:buFont typeface="Wingdings" pitchFamily="2" charset="2"/>
              <a:buNone/>
            </a:pPr>
            <a:r>
              <a:rPr lang="zh-CN" altLang="en-US" sz="2400" dirty="0" smtClean="0"/>
              <a:t>现在网络系统最常用的设备</a:t>
            </a:r>
          </a:p>
          <a:p>
            <a:pPr marL="0" indent="0" eaLnBrk="1" hangingPunct="1">
              <a:buFont typeface="Wingdings" pitchFamily="2" charset="2"/>
              <a:buNone/>
            </a:pPr>
            <a:endParaRPr lang="zh-CN" altLang="en-US" sz="2400" dirty="0" smtClean="0">
              <a:solidFill>
                <a:schemeClr val="folHlink"/>
              </a:solidFill>
            </a:endParaRPr>
          </a:p>
          <a:p>
            <a:pPr marL="0" indent="0" eaLnBrk="1" hangingPunct="1">
              <a:buFont typeface="Wingdings" pitchFamily="2" charset="2"/>
              <a:buNone/>
            </a:pPr>
            <a:endParaRPr lang="en-US" altLang="zh-CN" sz="2800" dirty="0" smtClean="0">
              <a:solidFill>
                <a:schemeClr val="folHlink"/>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357158" y="1071546"/>
            <a:ext cx="8631238" cy="5400675"/>
          </a:xfrm>
        </p:spPr>
        <p:txBody>
          <a:bodyPr/>
          <a:lstStyle/>
          <a:p>
            <a:pPr marL="0" indent="0" eaLnBrk="1" hangingPunct="1">
              <a:lnSpc>
                <a:spcPct val="90000"/>
              </a:lnSpc>
              <a:buFont typeface="Wingdings" pitchFamily="2" charset="2"/>
              <a:buNone/>
            </a:pPr>
            <a:r>
              <a:rPr lang="zh-CN" altLang="en-US" sz="2800" dirty="0" smtClean="0">
                <a:solidFill>
                  <a:schemeClr val="folHlink"/>
                </a:solidFill>
                <a:latin typeface="黑体" pitchFamily="2" charset="-122"/>
                <a:ea typeface="黑体" pitchFamily="2" charset="-122"/>
              </a:rPr>
              <a:t>路由器</a:t>
            </a:r>
            <a:r>
              <a:rPr lang="en-US" altLang="zh-CN" sz="2800" dirty="0" smtClean="0">
                <a:solidFill>
                  <a:schemeClr val="folHlink"/>
                </a:solidFill>
                <a:latin typeface="黑体" pitchFamily="2" charset="-122"/>
                <a:ea typeface="黑体" pitchFamily="2" charset="-122"/>
              </a:rPr>
              <a:t>ROUTER</a:t>
            </a:r>
            <a:endParaRPr lang="en-US" altLang="zh-CN" sz="2800" dirty="0" smtClean="0">
              <a:latin typeface="黑体" pitchFamily="2" charset="-122"/>
              <a:ea typeface="黑体" pitchFamily="2" charset="-122"/>
            </a:endParaRPr>
          </a:p>
          <a:p>
            <a:pPr marL="0" indent="0" eaLnBrk="1" hangingPunct="1">
              <a:spcBef>
                <a:spcPct val="50000"/>
              </a:spcBef>
              <a:buClrTx/>
              <a:buSzTx/>
              <a:buFontTx/>
              <a:buNone/>
            </a:pPr>
            <a:r>
              <a:rPr lang="en-US" altLang="zh-CN" sz="2400" b="0" dirty="0" smtClean="0"/>
              <a:t>      </a:t>
            </a:r>
            <a:r>
              <a:rPr lang="zh-CN" altLang="en-US" sz="2400" dirty="0" smtClean="0"/>
              <a:t>路由器是一种连接多个网络或网段的网络设备，能将不同网络或网段之间的数据信息进行</a:t>
            </a:r>
            <a:r>
              <a:rPr lang="zh-CN" altLang="en-US" sz="2400" dirty="0" smtClean="0">
                <a:latin typeface="Times New Roman" pitchFamily="18" charset="0"/>
              </a:rPr>
              <a:t>“</a:t>
            </a:r>
            <a:r>
              <a:rPr lang="zh-CN" altLang="en-US" sz="2400" dirty="0" smtClean="0"/>
              <a:t>翻译</a:t>
            </a:r>
            <a:r>
              <a:rPr lang="zh-CN" altLang="en-US" sz="2400" dirty="0" smtClean="0">
                <a:latin typeface="Times New Roman" pitchFamily="18" charset="0"/>
              </a:rPr>
              <a:t>”</a:t>
            </a:r>
            <a:r>
              <a:rPr lang="zh-CN" altLang="en-US" sz="2400" dirty="0" smtClean="0"/>
              <a:t>，以使它们能够互相</a:t>
            </a:r>
            <a:r>
              <a:rPr lang="zh-CN" altLang="en-US" sz="2400" dirty="0" smtClean="0">
                <a:latin typeface="Times New Roman" pitchFamily="18" charset="0"/>
              </a:rPr>
              <a:t>“</a:t>
            </a:r>
            <a:r>
              <a:rPr lang="zh-CN" altLang="en-US" sz="2400" dirty="0" smtClean="0"/>
              <a:t>读懂</a:t>
            </a:r>
            <a:r>
              <a:rPr lang="zh-CN" altLang="en-US" sz="2400" dirty="0" smtClean="0">
                <a:latin typeface="Times New Roman" pitchFamily="18" charset="0"/>
              </a:rPr>
              <a:t>”</a:t>
            </a:r>
            <a:r>
              <a:rPr lang="zh-CN" altLang="en-US" sz="2400" dirty="0" smtClean="0"/>
              <a:t>对方的数据，从而构成更大的网络。</a:t>
            </a:r>
          </a:p>
          <a:p>
            <a:pPr marL="0" indent="0" eaLnBrk="1" hangingPunct="1">
              <a:spcBef>
                <a:spcPct val="50000"/>
              </a:spcBef>
              <a:buClrTx/>
              <a:buSzTx/>
              <a:buFontTx/>
              <a:buNone/>
            </a:pPr>
            <a:r>
              <a:rPr lang="zh-CN" altLang="en-US" sz="2400" dirty="0" smtClean="0"/>
              <a:t>       路由器具有多个输入端口和多个输出端口，其主要任务是转发分组，即路由器从某个输入端口收到的数据包，按照数据包要去的目的地址（即目的网络），查找转发表并将该分组从某个合适的输出端口转发给下一跳路由器，下一跳路由器也按照同样的方法处理这个数据包。</a:t>
            </a:r>
          </a:p>
          <a:p>
            <a:pPr marL="0" indent="0" eaLnBrk="1" hangingPunct="1">
              <a:buFont typeface="Wingdings" pitchFamily="2" charset="2"/>
              <a:buNone/>
            </a:pPr>
            <a:r>
              <a:rPr lang="zh-CN" altLang="en-US" sz="2400" dirty="0" smtClean="0"/>
              <a:t>      路由器也是现在网络系统常用的设备，</a:t>
            </a:r>
            <a:r>
              <a:rPr lang="en-US" altLang="zh-CN" sz="2400" dirty="0" smtClean="0"/>
              <a:t>INTERNET</a:t>
            </a:r>
            <a:r>
              <a:rPr lang="zh-CN" altLang="en-US" sz="2400" dirty="0" smtClean="0"/>
              <a:t>就是由大量的</a:t>
            </a:r>
            <a:r>
              <a:rPr lang="en-US" altLang="zh-CN" sz="2400" dirty="0" smtClean="0">
                <a:solidFill>
                  <a:schemeClr val="folHlink"/>
                </a:solidFill>
              </a:rPr>
              <a:t>ROUTER</a:t>
            </a:r>
            <a:r>
              <a:rPr lang="zh-CN" altLang="en-US" sz="2400" dirty="0" smtClean="0">
                <a:solidFill>
                  <a:schemeClr val="folHlink"/>
                </a:solidFill>
              </a:rPr>
              <a:t>把许多的</a:t>
            </a:r>
            <a:r>
              <a:rPr lang="zh-CN" altLang="en-US" sz="2400" dirty="0" smtClean="0"/>
              <a:t>局域网、城域网连接起来的一个超级大型网络系统。</a:t>
            </a:r>
            <a:endParaRPr lang="zh-CN" altLang="en-US" sz="2800" dirty="0" smtClean="0">
              <a:solidFill>
                <a:schemeClr val="folHlink"/>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1000100" y="714356"/>
            <a:ext cx="6913563" cy="838200"/>
          </a:xfrm>
        </p:spPr>
        <p:txBody>
          <a:bodyPr/>
          <a:lstStyle/>
          <a:p>
            <a:pPr eaLnBrk="1" hangingPunct="1"/>
            <a:r>
              <a:rPr lang="zh-CN" altLang="en-US" sz="2800" dirty="0" smtClean="0">
                <a:solidFill>
                  <a:schemeClr val="folHlink"/>
                </a:solidFill>
                <a:latin typeface="黑体" pitchFamily="2" charset="-122"/>
                <a:ea typeface="黑体" pitchFamily="2" charset="-122"/>
              </a:rPr>
              <a:t>典型的小型局域网示意图</a:t>
            </a:r>
          </a:p>
        </p:txBody>
      </p:sp>
      <p:pic>
        <p:nvPicPr>
          <p:cNvPr id="23555" name="Picture 5" descr="图1-4  星型网络拓扑结构示意图"/>
          <p:cNvPicPr>
            <a:picLocks noChangeAspect="1" noChangeArrowheads="1"/>
          </p:cNvPicPr>
          <p:nvPr/>
        </p:nvPicPr>
        <p:blipFill>
          <a:blip r:embed="rId2"/>
          <a:srcRect/>
          <a:stretch>
            <a:fillRect/>
          </a:stretch>
        </p:blipFill>
        <p:spPr bwMode="auto">
          <a:xfrm>
            <a:off x="611188" y="2060575"/>
            <a:ext cx="7086600"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00034" y="642918"/>
            <a:ext cx="7793037" cy="838200"/>
          </a:xfrm>
        </p:spPr>
        <p:txBody>
          <a:bodyPr/>
          <a:lstStyle/>
          <a:p>
            <a:pPr eaLnBrk="1" hangingPunct="1"/>
            <a:r>
              <a:rPr lang="zh-CN" altLang="en-US" sz="2800" smtClean="0">
                <a:solidFill>
                  <a:schemeClr val="folHlink"/>
                </a:solidFill>
                <a:ea typeface="黑体" pitchFamily="2" charset="-122"/>
              </a:rPr>
              <a:t>典型的中大型局域网示意图</a:t>
            </a:r>
          </a:p>
        </p:txBody>
      </p:sp>
      <p:pic>
        <p:nvPicPr>
          <p:cNvPr id="24579" name="Picture 4" descr="铜川一中图0518"/>
          <p:cNvPicPr>
            <a:picLocks noChangeAspect="1" noChangeArrowheads="1"/>
          </p:cNvPicPr>
          <p:nvPr/>
        </p:nvPicPr>
        <p:blipFill>
          <a:blip r:embed="rId2"/>
          <a:srcRect/>
          <a:stretch>
            <a:fillRect/>
          </a:stretch>
        </p:blipFill>
        <p:spPr bwMode="auto">
          <a:xfrm>
            <a:off x="250825" y="1643050"/>
            <a:ext cx="8064500" cy="46434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图1-1"/>
          <p:cNvPicPr>
            <a:picLocks noChangeAspect="1" noChangeArrowheads="1"/>
          </p:cNvPicPr>
          <p:nvPr/>
        </p:nvPicPr>
        <p:blipFill>
          <a:blip r:embed="rId2"/>
          <a:srcRect/>
          <a:stretch>
            <a:fillRect/>
          </a:stretch>
        </p:blipFill>
        <p:spPr bwMode="auto">
          <a:xfrm>
            <a:off x="468313" y="1928801"/>
            <a:ext cx="7620000" cy="4379923"/>
          </a:xfrm>
          <a:prstGeom prst="rect">
            <a:avLst/>
          </a:prstGeom>
          <a:noFill/>
          <a:ln w="9525">
            <a:noFill/>
            <a:miter lim="800000"/>
            <a:headEnd/>
            <a:tailEnd/>
          </a:ln>
        </p:spPr>
      </p:pic>
      <p:sp>
        <p:nvSpPr>
          <p:cNvPr id="25603" name="Rectangle 5"/>
          <p:cNvSpPr>
            <a:spLocks noGrp="1" noChangeArrowheads="1"/>
          </p:cNvSpPr>
          <p:nvPr>
            <p:ph type="title"/>
          </p:nvPr>
        </p:nvSpPr>
        <p:spPr>
          <a:xfrm>
            <a:off x="571472" y="714356"/>
            <a:ext cx="7793038" cy="838200"/>
          </a:xfrm>
          <a:noFill/>
        </p:spPr>
        <p:txBody>
          <a:bodyPr/>
          <a:lstStyle/>
          <a:p>
            <a:pPr eaLnBrk="1" hangingPunct="1"/>
            <a:r>
              <a:rPr lang="zh-CN" altLang="en-US" sz="2800" dirty="0" smtClean="0">
                <a:solidFill>
                  <a:schemeClr val="folHlink"/>
                </a:solidFill>
                <a:ea typeface="黑体" pitchFamily="2" charset="-122"/>
              </a:rPr>
              <a:t>广域网络示意图</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755650" y="1571612"/>
            <a:ext cx="7920038" cy="4560901"/>
          </a:xfrm>
        </p:spPr>
        <p:txBody>
          <a:bodyPr/>
          <a:lstStyle/>
          <a:p>
            <a:pPr marL="0" indent="0" eaLnBrk="1" hangingPunct="1">
              <a:lnSpc>
                <a:spcPct val="80000"/>
              </a:lnSpc>
              <a:buFont typeface="Wingdings" pitchFamily="2" charset="2"/>
              <a:buNone/>
            </a:pPr>
            <a:endParaRPr lang="en-US" altLang="zh-CN" sz="2400" dirty="0" smtClean="0">
              <a:solidFill>
                <a:schemeClr val="folHlink"/>
              </a:solidFill>
            </a:endParaRPr>
          </a:p>
          <a:p>
            <a:pPr marL="0" indent="0" eaLnBrk="1" hangingPunct="1">
              <a:buFont typeface="Wingdings" pitchFamily="2" charset="2"/>
              <a:buNone/>
            </a:pPr>
            <a:r>
              <a:rPr lang="en-US" altLang="zh-CN" sz="2400" dirty="0" smtClean="0">
                <a:solidFill>
                  <a:schemeClr val="folHlink"/>
                </a:solidFill>
              </a:rPr>
              <a:t>       </a:t>
            </a:r>
            <a:r>
              <a:rPr lang="zh-CN" altLang="en-US" sz="2400" dirty="0" smtClean="0">
                <a:solidFill>
                  <a:schemeClr val="folHlink"/>
                </a:solidFill>
              </a:rPr>
              <a:t>网络拓扑结构</a:t>
            </a:r>
            <a:r>
              <a:rPr lang="zh-CN" altLang="en-US" sz="2400" dirty="0" smtClean="0"/>
              <a:t>：</a:t>
            </a:r>
            <a:r>
              <a:rPr kumimoji="0" lang="zh-CN" altLang="en-US" sz="2400" dirty="0" smtClean="0"/>
              <a:t>指的是计算机网络组件通过传输介质连接后的</a:t>
            </a:r>
            <a:r>
              <a:rPr lang="zh-CN" altLang="en-US" sz="2400" dirty="0" smtClean="0"/>
              <a:t>连接形式，网络中各节点相互连接的方法和形式称为网络拓扑。 </a:t>
            </a:r>
          </a:p>
          <a:p>
            <a:pPr marL="0" indent="0" eaLnBrk="1" hangingPunct="1">
              <a:buFont typeface="Wingdings" pitchFamily="2" charset="2"/>
              <a:buNone/>
            </a:pPr>
            <a:r>
              <a:rPr kumimoji="0" lang="zh-CN" altLang="en-US" sz="2400" dirty="0" smtClean="0">
                <a:solidFill>
                  <a:schemeClr val="folHlink"/>
                </a:solidFill>
              </a:rPr>
              <a:t>      节点</a:t>
            </a:r>
            <a:r>
              <a:rPr kumimoji="0" lang="en-US" altLang="zh-CN" sz="2400" dirty="0" smtClean="0">
                <a:solidFill>
                  <a:schemeClr val="folHlink"/>
                </a:solidFill>
              </a:rPr>
              <a:t>Node</a:t>
            </a:r>
            <a:r>
              <a:rPr kumimoji="0" lang="zh-CN" altLang="en-US" sz="2400" dirty="0" smtClean="0"/>
              <a:t>：是网络中由常称作网络地址的惟一数字标识的客户机、服务器或其他网络设备。</a:t>
            </a:r>
          </a:p>
          <a:p>
            <a:pPr marL="0" indent="0" eaLnBrk="1" hangingPunct="1">
              <a:buFont typeface="Wingdings" pitchFamily="2" charset="2"/>
              <a:buNone/>
            </a:pPr>
            <a:r>
              <a:rPr kumimoji="0" lang="zh-CN" altLang="en-US" sz="2400" dirty="0" smtClean="0"/>
              <a:t>       组建局域网时应根据网络安装的费用、网络的灵活性和可靠性来选择网络中各节点相互连接的结构类型，即网络的拓扑结构。</a:t>
            </a:r>
          </a:p>
          <a:p>
            <a:pPr marL="0" indent="0" eaLnBrk="1" hangingPunct="1">
              <a:buFont typeface="Wingdings" pitchFamily="2" charset="2"/>
              <a:buNone/>
            </a:pPr>
            <a:r>
              <a:rPr kumimoji="0" lang="zh-CN" altLang="en-US" sz="2400" dirty="0" smtClean="0"/>
              <a:t>      </a:t>
            </a:r>
            <a:r>
              <a:rPr lang="zh-CN" altLang="en-US" sz="2400" dirty="0" smtClean="0"/>
              <a:t>拓扑结构图给出网络服务器、工作站的网络配置和相互间的连接关系。</a:t>
            </a:r>
            <a:endParaRPr kumimoji="0" lang="zh-CN" altLang="en-US" sz="2400" dirty="0" smtClean="0"/>
          </a:p>
          <a:p>
            <a:pPr marL="0" indent="0" eaLnBrk="1" hangingPunct="1">
              <a:buFont typeface="Wingdings" pitchFamily="2" charset="2"/>
              <a:buNone/>
            </a:pPr>
            <a:endParaRPr kumimoji="0" lang="en-US" altLang="zh-CN" sz="2400" dirty="0" smtClean="0">
              <a:solidFill>
                <a:schemeClr val="folHlink"/>
              </a:solidFill>
            </a:endParaRPr>
          </a:p>
        </p:txBody>
      </p:sp>
      <p:sp>
        <p:nvSpPr>
          <p:cNvPr id="26627" name="Rectangle 3"/>
          <p:cNvSpPr>
            <a:spLocks noChangeArrowheads="1"/>
          </p:cNvSpPr>
          <p:nvPr/>
        </p:nvSpPr>
        <p:spPr bwMode="auto">
          <a:xfrm>
            <a:off x="928662" y="1000108"/>
            <a:ext cx="2339102" cy="523220"/>
          </a:xfrm>
          <a:prstGeom prst="rect">
            <a:avLst/>
          </a:prstGeom>
          <a:noFill/>
          <a:ln w="9525" algn="ctr">
            <a:noFill/>
            <a:miter lim="800000"/>
            <a:headEnd/>
            <a:tailEnd/>
          </a:ln>
        </p:spPr>
        <p:txBody>
          <a:bodyPr wrap="none">
            <a:spAutoFit/>
          </a:bodyPr>
          <a:lstStyle/>
          <a:p>
            <a:r>
              <a:rPr lang="zh-CN" altLang="en-US" sz="2800" i="0" dirty="0" smtClean="0">
                <a:solidFill>
                  <a:schemeClr val="folHlink"/>
                </a:solidFill>
                <a:latin typeface="黑体" pitchFamily="2" charset="-122"/>
                <a:ea typeface="黑体" pitchFamily="2" charset="-122"/>
              </a:rPr>
              <a:t>网络拓扑</a:t>
            </a:r>
            <a:r>
              <a:rPr lang="zh-CN" altLang="en-US" sz="2800" i="0" dirty="0">
                <a:solidFill>
                  <a:schemeClr val="folHlink"/>
                </a:solidFill>
                <a:latin typeface="黑体" pitchFamily="2" charset="-122"/>
                <a:ea typeface="黑体" pitchFamily="2" charset="-122"/>
              </a:rPr>
              <a:t>结构</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网络拓扑结构比较"/>
          <p:cNvPicPr>
            <a:picLocks noChangeAspect="1" noChangeArrowheads="1"/>
          </p:cNvPicPr>
          <p:nvPr/>
        </p:nvPicPr>
        <p:blipFill>
          <a:blip r:embed="rId2"/>
          <a:srcRect/>
          <a:stretch>
            <a:fillRect/>
          </a:stretch>
        </p:blipFill>
        <p:spPr bwMode="auto">
          <a:xfrm>
            <a:off x="452438" y="1443038"/>
            <a:ext cx="8239125" cy="4433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179388" y="1916113"/>
            <a:ext cx="8569325" cy="4684712"/>
          </a:xfrm>
        </p:spPr>
        <p:txBody>
          <a:bodyPr/>
          <a:lstStyle/>
          <a:p>
            <a:pPr marL="0" indent="0" eaLnBrk="1" hangingPunct="1">
              <a:buFont typeface="Wingdings" pitchFamily="2" charset="2"/>
              <a:buNone/>
            </a:pPr>
            <a:r>
              <a:rPr kumimoji="0" lang="zh-CN" altLang="en-US" sz="2400" dirty="0" smtClean="0"/>
              <a:t>通常，网络拓扑结构分为总线型（</a:t>
            </a:r>
            <a:r>
              <a:rPr kumimoji="0" lang="en-US" altLang="zh-CN" sz="2400" dirty="0" smtClean="0"/>
              <a:t>Bus</a:t>
            </a:r>
            <a:r>
              <a:rPr kumimoji="0" lang="zh-CN" altLang="en-US" sz="2400" dirty="0" smtClean="0"/>
              <a:t>）、环型（</a:t>
            </a:r>
            <a:r>
              <a:rPr kumimoji="0" lang="en-US" altLang="zh-CN" sz="2400" dirty="0" smtClean="0"/>
              <a:t>Ring</a:t>
            </a:r>
            <a:r>
              <a:rPr kumimoji="0" lang="zh-CN" altLang="en-US" sz="2400" dirty="0" smtClean="0"/>
              <a:t>）、</a:t>
            </a:r>
          </a:p>
          <a:p>
            <a:pPr marL="0" indent="0" eaLnBrk="1" hangingPunct="1">
              <a:buFont typeface="Wingdings" pitchFamily="2" charset="2"/>
              <a:buNone/>
            </a:pPr>
            <a:r>
              <a:rPr kumimoji="0" lang="zh-CN" altLang="en-US" sz="2400" dirty="0" smtClean="0"/>
              <a:t>星型（ </a:t>
            </a:r>
            <a:r>
              <a:rPr kumimoji="0" lang="en-US" altLang="zh-CN" sz="2400" dirty="0" smtClean="0"/>
              <a:t>Star </a:t>
            </a:r>
            <a:r>
              <a:rPr kumimoji="0" lang="zh-CN" altLang="en-US" sz="2400" dirty="0" smtClean="0"/>
              <a:t>）、树型（</a:t>
            </a:r>
            <a:r>
              <a:rPr kumimoji="0" lang="en-US" altLang="zh-CN" sz="2400" dirty="0" smtClean="0"/>
              <a:t>Tree</a:t>
            </a:r>
            <a:r>
              <a:rPr kumimoji="0" lang="zh-CN" altLang="en-US" sz="2400" dirty="0" smtClean="0"/>
              <a:t>），</a:t>
            </a:r>
            <a:r>
              <a:rPr lang="zh-CN" altLang="en-US" sz="2400" dirty="0" smtClean="0">
                <a:solidFill>
                  <a:srgbClr val="000000"/>
                </a:solidFill>
              </a:rPr>
              <a:t>全互连型拓扑</a:t>
            </a:r>
            <a:r>
              <a:rPr lang="zh-CN" altLang="en-US" sz="2400" b="0" dirty="0" smtClean="0">
                <a:solidFill>
                  <a:srgbClr val="000000"/>
                </a:solidFill>
              </a:rPr>
              <a:t>，</a:t>
            </a:r>
          </a:p>
          <a:p>
            <a:pPr marL="0" indent="0" eaLnBrk="1" hangingPunct="1">
              <a:buFont typeface="Wingdings" pitchFamily="2" charset="2"/>
              <a:buNone/>
            </a:pPr>
            <a:r>
              <a:rPr lang="zh-CN" altLang="en-US" sz="2400" dirty="0" smtClean="0"/>
              <a:t> 网状结构</a:t>
            </a:r>
            <a:r>
              <a:rPr lang="zh-CN" altLang="en-US" sz="2400" dirty="0" smtClean="0">
                <a:solidFill>
                  <a:srgbClr val="000000"/>
                </a:solidFill>
              </a:rPr>
              <a:t>拓扑，</a:t>
            </a:r>
            <a:r>
              <a:rPr kumimoji="0" lang="zh-CN" altLang="en-US" sz="2400" dirty="0" smtClean="0"/>
              <a:t>混合型。</a:t>
            </a:r>
          </a:p>
          <a:p>
            <a:pPr marL="0" indent="0" eaLnBrk="1" hangingPunct="1">
              <a:buFont typeface="Wingdings" pitchFamily="2" charset="2"/>
              <a:buNone/>
            </a:pPr>
            <a:endParaRPr kumimoji="0" lang="zh-CN" altLang="en-US" sz="2400" dirty="0" smtClean="0"/>
          </a:p>
          <a:p>
            <a:pPr marL="0" indent="0" eaLnBrk="1" hangingPunct="1">
              <a:buFont typeface="Wingdings" pitchFamily="2" charset="2"/>
              <a:buNone/>
            </a:pPr>
            <a:r>
              <a:rPr kumimoji="0" lang="zh-CN" altLang="en-US" sz="2400" dirty="0" smtClean="0">
                <a:solidFill>
                  <a:schemeClr val="folHlink"/>
                </a:solidFill>
              </a:rPr>
              <a:t>一般的局域网系统，</a:t>
            </a:r>
            <a:r>
              <a:rPr kumimoji="0" lang="zh-CN" altLang="en-US" sz="2400" dirty="0" smtClean="0"/>
              <a:t>以</a:t>
            </a:r>
            <a:r>
              <a:rPr kumimoji="0" lang="zh-CN" altLang="en-US" sz="2400" dirty="0" smtClean="0">
                <a:solidFill>
                  <a:schemeClr val="folHlink"/>
                </a:solidFill>
              </a:rPr>
              <a:t>星型拓扑</a:t>
            </a:r>
            <a:r>
              <a:rPr kumimoji="0" lang="zh-CN" altLang="en-US" sz="2400" dirty="0" smtClean="0"/>
              <a:t>为基础</a:t>
            </a:r>
            <a:r>
              <a:rPr kumimoji="0" lang="en-US" altLang="zh-CN" sz="2400" dirty="0" smtClean="0"/>
              <a:t>--</a:t>
            </a:r>
            <a:r>
              <a:rPr kumimoji="0" lang="en-US" altLang="zh-CN" sz="2400" dirty="0" smtClean="0">
                <a:sym typeface="Wingdings" pitchFamily="2" charset="2"/>
              </a:rPr>
              <a:t></a:t>
            </a:r>
            <a:r>
              <a:rPr kumimoji="0" lang="zh-CN" altLang="en-US" sz="2400" dirty="0" smtClean="0">
                <a:solidFill>
                  <a:schemeClr val="folHlink"/>
                </a:solidFill>
              </a:rPr>
              <a:t>树型，上连出口</a:t>
            </a:r>
          </a:p>
          <a:p>
            <a:pPr marL="0" indent="0" eaLnBrk="1" hangingPunct="1">
              <a:buFont typeface="Wingdings" pitchFamily="2" charset="2"/>
              <a:buNone/>
            </a:pPr>
            <a:endParaRPr kumimoji="0" lang="zh-CN" altLang="en-US" sz="2400" dirty="0" smtClean="0"/>
          </a:p>
          <a:p>
            <a:pPr marL="0" indent="0" eaLnBrk="1" hangingPunct="1">
              <a:buFont typeface="Wingdings" pitchFamily="2" charset="2"/>
              <a:buNone/>
            </a:pPr>
            <a:r>
              <a:rPr kumimoji="0" lang="zh-CN" altLang="en-US" sz="2400" dirty="0" smtClean="0"/>
              <a:t>现在的大型网络系统以</a:t>
            </a:r>
            <a:r>
              <a:rPr kumimoji="0" lang="zh-CN" altLang="en-US" sz="2400" dirty="0" smtClean="0">
                <a:solidFill>
                  <a:schemeClr val="folHlink"/>
                </a:solidFill>
              </a:rPr>
              <a:t>星型拓扑</a:t>
            </a:r>
            <a:r>
              <a:rPr kumimoji="0" lang="zh-CN" altLang="en-US" sz="2400" dirty="0" smtClean="0"/>
              <a:t>为基础</a:t>
            </a:r>
            <a:r>
              <a:rPr kumimoji="0" lang="en-US" altLang="zh-CN" sz="2400" dirty="0" smtClean="0"/>
              <a:t>--</a:t>
            </a:r>
            <a:r>
              <a:rPr kumimoji="0" lang="en-US" altLang="zh-CN" sz="2400" dirty="0" smtClean="0">
                <a:sym typeface="Wingdings" pitchFamily="2" charset="2"/>
              </a:rPr>
              <a:t></a:t>
            </a:r>
            <a:r>
              <a:rPr kumimoji="0" lang="zh-CN" altLang="en-US" sz="2400" dirty="0" smtClean="0">
                <a:solidFill>
                  <a:schemeClr val="folHlink"/>
                </a:solidFill>
              </a:rPr>
              <a:t>树型</a:t>
            </a:r>
            <a:r>
              <a:rPr kumimoji="0" lang="en-US" altLang="zh-CN" sz="2400" dirty="0" smtClean="0">
                <a:sym typeface="Wingdings" pitchFamily="2" charset="2"/>
              </a:rPr>
              <a:t>--</a:t>
            </a:r>
            <a:r>
              <a:rPr kumimoji="0" lang="zh-CN" altLang="en-US" sz="2400" dirty="0" smtClean="0">
                <a:solidFill>
                  <a:schemeClr val="folHlink"/>
                </a:solidFill>
              </a:rPr>
              <a:t>混合型，</a:t>
            </a:r>
          </a:p>
          <a:p>
            <a:pPr marL="0" indent="0" eaLnBrk="1" hangingPunct="1">
              <a:buFont typeface="Wingdings" pitchFamily="2" charset="2"/>
              <a:buNone/>
            </a:pPr>
            <a:r>
              <a:rPr kumimoji="0" lang="zh-CN" altLang="en-US" sz="2400" dirty="0" smtClean="0"/>
              <a:t>在重要的地方，为了保证网络系统的</a:t>
            </a:r>
            <a:r>
              <a:rPr kumimoji="0" lang="zh-CN" altLang="en-US" sz="2400" dirty="0" smtClean="0">
                <a:solidFill>
                  <a:schemeClr val="folHlink"/>
                </a:solidFill>
              </a:rPr>
              <a:t>稳定</a:t>
            </a:r>
            <a:r>
              <a:rPr kumimoji="0" lang="en-US" altLang="zh-CN" sz="2400" dirty="0" smtClean="0">
                <a:solidFill>
                  <a:schemeClr val="folHlink"/>
                </a:solidFill>
              </a:rPr>
              <a:t>/</a:t>
            </a:r>
            <a:r>
              <a:rPr kumimoji="0" lang="zh-CN" altLang="en-US" sz="2400" dirty="0" smtClean="0">
                <a:solidFill>
                  <a:schemeClr val="folHlink"/>
                </a:solidFill>
              </a:rPr>
              <a:t>安全</a:t>
            </a:r>
            <a:r>
              <a:rPr kumimoji="0" lang="en-US" altLang="zh-CN" sz="2400" dirty="0" smtClean="0">
                <a:solidFill>
                  <a:schemeClr val="folHlink"/>
                </a:solidFill>
              </a:rPr>
              <a:t>/</a:t>
            </a:r>
            <a:r>
              <a:rPr kumimoji="0" lang="zh-CN" altLang="en-US" sz="2400" dirty="0" smtClean="0">
                <a:solidFill>
                  <a:schemeClr val="folHlink"/>
                </a:solidFill>
              </a:rPr>
              <a:t>不间断，</a:t>
            </a:r>
          </a:p>
          <a:p>
            <a:pPr marL="0" indent="0" eaLnBrk="1" hangingPunct="1">
              <a:buFont typeface="Wingdings" pitchFamily="2" charset="2"/>
              <a:buNone/>
            </a:pPr>
            <a:r>
              <a:rPr kumimoji="0" lang="zh-CN" altLang="en-US" sz="2400" dirty="0" smtClean="0">
                <a:solidFill>
                  <a:schemeClr val="folHlink"/>
                </a:solidFill>
              </a:rPr>
              <a:t>采用冗余技术，除了关键链路的冗余外，再把若干个混</a:t>
            </a:r>
          </a:p>
          <a:p>
            <a:pPr marL="0" indent="0" eaLnBrk="1" hangingPunct="1">
              <a:buFont typeface="Wingdings" pitchFamily="2" charset="2"/>
              <a:buNone/>
            </a:pPr>
            <a:r>
              <a:rPr kumimoji="0" lang="zh-CN" altLang="en-US" sz="2400" dirty="0" smtClean="0">
                <a:solidFill>
                  <a:schemeClr val="folHlink"/>
                </a:solidFill>
              </a:rPr>
              <a:t>合型的最中心（该网络的出口）连成一个环型。</a:t>
            </a:r>
          </a:p>
        </p:txBody>
      </p:sp>
      <p:sp>
        <p:nvSpPr>
          <p:cNvPr id="28675" name="Rectangle 4"/>
          <p:cNvSpPr>
            <a:spLocks noGrp="1" noChangeArrowheads="1"/>
          </p:cNvSpPr>
          <p:nvPr>
            <p:ph type="title"/>
          </p:nvPr>
        </p:nvSpPr>
        <p:spPr>
          <a:noFill/>
        </p:spPr>
        <p:txBody>
          <a:bodyPr/>
          <a:lstStyle/>
          <a:p>
            <a:pPr eaLnBrk="1" hangingPunct="1">
              <a:spcBef>
                <a:spcPct val="20000"/>
              </a:spcBef>
              <a:buClr>
                <a:schemeClr val="folHlink"/>
              </a:buClr>
              <a:buSzPct val="60000"/>
              <a:buFont typeface="Wingdings" pitchFamily="2" charset="2"/>
              <a:buNone/>
            </a:pPr>
            <a:r>
              <a:rPr lang="zh-CN" altLang="en-US" sz="2800" dirty="0" smtClean="0">
                <a:solidFill>
                  <a:schemeClr val="folHlink"/>
                </a:solidFill>
                <a:latin typeface="黑体" pitchFamily="2" charset="-122"/>
                <a:ea typeface="黑体" pitchFamily="2" charset="-122"/>
              </a:rPr>
              <a:t>网络拓扑结构</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57158" y="714356"/>
            <a:ext cx="7793038" cy="838200"/>
          </a:xfrm>
        </p:spPr>
        <p:txBody>
          <a:bodyPr/>
          <a:lstStyle/>
          <a:p>
            <a:pPr eaLnBrk="1" hangingPunct="1"/>
            <a:r>
              <a:rPr kumimoji="0" lang="zh-CN" altLang="en-US" sz="2800" dirty="0" smtClean="0">
                <a:solidFill>
                  <a:schemeClr val="folHlink"/>
                </a:solidFill>
                <a:latin typeface="黑体" pitchFamily="2" charset="-122"/>
                <a:ea typeface="黑体" pitchFamily="2" charset="-122"/>
              </a:rPr>
              <a:t>网络拓扑结构</a:t>
            </a:r>
          </a:p>
        </p:txBody>
      </p:sp>
      <p:sp>
        <p:nvSpPr>
          <p:cNvPr id="29699" name="Rectangle 3"/>
          <p:cNvSpPr>
            <a:spLocks noGrp="1" noChangeArrowheads="1"/>
          </p:cNvSpPr>
          <p:nvPr>
            <p:ph type="body" idx="1"/>
          </p:nvPr>
        </p:nvSpPr>
        <p:spPr>
          <a:xfrm>
            <a:off x="357158" y="1714488"/>
            <a:ext cx="8569325" cy="2520950"/>
          </a:xfrm>
        </p:spPr>
        <p:txBody>
          <a:bodyPr/>
          <a:lstStyle/>
          <a:p>
            <a:pPr marL="609600" indent="-609600" eaLnBrk="1" hangingPunct="1">
              <a:lnSpc>
                <a:spcPct val="80000"/>
              </a:lnSpc>
              <a:buFont typeface="Wingdings" pitchFamily="2" charset="2"/>
              <a:buNone/>
            </a:pPr>
            <a:r>
              <a:rPr kumimoji="0" lang="en-US" altLang="zh-CN" sz="2400" dirty="0" smtClean="0">
                <a:solidFill>
                  <a:schemeClr val="folHlink"/>
                </a:solidFill>
              </a:rPr>
              <a:t>A  </a:t>
            </a:r>
            <a:r>
              <a:rPr kumimoji="0" lang="zh-CN" altLang="en-US" sz="2400" dirty="0" smtClean="0">
                <a:solidFill>
                  <a:schemeClr val="folHlink"/>
                </a:solidFill>
              </a:rPr>
              <a:t>总线型网络拓扑结构</a:t>
            </a:r>
          </a:p>
          <a:p>
            <a:pPr marL="609600" indent="-609600" eaLnBrk="1" hangingPunct="1">
              <a:lnSpc>
                <a:spcPct val="80000"/>
              </a:lnSpc>
              <a:buFont typeface="Wingdings" pitchFamily="2" charset="2"/>
              <a:buNone/>
            </a:pPr>
            <a:r>
              <a:rPr kumimoji="0" lang="zh-CN" altLang="en-US" dirty="0" smtClean="0"/>
              <a:t>      </a:t>
            </a:r>
            <a:r>
              <a:rPr kumimoji="0" lang="zh-CN" altLang="en-US" sz="2400" dirty="0" smtClean="0"/>
              <a:t>总线结构是比较早期的一种方式，所有的入网计算机均接</a:t>
            </a:r>
          </a:p>
          <a:p>
            <a:pPr marL="609600" indent="-609600" eaLnBrk="1" hangingPunct="1">
              <a:lnSpc>
                <a:spcPct val="80000"/>
              </a:lnSpc>
              <a:buFont typeface="Wingdings" pitchFamily="2" charset="2"/>
              <a:buNone/>
            </a:pPr>
            <a:r>
              <a:rPr kumimoji="0" lang="zh-CN" altLang="en-US" sz="2400" dirty="0" smtClean="0"/>
              <a:t> 入到一条通信线（主干电缆）上。</a:t>
            </a:r>
          </a:p>
          <a:p>
            <a:pPr marL="609600" indent="-609600" eaLnBrk="1" hangingPunct="1">
              <a:lnSpc>
                <a:spcPct val="80000"/>
              </a:lnSpc>
              <a:buFont typeface="Wingdings" pitchFamily="2" charset="2"/>
              <a:buNone/>
            </a:pPr>
            <a:endParaRPr kumimoji="0" lang="zh-CN" altLang="en-US" sz="2400" dirty="0" smtClean="0"/>
          </a:p>
          <a:p>
            <a:pPr marL="609600" indent="-609600" eaLnBrk="1" hangingPunct="1">
              <a:lnSpc>
                <a:spcPct val="80000"/>
              </a:lnSpc>
              <a:buFont typeface="Wingdings" pitchFamily="2" charset="2"/>
              <a:buNone/>
            </a:pPr>
            <a:r>
              <a:rPr kumimoji="0" lang="zh-CN" altLang="en-US" sz="2400" dirty="0" smtClean="0"/>
              <a:t>       这种拓扑类型的典型例子是总线型以太网。</a:t>
            </a:r>
          </a:p>
          <a:p>
            <a:pPr marL="609600" indent="-609600" eaLnBrk="1" hangingPunct="1">
              <a:lnSpc>
                <a:spcPct val="80000"/>
              </a:lnSpc>
              <a:buFont typeface="Wingdings" pitchFamily="2" charset="2"/>
              <a:buNone/>
            </a:pPr>
            <a:r>
              <a:rPr lang="zh-CN" altLang="en-US" sz="2800" dirty="0" smtClean="0"/>
              <a:t>        </a:t>
            </a:r>
          </a:p>
        </p:txBody>
      </p:sp>
      <p:pic>
        <p:nvPicPr>
          <p:cNvPr id="29700" name="Picture 4" descr="图1-3 总线型网络拓扑结构示意图"/>
          <p:cNvPicPr>
            <a:picLocks noChangeAspect="1" noChangeArrowheads="1"/>
          </p:cNvPicPr>
          <p:nvPr/>
        </p:nvPicPr>
        <p:blipFill>
          <a:blip r:embed="rId2"/>
          <a:srcRect/>
          <a:stretch>
            <a:fillRect/>
          </a:stretch>
        </p:blipFill>
        <p:spPr bwMode="auto">
          <a:xfrm>
            <a:off x="571472" y="3789363"/>
            <a:ext cx="7010400" cy="24257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日期占位符 3"/>
          <p:cNvSpPr>
            <a:spLocks noGrp="1"/>
          </p:cNvSpPr>
          <p:nvPr>
            <p:ph type="dt" sz="quarter" idx="10"/>
          </p:nvPr>
        </p:nvSpPr>
        <p:spPr>
          <a:noFill/>
          <a:ln>
            <a:miter lim="800000"/>
            <a:headEnd/>
            <a:tailEnd/>
          </a:ln>
        </p:spPr>
        <p:txBody>
          <a:bodyPr/>
          <a:lstStyle/>
          <a:p>
            <a:fld id="{11B83000-F356-4981-A8F7-BA8B4D658FFF}" type="datetime2">
              <a:rPr lang="zh-CN" altLang="en-US" smtClean="0"/>
              <a:pPr/>
              <a:t>2021年8月26日</a:t>
            </a:fld>
            <a:endParaRPr lang="en-US" altLang="zh-CN" smtClean="0"/>
          </a:p>
        </p:txBody>
      </p:sp>
      <p:sp>
        <p:nvSpPr>
          <p:cNvPr id="8195" name="灯片编号占位符 5"/>
          <p:cNvSpPr>
            <a:spLocks noGrp="1"/>
          </p:cNvSpPr>
          <p:nvPr>
            <p:ph type="sldNum" sz="quarter" idx="12"/>
          </p:nvPr>
        </p:nvSpPr>
        <p:spPr>
          <a:noFill/>
          <a:ln>
            <a:miter lim="800000"/>
            <a:headEnd/>
            <a:tailEnd/>
          </a:ln>
        </p:spPr>
        <p:txBody>
          <a:bodyPr/>
          <a:lstStyle/>
          <a:p>
            <a:r>
              <a:rPr lang="zh-CN" altLang="en-US" smtClean="0"/>
              <a:t>第</a:t>
            </a:r>
            <a:fld id="{CE7395EC-560B-4CD4-B0AE-4FE680DDC192}" type="slidenum">
              <a:rPr lang="zh-CN" altLang="en-US" smtClean="0"/>
              <a:pPr/>
              <a:t>3</a:t>
            </a:fld>
            <a:r>
              <a:rPr lang="zh-CN" altLang="en-US" smtClean="0"/>
              <a:t>页</a:t>
            </a:r>
          </a:p>
        </p:txBody>
      </p:sp>
      <p:sp>
        <p:nvSpPr>
          <p:cNvPr id="8196" name="Rectangle 2"/>
          <p:cNvSpPr>
            <a:spLocks noGrp="1" noChangeArrowheads="1"/>
          </p:cNvSpPr>
          <p:nvPr>
            <p:ph type="title"/>
          </p:nvPr>
        </p:nvSpPr>
        <p:spPr/>
        <p:txBody>
          <a:bodyPr/>
          <a:lstStyle/>
          <a:p>
            <a:pPr eaLnBrk="1" hangingPunct="1"/>
            <a:r>
              <a:rPr lang="zh-CN" altLang="en-US" smtClean="0"/>
              <a:t>教学重点</a:t>
            </a:r>
          </a:p>
        </p:txBody>
      </p:sp>
      <p:sp>
        <p:nvSpPr>
          <p:cNvPr id="8197" name="Rectangle 3"/>
          <p:cNvSpPr>
            <a:spLocks noGrp="1" noChangeArrowheads="1"/>
          </p:cNvSpPr>
          <p:nvPr>
            <p:ph type="body" idx="1"/>
          </p:nvPr>
        </p:nvSpPr>
        <p:spPr/>
        <p:txBody>
          <a:bodyPr/>
          <a:lstStyle/>
          <a:p>
            <a:pPr eaLnBrk="1" hangingPunct="1"/>
            <a:r>
              <a:rPr lang="zh-CN" altLang="en-US" smtClean="0">
                <a:latin typeface="Times New Roman" pitchFamily="18" charset="0"/>
              </a:rPr>
              <a:t>网络设备的功能和特点</a:t>
            </a:r>
            <a:r>
              <a:rPr lang="zh-CN" altLang="en-US" smtClean="0"/>
              <a:t> </a:t>
            </a:r>
          </a:p>
          <a:p>
            <a:pPr eaLnBrk="1" hangingPunct="1"/>
            <a:r>
              <a:rPr lang="zh-CN" altLang="en-US" smtClean="0">
                <a:latin typeface="Times New Roman" pitchFamily="18" charset="0"/>
              </a:rPr>
              <a:t>网络设备的分类</a:t>
            </a:r>
            <a:r>
              <a:rPr lang="zh-CN" altLang="en-US" smtClean="0"/>
              <a:t> </a:t>
            </a:r>
          </a:p>
          <a:p>
            <a:pPr eaLnBrk="1" hangingPunct="1"/>
            <a:r>
              <a:rPr lang="zh-CN" altLang="en-US" smtClean="0">
                <a:latin typeface="Times New Roman" pitchFamily="18" charset="0"/>
              </a:rPr>
              <a:t>网络设备的选择</a:t>
            </a:r>
            <a:r>
              <a:rPr lang="zh-CN" altLang="en-US" smtClean="0"/>
              <a:t> </a:t>
            </a:r>
          </a:p>
          <a:p>
            <a:pPr eaLnBrk="1" hangingPunct="1"/>
            <a:r>
              <a:rPr lang="zh-CN" altLang="en-US" smtClean="0">
                <a:latin typeface="Times New Roman" pitchFamily="18" charset="0"/>
              </a:rPr>
              <a:t>传输介质</a:t>
            </a:r>
            <a:r>
              <a:rPr lang="zh-CN" altLang="en-US" smtClean="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3514725" y="2724150"/>
            <a:ext cx="9144000" cy="0"/>
          </a:xfrm>
          <a:prstGeom prst="rect">
            <a:avLst/>
          </a:prstGeom>
          <a:noFill/>
          <a:ln w="9525">
            <a:noFill/>
            <a:miter lim="800000"/>
            <a:headEnd/>
            <a:tailEnd/>
          </a:ln>
        </p:spPr>
        <p:txBody>
          <a:bodyPr lIns="0" rIns="0">
            <a:spAutoFit/>
          </a:bodyPr>
          <a:lstStyle/>
          <a:p>
            <a:endParaRPr lang="zh-CN" altLang="en-US"/>
          </a:p>
        </p:txBody>
      </p:sp>
      <p:sp>
        <p:nvSpPr>
          <p:cNvPr id="30723" name="Rectangle 3"/>
          <p:cNvSpPr>
            <a:spLocks noChangeArrowheads="1"/>
          </p:cNvSpPr>
          <p:nvPr/>
        </p:nvSpPr>
        <p:spPr bwMode="auto">
          <a:xfrm>
            <a:off x="3090863" y="2847975"/>
            <a:ext cx="9144000" cy="0"/>
          </a:xfrm>
          <a:prstGeom prst="rect">
            <a:avLst/>
          </a:prstGeom>
          <a:noFill/>
          <a:ln w="9525">
            <a:noFill/>
            <a:miter lim="800000"/>
            <a:headEnd/>
            <a:tailEnd/>
          </a:ln>
        </p:spPr>
        <p:txBody>
          <a:bodyPr lIns="0" rIns="0">
            <a:spAutoFit/>
          </a:bodyPr>
          <a:lstStyle/>
          <a:p>
            <a:endParaRPr lang="zh-CN" altLang="en-US"/>
          </a:p>
        </p:txBody>
      </p:sp>
      <p:sp>
        <p:nvSpPr>
          <p:cNvPr id="30724" name="Rectangle 4"/>
          <p:cNvSpPr>
            <a:spLocks noChangeArrowheads="1"/>
          </p:cNvSpPr>
          <p:nvPr/>
        </p:nvSpPr>
        <p:spPr bwMode="auto">
          <a:xfrm>
            <a:off x="714348" y="857232"/>
            <a:ext cx="5867400" cy="519112"/>
          </a:xfrm>
          <a:prstGeom prst="rect">
            <a:avLst/>
          </a:prstGeom>
          <a:noFill/>
          <a:ln w="9525">
            <a:noFill/>
            <a:miter lim="800000"/>
            <a:headEnd/>
            <a:tailEnd/>
          </a:ln>
        </p:spPr>
        <p:txBody>
          <a:bodyPr lIns="0" rIns="0">
            <a:spAutoFit/>
          </a:bodyPr>
          <a:lstStyle/>
          <a:p>
            <a:pPr>
              <a:spcBef>
                <a:spcPct val="0"/>
              </a:spcBef>
              <a:buClrTx/>
              <a:buSzTx/>
              <a:buFontTx/>
              <a:buNone/>
            </a:pPr>
            <a:r>
              <a:rPr kumimoji="0" lang="zh-CN" altLang="en-US" sz="2800" b="1" i="0" dirty="0" smtClean="0">
                <a:solidFill>
                  <a:schemeClr val="folHlink"/>
                </a:solidFill>
                <a:latin typeface="黑体" pitchFamily="49" charset="-122"/>
                <a:ea typeface="黑体" pitchFamily="49" charset="-122"/>
              </a:rPr>
              <a:t>网络拓扑</a:t>
            </a:r>
            <a:r>
              <a:rPr kumimoji="0" lang="zh-CN" altLang="en-US" sz="2800" b="1" i="0" dirty="0">
                <a:solidFill>
                  <a:schemeClr val="folHlink"/>
                </a:solidFill>
                <a:latin typeface="黑体" pitchFamily="49" charset="-122"/>
                <a:ea typeface="黑体" pitchFamily="49" charset="-122"/>
              </a:rPr>
              <a:t>结构</a:t>
            </a:r>
            <a:endParaRPr lang="zh-CN" altLang="en-US" sz="2800" b="1" i="0" dirty="0">
              <a:solidFill>
                <a:schemeClr val="tx1"/>
              </a:solidFill>
              <a:latin typeface="黑体" pitchFamily="49" charset="-122"/>
              <a:ea typeface="黑体" pitchFamily="49" charset="-122"/>
            </a:endParaRPr>
          </a:p>
        </p:txBody>
      </p:sp>
      <p:sp>
        <p:nvSpPr>
          <p:cNvPr id="30725" name="Rectangle 5"/>
          <p:cNvSpPr>
            <a:spLocks noChangeArrowheads="1"/>
          </p:cNvSpPr>
          <p:nvPr/>
        </p:nvSpPr>
        <p:spPr bwMode="auto">
          <a:xfrm>
            <a:off x="3400425" y="2600325"/>
            <a:ext cx="9144000" cy="0"/>
          </a:xfrm>
          <a:prstGeom prst="rect">
            <a:avLst/>
          </a:prstGeom>
          <a:noFill/>
          <a:ln w="9525">
            <a:noFill/>
            <a:miter lim="800000"/>
            <a:headEnd/>
            <a:tailEnd/>
          </a:ln>
        </p:spPr>
        <p:txBody>
          <a:bodyPr lIns="0" rIns="0">
            <a:spAutoFit/>
          </a:bodyPr>
          <a:lstStyle/>
          <a:p>
            <a:endParaRPr lang="zh-CN" altLang="en-US"/>
          </a:p>
        </p:txBody>
      </p:sp>
      <p:sp>
        <p:nvSpPr>
          <p:cNvPr id="30726" name="Text Box 7"/>
          <p:cNvSpPr txBox="1">
            <a:spLocks noChangeArrowheads="1"/>
          </p:cNvSpPr>
          <p:nvPr/>
        </p:nvSpPr>
        <p:spPr bwMode="auto">
          <a:xfrm>
            <a:off x="500034" y="1785926"/>
            <a:ext cx="7537450" cy="1771650"/>
          </a:xfrm>
          <a:prstGeom prst="rect">
            <a:avLst/>
          </a:prstGeom>
          <a:noFill/>
          <a:ln w="9525" algn="ctr">
            <a:noFill/>
            <a:miter lim="800000"/>
            <a:headEnd/>
            <a:tailEnd/>
          </a:ln>
        </p:spPr>
        <p:txBody>
          <a:bodyPr wrap="none">
            <a:spAutoFit/>
          </a:bodyPr>
          <a:lstStyle/>
          <a:p>
            <a:r>
              <a:rPr lang="en-US" altLang="zh-CN" sz="2400" i="0" dirty="0">
                <a:solidFill>
                  <a:schemeClr val="folHlink"/>
                </a:solidFill>
              </a:rPr>
              <a:t>B </a:t>
            </a:r>
            <a:r>
              <a:rPr lang="en-US" altLang="zh-CN" sz="2400" i="0" dirty="0">
                <a:solidFill>
                  <a:schemeClr val="folHlink"/>
                </a:solidFill>
                <a:latin typeface="宋体" pitchFamily="2" charset="-122"/>
              </a:rPr>
              <a:t> </a:t>
            </a:r>
            <a:r>
              <a:rPr lang="zh-CN" altLang="en-US" sz="2400" i="0" dirty="0">
                <a:solidFill>
                  <a:schemeClr val="folHlink"/>
                </a:solidFill>
                <a:latin typeface="宋体" pitchFamily="2" charset="-122"/>
              </a:rPr>
              <a:t>环型拓扑结构：</a:t>
            </a:r>
            <a:r>
              <a:rPr kumimoji="0" lang="zh-CN" altLang="en-US" sz="2400" i="0" dirty="0">
                <a:solidFill>
                  <a:schemeClr val="tx1"/>
                </a:solidFill>
                <a:latin typeface="宋体" pitchFamily="2" charset="-122"/>
              </a:rPr>
              <a:t>网络中若干节点通过点到点的链路</a:t>
            </a:r>
          </a:p>
          <a:p>
            <a:r>
              <a:rPr kumimoji="0" lang="zh-CN" altLang="en-US" sz="2400" i="0" dirty="0">
                <a:solidFill>
                  <a:schemeClr val="tx1"/>
                </a:solidFill>
                <a:latin typeface="宋体" pitchFamily="2" charset="-122"/>
              </a:rPr>
              <a:t>首尾相连形成一个闭合的环，</a:t>
            </a:r>
            <a:r>
              <a:rPr kumimoji="0" lang="zh-CN" altLang="en-US" sz="2400" i="0" dirty="0">
                <a:solidFill>
                  <a:schemeClr val="tx1"/>
                </a:solidFill>
              </a:rPr>
              <a:t>信号沿一个方向在闭合环</a:t>
            </a:r>
          </a:p>
          <a:p>
            <a:r>
              <a:rPr kumimoji="0" lang="zh-CN" altLang="en-US" sz="2400" i="0" dirty="0">
                <a:solidFill>
                  <a:schemeClr val="tx1"/>
                </a:solidFill>
              </a:rPr>
              <a:t>路电缆中传播。</a:t>
            </a:r>
            <a:endParaRPr kumimoji="0" lang="zh-CN" altLang="en-US" sz="2400" i="0" dirty="0">
              <a:solidFill>
                <a:schemeClr val="tx1"/>
              </a:solidFill>
              <a:latin typeface="宋体" pitchFamily="2" charset="-122"/>
            </a:endParaRPr>
          </a:p>
          <a:p>
            <a:endParaRPr lang="en-US" altLang="zh-CN" sz="2400" i="0" dirty="0">
              <a:solidFill>
                <a:schemeClr val="tx1"/>
              </a:solidFill>
              <a:latin typeface="宋体" pitchFamily="2" charset="-122"/>
            </a:endParaRPr>
          </a:p>
        </p:txBody>
      </p:sp>
      <p:pic>
        <p:nvPicPr>
          <p:cNvPr id="30727" name="Picture 8" descr="图1-5  环型网络拓扑结构示意图"/>
          <p:cNvPicPr>
            <a:picLocks noChangeAspect="1" noChangeArrowheads="1"/>
          </p:cNvPicPr>
          <p:nvPr/>
        </p:nvPicPr>
        <p:blipFill>
          <a:blip r:embed="rId2"/>
          <a:srcRect/>
          <a:stretch>
            <a:fillRect/>
          </a:stretch>
        </p:blipFill>
        <p:spPr bwMode="auto">
          <a:xfrm>
            <a:off x="611188" y="2997200"/>
            <a:ext cx="7620000"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p:cNvSpPr>
            <a:spLocks noGrp="1" noChangeArrowheads="1"/>
          </p:cNvSpPr>
          <p:nvPr>
            <p:ph type="title"/>
          </p:nvPr>
        </p:nvSpPr>
        <p:spPr>
          <a:xfrm>
            <a:off x="428596" y="714356"/>
            <a:ext cx="7793037" cy="838200"/>
          </a:xfrm>
          <a:noFill/>
        </p:spPr>
        <p:txBody>
          <a:bodyPr/>
          <a:lstStyle/>
          <a:p>
            <a:pPr eaLnBrk="1" hangingPunct="1"/>
            <a:r>
              <a:rPr kumimoji="0" lang="zh-CN" altLang="en-US" sz="2800" dirty="0" smtClean="0">
                <a:solidFill>
                  <a:schemeClr val="folHlink"/>
                </a:solidFill>
              </a:rPr>
              <a:t>网络拓扑结构</a:t>
            </a:r>
          </a:p>
        </p:txBody>
      </p:sp>
      <p:sp>
        <p:nvSpPr>
          <p:cNvPr id="1028" name="Rectangle 3"/>
          <p:cNvSpPr>
            <a:spLocks noGrp="1" noChangeArrowheads="1"/>
          </p:cNvSpPr>
          <p:nvPr>
            <p:ph type="body" sz="half" idx="1"/>
          </p:nvPr>
        </p:nvSpPr>
        <p:spPr>
          <a:xfrm>
            <a:off x="428596" y="1714488"/>
            <a:ext cx="8367712" cy="1728787"/>
          </a:xfrm>
        </p:spPr>
        <p:txBody>
          <a:bodyPr/>
          <a:lstStyle/>
          <a:p>
            <a:pPr marL="0" indent="0" eaLnBrk="1" hangingPunct="1">
              <a:buFont typeface="Wingdings" pitchFamily="2" charset="2"/>
              <a:buNone/>
            </a:pPr>
            <a:r>
              <a:rPr lang="en-US" altLang="zh-CN" sz="2400" dirty="0" smtClean="0">
                <a:solidFill>
                  <a:schemeClr val="folHlink"/>
                </a:solidFill>
              </a:rPr>
              <a:t>C  </a:t>
            </a:r>
            <a:r>
              <a:rPr lang="zh-CN" altLang="en-US" sz="2400" dirty="0" smtClean="0">
                <a:solidFill>
                  <a:schemeClr val="folHlink"/>
                </a:solidFill>
              </a:rPr>
              <a:t>星型拓扑：</a:t>
            </a:r>
            <a:r>
              <a:rPr lang="zh-CN" altLang="en-US" sz="2400" dirty="0" smtClean="0"/>
              <a:t>是指所有的网络节点都通过传输介质与中心节点相连，采用集中控制，即任何两节点之间的通信都要通过中心节点进行转发。</a:t>
            </a:r>
          </a:p>
          <a:p>
            <a:pPr marL="0" indent="0" eaLnBrk="1" hangingPunct="1">
              <a:buFont typeface="Wingdings" pitchFamily="2" charset="2"/>
              <a:buNone/>
            </a:pPr>
            <a:r>
              <a:rPr lang="zh-CN" altLang="en-US" sz="2400" dirty="0" smtClean="0"/>
              <a:t>      </a:t>
            </a:r>
          </a:p>
        </p:txBody>
      </p:sp>
      <p:graphicFrame>
        <p:nvGraphicFramePr>
          <p:cNvPr id="1026" name="Object 5"/>
          <p:cNvGraphicFramePr>
            <a:graphicFrameLocks noGrp="1" noChangeAspect="1"/>
          </p:cNvGraphicFramePr>
          <p:nvPr>
            <p:ph sz="half" idx="2"/>
          </p:nvPr>
        </p:nvGraphicFramePr>
        <p:xfrm>
          <a:off x="5686425" y="3789363"/>
          <a:ext cx="3457575" cy="2160587"/>
        </p:xfrm>
        <a:graphic>
          <a:graphicData uri="http://schemas.openxmlformats.org/presentationml/2006/ole">
            <mc:AlternateContent xmlns:mc="http://schemas.openxmlformats.org/markup-compatibility/2006">
              <mc:Choice xmlns:v="urn:schemas-microsoft-com:vml" Requires="v">
                <p:oleObj spid="_x0000_s40963" r:id="rId3" imgW="2114550" imgH="1409700" progId="Word.Picture.8">
                  <p:embed/>
                </p:oleObj>
              </mc:Choice>
              <mc:Fallback>
                <p:oleObj r:id="rId3" imgW="2114550" imgH="1409700"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425" y="3789363"/>
                        <a:ext cx="3457575" cy="2160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9" name="Picture 7" descr="图1-4  星型网络拓扑结构示意图"/>
          <p:cNvPicPr>
            <a:picLocks noChangeAspect="1" noChangeArrowheads="1"/>
          </p:cNvPicPr>
          <p:nvPr/>
        </p:nvPicPr>
        <p:blipFill>
          <a:blip r:embed="rId5"/>
          <a:srcRect/>
          <a:stretch>
            <a:fillRect/>
          </a:stretch>
        </p:blipFill>
        <p:spPr bwMode="auto">
          <a:xfrm>
            <a:off x="395288" y="3141663"/>
            <a:ext cx="5184775"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179388" y="1412875"/>
            <a:ext cx="8785225" cy="5076825"/>
          </a:xfrm>
        </p:spPr>
        <p:txBody>
          <a:bodyPr/>
          <a:lstStyle/>
          <a:p>
            <a:pPr marL="0" indent="0" eaLnBrk="1" hangingPunct="1">
              <a:buFont typeface="Wingdings" pitchFamily="2" charset="2"/>
              <a:buNone/>
            </a:pPr>
            <a:r>
              <a:rPr kumimoji="0" lang="zh-CN" altLang="en-US" sz="2300" smtClean="0">
                <a:solidFill>
                  <a:schemeClr val="folHlink"/>
                </a:solidFill>
              </a:rPr>
              <a:t>星型网络拓扑结构</a:t>
            </a:r>
            <a:r>
              <a:rPr kumimoji="0" lang="zh-CN" altLang="en-US" sz="2300" smtClean="0"/>
              <a:t>的特点主要表现在以下几个方面：</a:t>
            </a:r>
          </a:p>
          <a:p>
            <a:pPr marL="0" indent="0" eaLnBrk="1" hangingPunct="1">
              <a:buFont typeface="Wingdings" pitchFamily="2" charset="2"/>
              <a:buNone/>
            </a:pPr>
            <a:endParaRPr kumimoji="0" lang="zh-CN" altLang="en-US" sz="2300" smtClean="0"/>
          </a:p>
          <a:p>
            <a:pPr marL="0" indent="0" eaLnBrk="1" hangingPunct="1">
              <a:buFont typeface="Wingdings" pitchFamily="2" charset="2"/>
              <a:buNone/>
            </a:pPr>
            <a:r>
              <a:rPr lang="zh-CN" altLang="en-US" sz="2400" smtClean="0"/>
              <a:t>结构简单，便于管理；控制简单，便于建网；</a:t>
            </a:r>
            <a:endParaRPr kumimoji="0" lang="zh-CN" altLang="en-US" sz="2400" smtClean="0"/>
          </a:p>
          <a:p>
            <a:pPr marL="0" indent="0" eaLnBrk="1" hangingPunct="1">
              <a:buFont typeface="Wingdings" pitchFamily="2" charset="2"/>
              <a:buNone/>
            </a:pPr>
            <a:r>
              <a:rPr kumimoji="0" lang="zh-CN" altLang="en-US" sz="2300" smtClean="0">
                <a:solidFill>
                  <a:schemeClr val="folHlink"/>
                </a:solidFill>
              </a:rPr>
              <a:t>功能高度集中</a:t>
            </a:r>
            <a:r>
              <a:rPr kumimoji="0" lang="zh-CN" altLang="en-US" sz="2300" smtClean="0"/>
              <a:t>：整个网络的处理和控制功能高度集中在中心节点。</a:t>
            </a:r>
          </a:p>
          <a:p>
            <a:pPr marL="0" indent="0" eaLnBrk="1" hangingPunct="1">
              <a:buFont typeface="Wingdings" pitchFamily="2" charset="2"/>
              <a:buNone/>
            </a:pPr>
            <a:r>
              <a:rPr kumimoji="0" lang="zh-CN" altLang="en-US" sz="2300" smtClean="0">
                <a:solidFill>
                  <a:schemeClr val="folHlink"/>
                </a:solidFill>
              </a:rPr>
              <a:t>响应时间与终端数目有关</a:t>
            </a:r>
            <a:r>
              <a:rPr kumimoji="0" lang="zh-CN" altLang="en-US" sz="2300" smtClean="0"/>
              <a:t>：当终端数目较少时，终端的请求能够获   </a:t>
            </a:r>
          </a:p>
          <a:p>
            <a:pPr marL="0" indent="0" eaLnBrk="1" hangingPunct="1">
              <a:buFont typeface="Wingdings" pitchFamily="2" charset="2"/>
              <a:buNone/>
            </a:pPr>
            <a:r>
              <a:rPr kumimoji="0" lang="zh-CN" altLang="en-US" sz="2300" smtClean="0"/>
              <a:t>       得及时响应，但随着终端数目的增多，响应时间也随之加长。</a:t>
            </a:r>
          </a:p>
          <a:p>
            <a:pPr marL="0" indent="0" eaLnBrk="1" hangingPunct="1">
              <a:buFont typeface="Wingdings" pitchFamily="2" charset="2"/>
              <a:buNone/>
            </a:pPr>
            <a:r>
              <a:rPr kumimoji="0" lang="zh-CN" altLang="en-US" sz="2300" smtClean="0">
                <a:solidFill>
                  <a:schemeClr val="folHlink"/>
                </a:solidFill>
              </a:rPr>
              <a:t>单信息流通路径</a:t>
            </a:r>
            <a:r>
              <a:rPr kumimoji="0" lang="zh-CN" altLang="en-US" sz="2300" smtClean="0"/>
              <a:t>：每个终端通常只有一条信息流通路径到达中心节</a:t>
            </a:r>
          </a:p>
          <a:p>
            <a:pPr marL="0" indent="0" eaLnBrk="1" hangingPunct="1">
              <a:buFont typeface="Wingdings" pitchFamily="2" charset="2"/>
              <a:buNone/>
            </a:pPr>
            <a:r>
              <a:rPr kumimoji="0" lang="zh-CN" altLang="en-US" sz="2300" smtClean="0"/>
              <a:t>      点，反之亦然，因此不存在路径选择问题。</a:t>
            </a:r>
          </a:p>
          <a:p>
            <a:pPr marL="0" indent="0" eaLnBrk="1" hangingPunct="1">
              <a:buFont typeface="Wingdings" pitchFamily="2" charset="2"/>
              <a:buNone/>
            </a:pPr>
            <a:r>
              <a:rPr kumimoji="0" lang="zh-CN" altLang="en-US" sz="2300" smtClean="0">
                <a:solidFill>
                  <a:schemeClr val="folHlink"/>
                </a:solidFill>
              </a:rPr>
              <a:t>线路利用率低</a:t>
            </a:r>
            <a:r>
              <a:rPr kumimoji="0" lang="zh-CN" altLang="en-US" sz="2300" smtClean="0"/>
              <a:t>：每条通信线路只连接一个终端，线路利用率不高。</a:t>
            </a:r>
          </a:p>
          <a:p>
            <a:pPr marL="0" indent="0" eaLnBrk="1" hangingPunct="1">
              <a:buFont typeface="Wingdings" pitchFamily="2" charset="2"/>
              <a:buNone/>
            </a:pPr>
            <a:endParaRPr kumimoji="0" lang="zh-CN" altLang="en-US" sz="2300" smtClean="0"/>
          </a:p>
          <a:p>
            <a:pPr marL="0" indent="0" eaLnBrk="1" hangingPunct="1">
              <a:lnSpc>
                <a:spcPct val="80000"/>
              </a:lnSpc>
              <a:buFont typeface="Wingdings" pitchFamily="2" charset="2"/>
              <a:buNone/>
            </a:pPr>
            <a:r>
              <a:rPr kumimoji="0" lang="zh-CN" altLang="en-US" sz="2300" smtClean="0">
                <a:solidFill>
                  <a:schemeClr val="folHlink"/>
                </a:solidFill>
              </a:rPr>
              <a:t>星型网络拓扑结构：是</a:t>
            </a:r>
            <a:r>
              <a:rPr lang="zh-CN" altLang="en-US" sz="2400" smtClean="0">
                <a:solidFill>
                  <a:schemeClr val="folHlink"/>
                </a:solidFill>
              </a:rPr>
              <a:t>现在最常用的组建局域网方式</a:t>
            </a:r>
          </a:p>
          <a:p>
            <a:pPr marL="0" indent="0" eaLnBrk="1" hangingPunct="1">
              <a:lnSpc>
                <a:spcPct val="80000"/>
              </a:lnSpc>
              <a:buFont typeface="Wingdings" pitchFamily="2" charset="2"/>
              <a:buNone/>
            </a:pPr>
            <a:endParaRPr lang="zh-CN" altLang="en-US" sz="2400" smtClean="0">
              <a:solidFill>
                <a:schemeClr val="folHlink"/>
              </a:solidFill>
            </a:endParaRPr>
          </a:p>
          <a:p>
            <a:pPr marL="0" indent="0" eaLnBrk="1" hangingPunct="1">
              <a:buFont typeface="Wingdings" pitchFamily="2" charset="2"/>
              <a:buNone/>
            </a:pPr>
            <a:endParaRPr kumimoji="0" lang="en-US" altLang="zh-CN" sz="230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42844" y="714356"/>
            <a:ext cx="7793037" cy="838200"/>
          </a:xfrm>
          <a:noFill/>
        </p:spPr>
        <p:txBody>
          <a:bodyPr/>
          <a:lstStyle/>
          <a:p>
            <a:pPr eaLnBrk="1" hangingPunct="1"/>
            <a:r>
              <a:rPr lang="en-US" altLang="zh-CN" sz="3200" dirty="0" smtClean="0">
                <a:solidFill>
                  <a:schemeClr val="folHlink"/>
                </a:solidFill>
              </a:rPr>
              <a:t>  </a:t>
            </a:r>
            <a:r>
              <a:rPr kumimoji="0" lang="zh-CN" altLang="en-US" sz="3200" dirty="0" smtClean="0">
                <a:solidFill>
                  <a:schemeClr val="folHlink"/>
                </a:solidFill>
              </a:rPr>
              <a:t>网络拓扑结构</a:t>
            </a:r>
          </a:p>
        </p:txBody>
      </p:sp>
      <p:sp>
        <p:nvSpPr>
          <p:cNvPr id="32771" name="Rectangle 3"/>
          <p:cNvSpPr>
            <a:spLocks noGrp="1" noChangeArrowheads="1"/>
          </p:cNvSpPr>
          <p:nvPr>
            <p:ph type="body" sz="half" idx="1"/>
          </p:nvPr>
        </p:nvSpPr>
        <p:spPr>
          <a:xfrm>
            <a:off x="214282" y="1714488"/>
            <a:ext cx="8367713" cy="3205163"/>
          </a:xfrm>
        </p:spPr>
        <p:txBody>
          <a:bodyPr/>
          <a:lstStyle/>
          <a:p>
            <a:pPr marL="0" indent="0" eaLnBrk="1" hangingPunct="1">
              <a:buFont typeface="Wingdings" pitchFamily="2" charset="2"/>
              <a:buNone/>
            </a:pPr>
            <a:r>
              <a:rPr lang="en-US" altLang="zh-CN" sz="2400" dirty="0" smtClean="0">
                <a:solidFill>
                  <a:schemeClr val="folHlink"/>
                </a:solidFill>
              </a:rPr>
              <a:t>D  </a:t>
            </a:r>
            <a:r>
              <a:rPr kumimoji="0" lang="zh-CN" altLang="en-US" sz="2400" dirty="0" smtClean="0">
                <a:solidFill>
                  <a:schemeClr val="folHlink"/>
                </a:solidFill>
              </a:rPr>
              <a:t>树型</a:t>
            </a:r>
            <a:r>
              <a:rPr lang="zh-CN" altLang="en-US" sz="2400" dirty="0" smtClean="0">
                <a:solidFill>
                  <a:schemeClr val="folHlink"/>
                </a:solidFill>
              </a:rPr>
              <a:t>拓扑：</a:t>
            </a:r>
            <a:r>
              <a:rPr lang="zh-CN" altLang="en-US" sz="2400" dirty="0" smtClean="0">
                <a:solidFill>
                  <a:schemeClr val="folHlink"/>
                </a:solidFill>
                <a:latin typeface="Times New Roman" pitchFamily="18" charset="0"/>
              </a:rPr>
              <a:t>“</a:t>
            </a:r>
            <a:r>
              <a:rPr lang="zh-CN" altLang="en-US" sz="2400" dirty="0" smtClean="0">
                <a:solidFill>
                  <a:schemeClr val="folHlink"/>
                </a:solidFill>
              </a:rPr>
              <a:t>倒树</a:t>
            </a:r>
            <a:r>
              <a:rPr lang="zh-CN" altLang="en-US" sz="2400" dirty="0" smtClean="0">
                <a:solidFill>
                  <a:schemeClr val="folHlink"/>
                </a:solidFill>
                <a:latin typeface="Times New Roman" pitchFamily="18" charset="0"/>
              </a:rPr>
              <a:t>”</a:t>
            </a:r>
            <a:r>
              <a:rPr lang="zh-CN" altLang="en-US" sz="2400" dirty="0" smtClean="0">
                <a:solidFill>
                  <a:schemeClr val="folHlink"/>
                </a:solidFill>
              </a:rPr>
              <a:t>，</a:t>
            </a:r>
            <a:r>
              <a:rPr lang="zh-CN" altLang="en-US" sz="2400" dirty="0" smtClean="0"/>
              <a:t>是分级的集中控制式结构，树的根就是该网络中最重要的中心，</a:t>
            </a:r>
          </a:p>
          <a:p>
            <a:pPr marL="0" indent="0" eaLnBrk="1" hangingPunct="1">
              <a:buFont typeface="Wingdings" pitchFamily="2" charset="2"/>
              <a:buNone/>
            </a:pPr>
            <a:r>
              <a:rPr lang="zh-CN" altLang="en-US" sz="2400" dirty="0" smtClean="0">
                <a:latin typeface="Times New Roman" pitchFamily="18" charset="0"/>
              </a:rPr>
              <a:t>       树型拓扑构型可以看成是</a:t>
            </a:r>
            <a:r>
              <a:rPr lang="zh-CN" altLang="en-US" sz="2400" dirty="0" smtClean="0">
                <a:solidFill>
                  <a:schemeClr val="folHlink"/>
                </a:solidFill>
                <a:latin typeface="Times New Roman" pitchFamily="18" charset="0"/>
              </a:rPr>
              <a:t>星型拓扑的扩展</a:t>
            </a:r>
            <a:r>
              <a:rPr lang="zh-CN" altLang="en-US" sz="2400" dirty="0" smtClean="0">
                <a:latin typeface="Times New Roman" pitchFamily="18" charset="0"/>
              </a:rPr>
              <a:t>。</a:t>
            </a:r>
          </a:p>
          <a:p>
            <a:pPr marL="0" indent="0" eaLnBrk="1" hangingPunct="1">
              <a:buFont typeface="Wingdings" pitchFamily="2" charset="2"/>
              <a:buNone/>
            </a:pPr>
            <a:r>
              <a:rPr lang="zh-CN" altLang="en-US" sz="2400" dirty="0" smtClean="0">
                <a:latin typeface="Times New Roman" pitchFamily="18" charset="0"/>
              </a:rPr>
              <a:t>       在树型拓扑构型中，节点按层次进行连接，信息交换主要在上、下节点之间进行。 树型拓扑网络适用于汇集信息的应用要求。</a:t>
            </a:r>
            <a:r>
              <a:rPr lang="zh-CN" altLang="en-US" sz="2400" dirty="0" smtClean="0"/>
              <a:t> </a:t>
            </a:r>
          </a:p>
          <a:p>
            <a:pPr marL="0" indent="0" eaLnBrk="1" hangingPunct="1">
              <a:buFont typeface="Wingdings" pitchFamily="2" charset="2"/>
              <a:buNone/>
            </a:pPr>
            <a:r>
              <a:rPr lang="zh-CN" altLang="en-US" sz="2400" dirty="0" smtClean="0"/>
              <a:t>现在最常用的组建局域网方式。</a:t>
            </a:r>
          </a:p>
        </p:txBody>
      </p:sp>
      <p:pic>
        <p:nvPicPr>
          <p:cNvPr id="32772" name="Picture 6" descr="树型网络结构"/>
          <p:cNvPicPr>
            <a:picLocks noChangeAspect="1" noChangeArrowheads="1"/>
          </p:cNvPicPr>
          <p:nvPr/>
        </p:nvPicPr>
        <p:blipFill>
          <a:blip r:embed="rId2"/>
          <a:srcRect/>
          <a:stretch>
            <a:fillRect/>
          </a:stretch>
        </p:blipFill>
        <p:spPr bwMode="auto">
          <a:xfrm>
            <a:off x="4572000" y="4000504"/>
            <a:ext cx="4249738" cy="25971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381000" y="1785926"/>
            <a:ext cx="8574088" cy="2795599"/>
          </a:xfrm>
        </p:spPr>
        <p:txBody>
          <a:bodyPr/>
          <a:lstStyle/>
          <a:p>
            <a:pPr marL="0" indent="0" eaLnBrk="1" hangingPunct="1">
              <a:buFont typeface="Wingdings" pitchFamily="2" charset="2"/>
              <a:buNone/>
            </a:pPr>
            <a:r>
              <a:rPr lang="en-US" altLang="zh-CN" sz="2400" b="0" dirty="0" smtClean="0">
                <a:solidFill>
                  <a:schemeClr val="folHlink"/>
                </a:solidFill>
              </a:rPr>
              <a:t>E</a:t>
            </a:r>
            <a:r>
              <a:rPr lang="en-US" altLang="zh-CN" sz="2400" b="0" dirty="0" smtClean="0">
                <a:latin typeface="宋体" pitchFamily="2" charset="-122"/>
              </a:rPr>
              <a:t> </a:t>
            </a:r>
            <a:r>
              <a:rPr lang="zh-CN" altLang="en-US" sz="2400" dirty="0" smtClean="0">
                <a:solidFill>
                  <a:schemeClr val="folHlink"/>
                </a:solidFill>
                <a:latin typeface="Times New Roman" pitchFamily="18" charset="0"/>
                <a:ea typeface="黑体" pitchFamily="2" charset="-122"/>
              </a:rPr>
              <a:t>网状型</a:t>
            </a:r>
            <a:r>
              <a:rPr kumimoji="0" lang="zh-CN" altLang="en-US" sz="2400" dirty="0" smtClean="0">
                <a:solidFill>
                  <a:schemeClr val="folHlink"/>
                </a:solidFill>
                <a:latin typeface="黑体" pitchFamily="2" charset="-122"/>
                <a:ea typeface="黑体" pitchFamily="2" charset="-122"/>
              </a:rPr>
              <a:t>拓扑结构</a:t>
            </a:r>
            <a:r>
              <a:rPr kumimoji="0" lang="zh-CN" altLang="en-US" sz="2400" b="0" dirty="0" smtClean="0">
                <a:solidFill>
                  <a:schemeClr val="folHlink"/>
                </a:solidFill>
                <a:latin typeface="宋体" pitchFamily="2" charset="-122"/>
              </a:rPr>
              <a:t>分为</a:t>
            </a:r>
            <a:r>
              <a:rPr kumimoji="0" lang="zh-CN" altLang="en-US" sz="2400" b="0" dirty="0" smtClean="0">
                <a:solidFill>
                  <a:schemeClr val="folHlink"/>
                </a:solidFill>
                <a:latin typeface="黑体" pitchFamily="2" charset="-122"/>
                <a:ea typeface="黑体" pitchFamily="2" charset="-122"/>
              </a:rPr>
              <a:t>全连接网状型</a:t>
            </a:r>
            <a:r>
              <a:rPr kumimoji="0" lang="zh-CN" altLang="en-US" sz="2400" b="0" dirty="0" smtClean="0">
                <a:solidFill>
                  <a:schemeClr val="folHlink"/>
                </a:solidFill>
                <a:latin typeface="宋体" pitchFamily="2" charset="-122"/>
              </a:rPr>
              <a:t>和</a:t>
            </a:r>
            <a:r>
              <a:rPr kumimoji="0" lang="zh-CN" altLang="en-US" sz="2400" b="0" dirty="0" smtClean="0">
                <a:solidFill>
                  <a:schemeClr val="folHlink"/>
                </a:solidFill>
                <a:latin typeface="黑体" pitchFamily="2" charset="-122"/>
                <a:ea typeface="黑体" pitchFamily="2" charset="-122"/>
              </a:rPr>
              <a:t>不完全连接网状型</a:t>
            </a:r>
            <a:r>
              <a:rPr kumimoji="0" lang="zh-CN" altLang="en-US" sz="2400" b="0" dirty="0" smtClean="0">
                <a:solidFill>
                  <a:schemeClr val="folHlink"/>
                </a:solidFill>
                <a:latin typeface="宋体" pitchFamily="2" charset="-122"/>
              </a:rPr>
              <a:t>两种形式。</a:t>
            </a:r>
            <a:r>
              <a:rPr kumimoji="0" lang="zh-CN" altLang="en-US" sz="2000" dirty="0" smtClean="0">
                <a:latin typeface="宋体" pitchFamily="2" charset="-122"/>
              </a:rPr>
              <a:t>在全连接网状型中，每一个节点和网中其他节点均有链路连接。在不完全连接网型中，两节点之间不一定有直接链路连接，它们之间的通信，可以依靠其他节点转接。最能容错的网络拓扑结构是网络型拓扑结构，在这种拓扑结构中，网络中的每个节点都能连接到其他节点上。</a:t>
            </a:r>
          </a:p>
          <a:p>
            <a:pPr marL="0" indent="0" eaLnBrk="1" hangingPunct="1">
              <a:buFont typeface="Wingdings" pitchFamily="2" charset="2"/>
              <a:buNone/>
            </a:pPr>
            <a:r>
              <a:rPr lang="zh-CN" altLang="en-US" sz="2000" dirty="0" smtClean="0">
                <a:latin typeface="宋体" pitchFamily="2" charset="-122"/>
              </a:rPr>
              <a:t>     网状拓扑的主要优点是系统可靠性高，但成本大、路由算法复杂，结构复杂，必须采用路由选择算法与流量控制方法。目前实际存在与使用的广域网、城域网基本上都是采用网状拓扑构型。</a:t>
            </a:r>
          </a:p>
        </p:txBody>
      </p:sp>
      <p:sp>
        <p:nvSpPr>
          <p:cNvPr id="33795" name="Rectangle 4"/>
          <p:cNvSpPr>
            <a:spLocks noGrp="1" noChangeArrowheads="1"/>
          </p:cNvSpPr>
          <p:nvPr>
            <p:ph type="title"/>
          </p:nvPr>
        </p:nvSpPr>
        <p:spPr>
          <a:noFill/>
        </p:spPr>
        <p:txBody>
          <a:bodyPr/>
          <a:lstStyle/>
          <a:p>
            <a:pPr eaLnBrk="1" hangingPunct="1"/>
            <a:r>
              <a:rPr kumimoji="0" lang="zh-CN" altLang="en-US" sz="3200" dirty="0" smtClean="0"/>
              <a:t>网络拓扑结构</a:t>
            </a:r>
          </a:p>
        </p:txBody>
      </p:sp>
      <p:pic>
        <p:nvPicPr>
          <p:cNvPr id="33796" name="Picture 6" descr="图1-6网络型网络拓扑结构示意图"/>
          <p:cNvPicPr>
            <a:picLocks noChangeAspect="1" noChangeArrowheads="1"/>
          </p:cNvPicPr>
          <p:nvPr/>
        </p:nvPicPr>
        <p:blipFill>
          <a:blip r:embed="rId2"/>
          <a:srcRect/>
          <a:stretch>
            <a:fillRect/>
          </a:stretch>
        </p:blipFill>
        <p:spPr bwMode="auto">
          <a:xfrm>
            <a:off x="2268538" y="4429132"/>
            <a:ext cx="6629400" cy="24288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428596" y="1714488"/>
            <a:ext cx="8459787" cy="4684713"/>
          </a:xfrm>
        </p:spPr>
        <p:txBody>
          <a:bodyPr/>
          <a:lstStyle/>
          <a:p>
            <a:pPr marL="609600" indent="-609600" eaLnBrk="1" hangingPunct="1">
              <a:buFont typeface="Wingdings" pitchFamily="2" charset="2"/>
              <a:buNone/>
            </a:pPr>
            <a:r>
              <a:rPr kumimoji="0" lang="en-US" altLang="zh-CN" sz="2400" dirty="0" smtClean="0">
                <a:solidFill>
                  <a:schemeClr val="folHlink"/>
                </a:solidFill>
              </a:rPr>
              <a:t>F  </a:t>
            </a:r>
            <a:r>
              <a:rPr kumimoji="0" lang="zh-CN" altLang="en-US" sz="2400" dirty="0" smtClean="0">
                <a:solidFill>
                  <a:schemeClr val="folHlink"/>
                </a:solidFill>
              </a:rPr>
              <a:t>混合型：若干局域网系统互连的混合拓扑</a:t>
            </a:r>
          </a:p>
          <a:p>
            <a:pPr marL="609600" indent="-609600" eaLnBrk="1" hangingPunct="1">
              <a:buFont typeface="Wingdings" pitchFamily="2" charset="2"/>
              <a:buNone/>
            </a:pPr>
            <a:endParaRPr kumimoji="0" lang="zh-CN" altLang="en-US" sz="2400" dirty="0" smtClean="0">
              <a:solidFill>
                <a:schemeClr val="folHlink"/>
              </a:solidFill>
            </a:endParaRPr>
          </a:p>
          <a:p>
            <a:pPr marL="609600" indent="-609600" eaLnBrk="1" hangingPunct="1">
              <a:buFont typeface="Wingdings" pitchFamily="2" charset="2"/>
              <a:buNone/>
            </a:pPr>
            <a:r>
              <a:rPr kumimoji="0" lang="zh-CN" altLang="en-US" sz="2400" dirty="0" smtClean="0">
                <a:solidFill>
                  <a:schemeClr val="folHlink"/>
                </a:solidFill>
              </a:rPr>
              <a:t>一般的局域网系统，</a:t>
            </a:r>
            <a:r>
              <a:rPr kumimoji="0" lang="zh-CN" altLang="en-US" sz="2400" dirty="0" smtClean="0"/>
              <a:t>以</a:t>
            </a:r>
            <a:r>
              <a:rPr kumimoji="0" lang="zh-CN" altLang="en-US" sz="2400" dirty="0" smtClean="0">
                <a:solidFill>
                  <a:schemeClr val="folHlink"/>
                </a:solidFill>
              </a:rPr>
              <a:t>星型拓扑</a:t>
            </a:r>
            <a:r>
              <a:rPr kumimoji="0" lang="zh-CN" altLang="en-US" sz="2400" dirty="0" smtClean="0"/>
              <a:t>为基础</a:t>
            </a:r>
            <a:r>
              <a:rPr kumimoji="0" lang="en-US" altLang="zh-CN" sz="2400" dirty="0" smtClean="0"/>
              <a:t>--</a:t>
            </a:r>
            <a:r>
              <a:rPr kumimoji="0" lang="en-US" altLang="zh-CN" sz="2400" dirty="0" smtClean="0">
                <a:sym typeface="Wingdings" pitchFamily="2" charset="2"/>
              </a:rPr>
              <a:t></a:t>
            </a:r>
            <a:r>
              <a:rPr kumimoji="0" lang="zh-CN" altLang="en-US" sz="2400" dirty="0" smtClean="0">
                <a:solidFill>
                  <a:schemeClr val="folHlink"/>
                </a:solidFill>
              </a:rPr>
              <a:t>树型，上连出口</a:t>
            </a:r>
          </a:p>
          <a:p>
            <a:pPr marL="609600" indent="-609600" eaLnBrk="1" hangingPunct="1">
              <a:buFont typeface="Wingdings" pitchFamily="2" charset="2"/>
              <a:buNone/>
            </a:pPr>
            <a:endParaRPr kumimoji="0" lang="zh-CN" altLang="en-US" sz="2400" dirty="0" smtClean="0">
              <a:solidFill>
                <a:schemeClr val="folHlink"/>
              </a:solidFill>
            </a:endParaRPr>
          </a:p>
          <a:p>
            <a:pPr marL="609600" indent="-609600" eaLnBrk="1" hangingPunct="1">
              <a:buFont typeface="Wingdings" pitchFamily="2" charset="2"/>
              <a:buNone/>
            </a:pPr>
            <a:r>
              <a:rPr kumimoji="0" lang="zh-CN" altLang="en-US" sz="2400" dirty="0" smtClean="0"/>
              <a:t>现在的大型网络系统以</a:t>
            </a:r>
            <a:r>
              <a:rPr kumimoji="0" lang="zh-CN" altLang="en-US" sz="2400" dirty="0" smtClean="0">
                <a:solidFill>
                  <a:schemeClr val="folHlink"/>
                </a:solidFill>
              </a:rPr>
              <a:t>星型拓扑</a:t>
            </a:r>
            <a:r>
              <a:rPr kumimoji="0" lang="zh-CN" altLang="en-US" sz="2400" dirty="0" smtClean="0"/>
              <a:t>为基础</a:t>
            </a:r>
            <a:r>
              <a:rPr kumimoji="0" lang="en-US" altLang="zh-CN" sz="2400" dirty="0" smtClean="0"/>
              <a:t>--</a:t>
            </a:r>
            <a:r>
              <a:rPr kumimoji="0" lang="en-US" altLang="zh-CN" sz="2400" dirty="0" smtClean="0">
                <a:sym typeface="Wingdings" pitchFamily="2" charset="2"/>
              </a:rPr>
              <a:t></a:t>
            </a:r>
            <a:r>
              <a:rPr kumimoji="0" lang="zh-CN" altLang="en-US" sz="2400" dirty="0" smtClean="0">
                <a:solidFill>
                  <a:schemeClr val="folHlink"/>
                </a:solidFill>
              </a:rPr>
              <a:t>树型</a:t>
            </a:r>
            <a:r>
              <a:rPr kumimoji="0" lang="en-US" altLang="zh-CN" sz="2400" dirty="0" smtClean="0">
                <a:sym typeface="Wingdings" pitchFamily="2" charset="2"/>
              </a:rPr>
              <a:t>--</a:t>
            </a:r>
            <a:r>
              <a:rPr kumimoji="0" lang="zh-CN" altLang="en-US" sz="2400" dirty="0" smtClean="0">
                <a:solidFill>
                  <a:schemeClr val="folHlink"/>
                </a:solidFill>
              </a:rPr>
              <a:t>混合型，</a:t>
            </a:r>
          </a:p>
          <a:p>
            <a:pPr marL="609600" indent="-609600" eaLnBrk="1" hangingPunct="1">
              <a:buFont typeface="Wingdings" pitchFamily="2" charset="2"/>
              <a:buNone/>
            </a:pPr>
            <a:r>
              <a:rPr kumimoji="0" lang="zh-CN" altLang="en-US" sz="2400" dirty="0" smtClean="0"/>
              <a:t>在重要的地方，为了保证网络系统的</a:t>
            </a:r>
            <a:r>
              <a:rPr kumimoji="0" lang="zh-CN" altLang="en-US" sz="2400" dirty="0" smtClean="0">
                <a:solidFill>
                  <a:schemeClr val="folHlink"/>
                </a:solidFill>
              </a:rPr>
              <a:t>稳定</a:t>
            </a:r>
            <a:r>
              <a:rPr kumimoji="0" lang="en-US" altLang="zh-CN" sz="2400" dirty="0" smtClean="0">
                <a:solidFill>
                  <a:schemeClr val="folHlink"/>
                </a:solidFill>
              </a:rPr>
              <a:t>/</a:t>
            </a:r>
            <a:r>
              <a:rPr kumimoji="0" lang="zh-CN" altLang="en-US" sz="2400" dirty="0" smtClean="0">
                <a:solidFill>
                  <a:schemeClr val="folHlink"/>
                </a:solidFill>
              </a:rPr>
              <a:t>安全</a:t>
            </a:r>
            <a:r>
              <a:rPr kumimoji="0" lang="en-US" altLang="zh-CN" sz="2400" dirty="0" smtClean="0">
                <a:solidFill>
                  <a:schemeClr val="folHlink"/>
                </a:solidFill>
              </a:rPr>
              <a:t>/</a:t>
            </a:r>
            <a:r>
              <a:rPr kumimoji="0" lang="zh-CN" altLang="en-US" sz="2400" dirty="0" smtClean="0">
                <a:solidFill>
                  <a:schemeClr val="folHlink"/>
                </a:solidFill>
              </a:rPr>
              <a:t>不间断，</a:t>
            </a:r>
          </a:p>
          <a:p>
            <a:pPr marL="609600" indent="-609600" eaLnBrk="1" hangingPunct="1">
              <a:buFont typeface="Wingdings" pitchFamily="2" charset="2"/>
              <a:buNone/>
            </a:pPr>
            <a:r>
              <a:rPr kumimoji="0" lang="zh-CN" altLang="en-US" sz="2400" dirty="0" smtClean="0">
                <a:solidFill>
                  <a:schemeClr val="folHlink"/>
                </a:solidFill>
              </a:rPr>
              <a:t>采用冗余技术，除了关键链路的冗余外，再把若干个混</a:t>
            </a:r>
          </a:p>
          <a:p>
            <a:pPr marL="609600" indent="-609600" eaLnBrk="1" hangingPunct="1">
              <a:buFont typeface="Wingdings" pitchFamily="2" charset="2"/>
              <a:buNone/>
            </a:pPr>
            <a:r>
              <a:rPr kumimoji="0" lang="zh-CN" altLang="en-US" sz="2400" dirty="0" smtClean="0">
                <a:solidFill>
                  <a:schemeClr val="folHlink"/>
                </a:solidFill>
              </a:rPr>
              <a:t>合型的最中心（该网络的出口）连成一个环型。</a:t>
            </a:r>
          </a:p>
          <a:p>
            <a:pPr marL="609600" indent="-609600" eaLnBrk="1" hangingPunct="1">
              <a:buFont typeface="Wingdings" pitchFamily="2" charset="2"/>
              <a:buNone/>
            </a:pPr>
            <a:endParaRPr kumimoji="0" lang="zh-CN" altLang="en-US" sz="2400" dirty="0" smtClean="0">
              <a:solidFill>
                <a:schemeClr val="folHlink"/>
              </a:solidFill>
            </a:endParaRPr>
          </a:p>
          <a:p>
            <a:pPr marL="609600" indent="-609600" eaLnBrk="1" hangingPunct="1">
              <a:buFont typeface="Wingdings" pitchFamily="2" charset="2"/>
              <a:buNone/>
            </a:pPr>
            <a:endParaRPr kumimoji="0" lang="en-US" altLang="zh-CN" sz="2000" dirty="0" smtClean="0">
              <a:solidFill>
                <a:schemeClr val="folHlink"/>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p:txBody>
          <a:bodyPr/>
          <a:lstStyle/>
          <a:p>
            <a:pPr marL="0" indent="0" eaLnBrk="1" hangingPunct="1">
              <a:lnSpc>
                <a:spcPct val="105000"/>
              </a:lnSpc>
              <a:spcBef>
                <a:spcPct val="50000"/>
              </a:spcBef>
              <a:buClrTx/>
              <a:buSzTx/>
              <a:buFontTx/>
              <a:buNone/>
            </a:pPr>
            <a:r>
              <a:rPr lang="en-US" altLang="zh-CN" sz="2400" smtClean="0">
                <a:solidFill>
                  <a:schemeClr val="folHlink"/>
                </a:solidFill>
              </a:rPr>
              <a:t>       </a:t>
            </a:r>
            <a:r>
              <a:rPr kumimoji="0" lang="zh-CN" altLang="en-US" sz="2400" smtClean="0"/>
              <a:t>组建局域网时应根据网络安装的费用、网络的灵活性和可靠性来选择网络中各节点相互连接的结构类型，即网络的拓扑结构，并合理设计</a:t>
            </a:r>
            <a:r>
              <a:rPr kumimoji="0" lang="en-US" altLang="zh-CN" sz="2400" smtClean="0"/>
              <a:t>/</a:t>
            </a:r>
            <a:r>
              <a:rPr kumimoji="0" lang="zh-CN" altLang="en-US" sz="2400" smtClean="0"/>
              <a:t>配置相应的传输介质、网络设备、服务器、网络协议软件系统等，对于保证网络系统的正常、高效率运行具有十分重要的意义。</a:t>
            </a:r>
            <a:endParaRPr lang="zh-CN" altLang="en-US" sz="2400" smtClean="0"/>
          </a:p>
          <a:p>
            <a:pPr marL="0" indent="0" eaLnBrk="1" hangingPunct="1">
              <a:lnSpc>
                <a:spcPct val="80000"/>
              </a:lnSpc>
              <a:buFont typeface="Wingdings" pitchFamily="2" charset="2"/>
              <a:buNone/>
            </a:pPr>
            <a:endParaRPr lang="zh-CN" altLang="en-US" sz="2400" smtClean="0">
              <a:solidFill>
                <a:schemeClr val="folHlink"/>
              </a:solidFill>
            </a:endParaRPr>
          </a:p>
          <a:p>
            <a:pPr marL="0" indent="0" eaLnBrk="1" hangingPunct="1">
              <a:lnSpc>
                <a:spcPct val="105000"/>
              </a:lnSpc>
              <a:buFont typeface="Wingdings" pitchFamily="2" charset="2"/>
              <a:buNone/>
            </a:pPr>
            <a:r>
              <a:rPr kumimoji="0" lang="zh-CN" altLang="en-US" sz="2400" smtClean="0">
                <a:solidFill>
                  <a:schemeClr val="folHlink"/>
                </a:solidFill>
              </a:rPr>
              <a:t>传输介质</a:t>
            </a:r>
            <a:r>
              <a:rPr kumimoji="0" lang="zh-CN" altLang="en-US" sz="2400" smtClean="0"/>
              <a:t>：是真正承载数据传输的介质。</a:t>
            </a:r>
          </a:p>
          <a:p>
            <a:pPr marL="0" indent="0" eaLnBrk="1" hangingPunct="1">
              <a:lnSpc>
                <a:spcPct val="105000"/>
              </a:lnSpc>
              <a:buFont typeface="Wingdings" pitchFamily="2" charset="2"/>
              <a:buNone/>
            </a:pPr>
            <a:r>
              <a:rPr kumimoji="0" lang="zh-CN" altLang="en-US" sz="2400" smtClean="0"/>
              <a:t>传输介质可以是物理上可以看得到的介质，比如电缆或电话线，也可以是物理上看不见的介质（无线网络、微波网络等），比如无线电波。</a:t>
            </a:r>
            <a:endParaRPr lang="zh-CN" altLang="en-US" sz="2400" smtClean="0"/>
          </a:p>
          <a:p>
            <a:pPr marL="0" indent="0" eaLnBrk="1" hangingPunct="1">
              <a:lnSpc>
                <a:spcPct val="105000"/>
              </a:lnSpc>
              <a:buFont typeface="Wingdings" pitchFamily="2" charset="2"/>
              <a:buNone/>
            </a:pPr>
            <a:r>
              <a:rPr kumimoji="0" lang="zh-CN" altLang="en-US" sz="2400" smtClean="0"/>
              <a:t> 网络设备通过传输介质在各节点之间传输信息。</a:t>
            </a:r>
          </a:p>
          <a:p>
            <a:pPr marL="0" indent="0" eaLnBrk="1" hangingPunct="1">
              <a:lnSpc>
                <a:spcPct val="105000"/>
              </a:lnSpc>
              <a:buFont typeface="Wingdings" pitchFamily="2" charset="2"/>
              <a:buNone/>
            </a:pPr>
            <a:endParaRPr kumimoji="0" lang="en-US" altLang="zh-CN" sz="2400" smtClean="0"/>
          </a:p>
        </p:txBody>
      </p:sp>
      <p:sp>
        <p:nvSpPr>
          <p:cNvPr id="35843" name="Rectangle 3"/>
          <p:cNvSpPr>
            <a:spLocks noChangeArrowheads="1"/>
          </p:cNvSpPr>
          <p:nvPr/>
        </p:nvSpPr>
        <p:spPr bwMode="auto">
          <a:xfrm>
            <a:off x="928662" y="928670"/>
            <a:ext cx="2518638" cy="523220"/>
          </a:xfrm>
          <a:prstGeom prst="rect">
            <a:avLst/>
          </a:prstGeom>
          <a:noFill/>
          <a:ln w="9525" algn="ctr">
            <a:noFill/>
            <a:miter lim="800000"/>
            <a:headEnd/>
            <a:tailEnd/>
          </a:ln>
        </p:spPr>
        <p:txBody>
          <a:bodyPr wrap="none">
            <a:spAutoFit/>
          </a:bodyPr>
          <a:lstStyle/>
          <a:p>
            <a:r>
              <a:rPr lang="en-US" altLang="zh-CN" sz="2800" i="0" dirty="0">
                <a:solidFill>
                  <a:schemeClr val="folHlink"/>
                </a:solidFill>
                <a:latin typeface="黑体" pitchFamily="2" charset="-122"/>
                <a:ea typeface="黑体" pitchFamily="2" charset="-122"/>
              </a:rPr>
              <a:t> </a:t>
            </a:r>
            <a:r>
              <a:rPr lang="zh-CN" altLang="en-US" sz="2800" i="0" dirty="0" smtClean="0">
                <a:solidFill>
                  <a:schemeClr val="folHlink"/>
                </a:solidFill>
                <a:latin typeface="黑体" pitchFamily="2" charset="-122"/>
                <a:ea typeface="黑体" pitchFamily="2" charset="-122"/>
              </a:rPr>
              <a:t>网络</a:t>
            </a:r>
            <a:r>
              <a:rPr lang="zh-CN" altLang="en-US" sz="2800" i="0" dirty="0">
                <a:solidFill>
                  <a:schemeClr val="folHlink"/>
                </a:solidFill>
                <a:latin typeface="黑体" pitchFamily="2" charset="-122"/>
                <a:ea typeface="黑体" pitchFamily="2" charset="-122"/>
              </a:rPr>
              <a:t>传输介质</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285720" y="1643050"/>
            <a:ext cx="8574087" cy="5400675"/>
          </a:xfrm>
        </p:spPr>
        <p:txBody>
          <a:bodyPr/>
          <a:lstStyle/>
          <a:p>
            <a:pPr marL="0" indent="0" eaLnBrk="1" hangingPunct="1">
              <a:buFont typeface="Wingdings" pitchFamily="2" charset="2"/>
              <a:buNone/>
            </a:pPr>
            <a:r>
              <a:rPr lang="en-US" altLang="zh-CN" dirty="0" smtClean="0">
                <a:solidFill>
                  <a:srgbClr val="3333FF"/>
                </a:solidFill>
              </a:rPr>
              <a:t>       </a:t>
            </a:r>
            <a:r>
              <a:rPr lang="zh-CN" altLang="en-US" sz="2400" dirty="0" smtClean="0">
                <a:solidFill>
                  <a:srgbClr val="3333FF"/>
                </a:solidFill>
              </a:rPr>
              <a:t>传输介质的特性对网络中数据通信质量的影响很大，这些特性主要是：</a:t>
            </a:r>
          </a:p>
          <a:p>
            <a:pPr marL="0" indent="0" eaLnBrk="1" hangingPunct="1">
              <a:buFont typeface="Wingdings" pitchFamily="2" charset="2"/>
              <a:buNone/>
            </a:pPr>
            <a:r>
              <a:rPr lang="zh-CN" altLang="en-US" sz="2000" dirty="0" smtClean="0"/>
              <a:t>（</a:t>
            </a:r>
            <a:r>
              <a:rPr lang="en-US" altLang="zh-CN" sz="2000" dirty="0" smtClean="0"/>
              <a:t>1</a:t>
            </a:r>
            <a:r>
              <a:rPr lang="zh-CN" altLang="en-US" sz="2000" dirty="0" smtClean="0"/>
              <a:t>）物理特性：对传输介质物理结构的描述。</a:t>
            </a:r>
          </a:p>
          <a:p>
            <a:pPr marL="0" indent="0" eaLnBrk="1" hangingPunct="1">
              <a:buFont typeface="Wingdings" pitchFamily="2" charset="2"/>
              <a:buNone/>
            </a:pPr>
            <a:r>
              <a:rPr lang="zh-CN" altLang="en-US" sz="2000" dirty="0" smtClean="0"/>
              <a:t>（</a:t>
            </a:r>
            <a:r>
              <a:rPr lang="en-US" altLang="zh-CN" sz="2000" dirty="0" smtClean="0"/>
              <a:t>2</a:t>
            </a:r>
            <a:r>
              <a:rPr lang="zh-CN" altLang="en-US" sz="2000" dirty="0" smtClean="0"/>
              <a:t>）传输特性：传输介质允许传送信号的信号形式，使用的调制技术、传输容量与传输的频率范围。</a:t>
            </a:r>
          </a:p>
          <a:p>
            <a:pPr marL="0" indent="0" eaLnBrk="1" hangingPunct="1">
              <a:buFont typeface="Wingdings" pitchFamily="2" charset="2"/>
              <a:buNone/>
            </a:pPr>
            <a:r>
              <a:rPr lang="zh-CN" altLang="en-US" sz="2000" dirty="0" smtClean="0"/>
              <a:t>（</a:t>
            </a:r>
            <a:r>
              <a:rPr lang="en-US" altLang="zh-CN" sz="2000" dirty="0" smtClean="0"/>
              <a:t>3</a:t>
            </a:r>
            <a:r>
              <a:rPr lang="zh-CN" altLang="en-US" sz="2000" dirty="0" smtClean="0"/>
              <a:t>）连通特性：允许点</a:t>
            </a:r>
            <a:r>
              <a:rPr lang="en-US" altLang="zh-CN" sz="2000" dirty="0" smtClean="0">
                <a:latin typeface="Times New Roman" pitchFamily="18" charset="0"/>
              </a:rPr>
              <a:t>—</a:t>
            </a:r>
            <a:r>
              <a:rPr lang="zh-CN" altLang="en-US" sz="2000" dirty="0" smtClean="0"/>
              <a:t>点或多点的连接。</a:t>
            </a:r>
          </a:p>
          <a:p>
            <a:pPr marL="0" indent="0" eaLnBrk="1" hangingPunct="1">
              <a:buFont typeface="Wingdings" pitchFamily="2" charset="2"/>
              <a:buNone/>
            </a:pPr>
            <a:r>
              <a:rPr lang="zh-CN" altLang="en-US" sz="2000" dirty="0" smtClean="0"/>
              <a:t>（</a:t>
            </a:r>
            <a:r>
              <a:rPr lang="en-US" altLang="zh-CN" sz="2000" dirty="0" smtClean="0"/>
              <a:t>4</a:t>
            </a:r>
            <a:r>
              <a:rPr lang="zh-CN" altLang="en-US" sz="2000" dirty="0" smtClean="0"/>
              <a:t>）地理范围：传输介质的最大传输范围。</a:t>
            </a:r>
          </a:p>
          <a:p>
            <a:pPr marL="0" indent="0" eaLnBrk="1" hangingPunct="1">
              <a:buFont typeface="Wingdings" pitchFamily="2" charset="2"/>
              <a:buNone/>
            </a:pPr>
            <a:r>
              <a:rPr lang="zh-CN" altLang="en-US" sz="2000" dirty="0" smtClean="0"/>
              <a:t>（</a:t>
            </a:r>
            <a:r>
              <a:rPr lang="en-US" altLang="zh-CN" sz="2000" dirty="0" smtClean="0"/>
              <a:t>5</a:t>
            </a:r>
            <a:r>
              <a:rPr lang="zh-CN" altLang="en-US" sz="2000" dirty="0" smtClean="0"/>
              <a:t>）抗干扰性：传输介质防止噪声与电磁干扰对传输数据影响的能力。</a:t>
            </a:r>
          </a:p>
          <a:p>
            <a:pPr marL="0" indent="0" eaLnBrk="1" hangingPunct="1">
              <a:buFont typeface="Wingdings" pitchFamily="2" charset="2"/>
              <a:buNone/>
            </a:pPr>
            <a:r>
              <a:rPr lang="zh-CN" altLang="en-US" sz="2000" dirty="0" smtClean="0"/>
              <a:t>（</a:t>
            </a:r>
            <a:r>
              <a:rPr lang="en-US" altLang="zh-CN" sz="2000" dirty="0" smtClean="0"/>
              <a:t>6</a:t>
            </a:r>
            <a:r>
              <a:rPr lang="zh-CN" altLang="en-US" sz="2000" dirty="0" smtClean="0"/>
              <a:t>）相对价格：器件、安装与维护费用。</a:t>
            </a:r>
          </a:p>
          <a:p>
            <a:pPr marL="0" indent="0" eaLnBrk="1" hangingPunct="1">
              <a:lnSpc>
                <a:spcPct val="105000"/>
              </a:lnSpc>
              <a:buFont typeface="Wingdings" pitchFamily="2" charset="2"/>
              <a:buNone/>
            </a:pPr>
            <a:r>
              <a:rPr lang="zh-CN" altLang="en-US" sz="2000" dirty="0" smtClean="0">
                <a:solidFill>
                  <a:schemeClr val="folHlink"/>
                </a:solidFill>
              </a:rPr>
              <a:t>网络传输介质：</a:t>
            </a:r>
            <a:r>
              <a:rPr kumimoji="0" lang="zh-CN" altLang="en-US" sz="2000" dirty="0" smtClean="0"/>
              <a:t>传输介质可以是物理上可以看得到的介质，也可以是物理上看不见的介质。</a:t>
            </a:r>
          </a:p>
          <a:p>
            <a:pPr marL="0" indent="0" eaLnBrk="1" hangingPunct="1">
              <a:lnSpc>
                <a:spcPct val="105000"/>
              </a:lnSpc>
              <a:buFont typeface="Wingdings" pitchFamily="2" charset="2"/>
              <a:buNone/>
            </a:pPr>
            <a:r>
              <a:rPr kumimoji="0" lang="zh-CN" altLang="en-US" sz="2000" dirty="0" smtClean="0"/>
              <a:t>我们主要了解的是同轴电缆</a:t>
            </a:r>
            <a:r>
              <a:rPr lang="zh-CN" altLang="en-US" sz="2000" dirty="0" smtClean="0">
                <a:solidFill>
                  <a:srgbClr val="0070C0"/>
                </a:solidFill>
              </a:rPr>
              <a:t>、</a:t>
            </a:r>
            <a:r>
              <a:rPr kumimoji="0" lang="zh-CN" altLang="en-US" sz="2000" dirty="0" smtClean="0">
                <a:solidFill>
                  <a:srgbClr val="FF0000"/>
                </a:solidFill>
              </a:rPr>
              <a:t>双绞线、光缆</a:t>
            </a:r>
            <a:endParaRPr lang="zh-CN" altLang="en-US" sz="2000" dirty="0" smtClean="0">
              <a:solidFill>
                <a:srgbClr val="FF0000"/>
              </a:solidFill>
            </a:endParaRPr>
          </a:p>
          <a:p>
            <a:pPr marL="0" indent="0" eaLnBrk="1" hangingPunct="1">
              <a:buFont typeface="Wingdings" pitchFamily="2" charset="2"/>
              <a:buNone/>
            </a:pPr>
            <a:endParaRPr lang="zh-CN" altLang="en-US" sz="2000" dirty="0" smtClean="0">
              <a:solidFill>
                <a:schemeClr val="folHlink"/>
              </a:solidFill>
            </a:endParaRPr>
          </a:p>
          <a:p>
            <a:pPr marL="0" indent="0" eaLnBrk="1" hangingPunct="1">
              <a:buFont typeface="Wingdings" pitchFamily="2" charset="2"/>
              <a:buNone/>
            </a:pPr>
            <a:endParaRPr lang="zh-CN" altLang="en-US" sz="2000" dirty="0" smtClean="0"/>
          </a:p>
          <a:p>
            <a:pPr marL="0" indent="0" eaLnBrk="1" hangingPunct="1">
              <a:buFont typeface="Wingdings" pitchFamily="2" charset="2"/>
              <a:buNone/>
            </a:pPr>
            <a:endParaRPr lang="en-US" altLang="zh-CN" sz="2000" dirty="0" smtClean="0"/>
          </a:p>
        </p:txBody>
      </p:sp>
      <p:sp>
        <p:nvSpPr>
          <p:cNvPr id="36867" name="Rectangle 4"/>
          <p:cNvSpPr>
            <a:spLocks noChangeArrowheads="1"/>
          </p:cNvSpPr>
          <p:nvPr/>
        </p:nvSpPr>
        <p:spPr bwMode="auto">
          <a:xfrm>
            <a:off x="857224" y="857232"/>
            <a:ext cx="2518638" cy="523220"/>
          </a:xfrm>
          <a:prstGeom prst="rect">
            <a:avLst/>
          </a:prstGeom>
          <a:noFill/>
          <a:ln w="9525" algn="ctr">
            <a:noFill/>
            <a:miter lim="800000"/>
            <a:headEnd/>
            <a:tailEnd/>
          </a:ln>
        </p:spPr>
        <p:txBody>
          <a:bodyPr wrap="none">
            <a:spAutoFit/>
          </a:bodyPr>
          <a:lstStyle/>
          <a:p>
            <a:r>
              <a:rPr lang="en-US" altLang="zh-CN" sz="2800" i="0" dirty="0">
                <a:solidFill>
                  <a:schemeClr val="folHlink"/>
                </a:solidFill>
                <a:latin typeface="黑体" pitchFamily="2" charset="-122"/>
                <a:ea typeface="黑体" pitchFamily="2" charset="-122"/>
              </a:rPr>
              <a:t> </a:t>
            </a:r>
            <a:r>
              <a:rPr lang="zh-CN" altLang="en-US" sz="2800" i="0" dirty="0" smtClean="0">
                <a:solidFill>
                  <a:schemeClr val="folHlink"/>
                </a:solidFill>
                <a:latin typeface="黑体" pitchFamily="2" charset="-122"/>
                <a:ea typeface="黑体" pitchFamily="2" charset="-122"/>
              </a:rPr>
              <a:t>网络</a:t>
            </a:r>
            <a:r>
              <a:rPr lang="zh-CN" altLang="en-US" sz="2800" i="0" dirty="0">
                <a:solidFill>
                  <a:schemeClr val="folHlink"/>
                </a:solidFill>
                <a:latin typeface="黑体" pitchFamily="2" charset="-122"/>
                <a:ea typeface="黑体" pitchFamily="2" charset="-122"/>
              </a:rPr>
              <a:t>传输介质</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descr="图1-2  几种传输介质的示例图"/>
          <p:cNvPicPr>
            <a:picLocks noChangeAspect="1" noChangeArrowheads="1"/>
          </p:cNvPicPr>
          <p:nvPr/>
        </p:nvPicPr>
        <p:blipFill>
          <a:blip r:embed="rId2"/>
          <a:srcRect/>
          <a:stretch>
            <a:fillRect/>
          </a:stretch>
        </p:blipFill>
        <p:spPr bwMode="auto">
          <a:xfrm>
            <a:off x="539750" y="1484313"/>
            <a:ext cx="7086600" cy="4702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sz="half" idx="1"/>
          </p:nvPr>
        </p:nvSpPr>
        <p:spPr>
          <a:xfrm>
            <a:off x="285720" y="1714488"/>
            <a:ext cx="8583613" cy="1404938"/>
          </a:xfrm>
        </p:spPr>
        <p:txBody>
          <a:bodyPr/>
          <a:lstStyle/>
          <a:p>
            <a:pPr marL="0" indent="0" eaLnBrk="1" hangingPunct="1">
              <a:buFont typeface="Wingdings" pitchFamily="2" charset="2"/>
              <a:buNone/>
            </a:pPr>
            <a:r>
              <a:rPr lang="zh-CN" altLang="en-US" sz="2000" dirty="0" smtClean="0">
                <a:solidFill>
                  <a:schemeClr val="folHlink"/>
                </a:solidFill>
              </a:rPr>
              <a:t>同轴电缆</a:t>
            </a:r>
            <a:r>
              <a:rPr lang="zh-CN" altLang="en-US" sz="2000" b="0" dirty="0" smtClean="0">
                <a:solidFill>
                  <a:schemeClr val="folHlink"/>
                </a:solidFill>
              </a:rPr>
              <a:t>：</a:t>
            </a:r>
            <a:r>
              <a:rPr lang="zh-CN" altLang="en-US" sz="2000" b="0" dirty="0" smtClean="0"/>
              <a:t>同轴电缆的结构，它的中央是铜质的芯线（单股的实心线或多股绞合线），铜质的芯线外包着一层绝缘层，绝缘层外是一层网状编织的金属丝作外导体屏蔽层（可以是单股的），屏蔽层把电线很好地包起来，再往外就是外包皮的保护塑料外层</a:t>
            </a:r>
            <a:r>
              <a:rPr lang="zh-CN" altLang="en-US" sz="2000" dirty="0" smtClean="0"/>
              <a:t> </a:t>
            </a:r>
          </a:p>
        </p:txBody>
      </p:sp>
      <p:sp>
        <p:nvSpPr>
          <p:cNvPr id="2052" name="Rectangle 4"/>
          <p:cNvSpPr>
            <a:spLocks noChangeArrowheads="1"/>
          </p:cNvSpPr>
          <p:nvPr/>
        </p:nvSpPr>
        <p:spPr bwMode="auto">
          <a:xfrm>
            <a:off x="714348" y="857232"/>
            <a:ext cx="2518638" cy="523220"/>
          </a:xfrm>
          <a:prstGeom prst="rect">
            <a:avLst/>
          </a:prstGeom>
          <a:noFill/>
          <a:ln w="9525" algn="ctr">
            <a:noFill/>
            <a:miter lim="800000"/>
            <a:headEnd/>
            <a:tailEnd/>
          </a:ln>
        </p:spPr>
        <p:txBody>
          <a:bodyPr wrap="none">
            <a:spAutoFit/>
          </a:bodyPr>
          <a:lstStyle/>
          <a:p>
            <a:r>
              <a:rPr lang="en-US" altLang="zh-CN" sz="2800" i="0" dirty="0" smtClean="0">
                <a:solidFill>
                  <a:schemeClr val="folHlink"/>
                </a:solidFill>
                <a:latin typeface="黑体" pitchFamily="2" charset="-122"/>
                <a:ea typeface="黑体" pitchFamily="2" charset="-122"/>
              </a:rPr>
              <a:t> </a:t>
            </a:r>
            <a:r>
              <a:rPr lang="zh-CN" altLang="en-US" sz="2800" i="0" dirty="0">
                <a:solidFill>
                  <a:schemeClr val="folHlink"/>
                </a:solidFill>
                <a:latin typeface="黑体" pitchFamily="2" charset="-122"/>
                <a:ea typeface="黑体" pitchFamily="2" charset="-122"/>
              </a:rPr>
              <a:t>网络传输介质</a:t>
            </a:r>
          </a:p>
        </p:txBody>
      </p:sp>
      <p:graphicFrame>
        <p:nvGraphicFramePr>
          <p:cNvPr id="93189" name="Object 5"/>
          <p:cNvGraphicFramePr>
            <a:graphicFrameLocks noGrp="1" noChangeAspect="1"/>
          </p:cNvGraphicFramePr>
          <p:nvPr>
            <p:ph sz="half" idx="2"/>
          </p:nvPr>
        </p:nvGraphicFramePr>
        <p:xfrm>
          <a:off x="1142976" y="3071810"/>
          <a:ext cx="6192837" cy="1800225"/>
        </p:xfrm>
        <a:graphic>
          <a:graphicData uri="http://schemas.openxmlformats.org/presentationml/2006/ole">
            <mc:AlternateContent xmlns:mc="http://schemas.openxmlformats.org/markup-compatibility/2006">
              <mc:Choice xmlns:v="urn:schemas-microsoft-com:vml" Requires="v">
                <p:oleObj spid="_x0000_s41987" r:id="rId3" imgW="3676650" imgH="1600200" progId="Word.Picture.8">
                  <p:embed/>
                </p:oleObj>
              </mc:Choice>
              <mc:Fallback>
                <p:oleObj r:id="rId3" imgW="3676650" imgH="1600200"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976" y="3071810"/>
                        <a:ext cx="6192837" cy="180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3" name="Text Box 8"/>
          <p:cNvSpPr txBox="1">
            <a:spLocks noChangeArrowheads="1"/>
          </p:cNvSpPr>
          <p:nvPr/>
        </p:nvSpPr>
        <p:spPr bwMode="auto">
          <a:xfrm>
            <a:off x="1042988" y="5229225"/>
            <a:ext cx="6911975" cy="895350"/>
          </a:xfrm>
          <a:prstGeom prst="rect">
            <a:avLst/>
          </a:prstGeom>
          <a:noFill/>
          <a:ln w="9525" algn="ctr">
            <a:noFill/>
            <a:miter lim="800000"/>
            <a:headEnd/>
            <a:tailEnd/>
          </a:ln>
        </p:spPr>
        <p:txBody>
          <a:bodyPr>
            <a:spAutoFit/>
          </a:bodyPr>
          <a:lstStyle/>
          <a:p>
            <a:pPr>
              <a:buFont typeface="Wingdings" pitchFamily="2" charset="2"/>
              <a:buChar char="n"/>
            </a:pPr>
            <a:r>
              <a:rPr kumimoji="0" lang="en-US" altLang="zh-CN" sz="2400" i="0">
                <a:solidFill>
                  <a:srgbClr val="9900FF"/>
                </a:solidFill>
              </a:rPr>
              <a:t> </a:t>
            </a:r>
            <a:r>
              <a:rPr kumimoji="0" lang="zh-CN" altLang="en-US" sz="2400" i="0">
                <a:solidFill>
                  <a:schemeClr val="folHlink"/>
                </a:solidFill>
              </a:rPr>
              <a:t>使用在总线型网络拓扑 </a:t>
            </a:r>
            <a:r>
              <a:rPr kumimoji="0" lang="zh-CN" altLang="en-US" sz="1600" b="0" i="0">
                <a:solidFill>
                  <a:schemeClr val="tx1"/>
                </a:solidFill>
              </a:rPr>
              <a:t>      </a:t>
            </a:r>
            <a:endParaRPr lang="zh-CN" altLang="en-US" sz="1600" b="0" i="0">
              <a:solidFill>
                <a:schemeClr val="folHlink"/>
              </a:solidFill>
            </a:endParaRPr>
          </a:p>
          <a:p>
            <a:endParaRPr lang="en-US" altLang="zh-CN" sz="2400">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3189"/>
                                        </p:tgtEl>
                                        <p:attrNameLst>
                                          <p:attrName>style.visibility</p:attrName>
                                        </p:attrNameLst>
                                      </p:cBhvr>
                                      <p:to>
                                        <p:strVal val="visible"/>
                                      </p:to>
                                    </p:set>
                                    <p:anim calcmode="lin" valueType="num">
                                      <p:cBhvr additive="base">
                                        <p:cTn id="7" dur="500" fill="hold"/>
                                        <p:tgtEl>
                                          <p:spTgt spid="93189"/>
                                        </p:tgtEl>
                                        <p:attrNameLst>
                                          <p:attrName>ppt_x</p:attrName>
                                        </p:attrNameLst>
                                      </p:cBhvr>
                                      <p:tavLst>
                                        <p:tav tm="0">
                                          <p:val>
                                            <p:strVal val="0-#ppt_w/2"/>
                                          </p:val>
                                        </p:tav>
                                        <p:tav tm="100000">
                                          <p:val>
                                            <p:strVal val="#ppt_x"/>
                                          </p:val>
                                        </p:tav>
                                      </p:tavLst>
                                    </p:anim>
                                    <p:anim calcmode="lin" valueType="num">
                                      <p:cBhvr additive="base">
                                        <p:cTn id="8" dur="500" fill="hold"/>
                                        <p:tgtEl>
                                          <p:spTgt spid="931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3"/>
          <p:cNvSpPr>
            <a:spLocks noGrp="1"/>
          </p:cNvSpPr>
          <p:nvPr>
            <p:ph type="dt" sz="quarter" idx="10"/>
          </p:nvPr>
        </p:nvSpPr>
        <p:spPr>
          <a:noFill/>
          <a:ln>
            <a:miter lim="800000"/>
            <a:headEnd/>
            <a:tailEnd/>
          </a:ln>
        </p:spPr>
        <p:txBody>
          <a:bodyPr/>
          <a:lstStyle/>
          <a:p>
            <a:fld id="{8D056B9C-BB54-4B94-995C-5908F2E2C20C}" type="datetime2">
              <a:rPr lang="zh-CN" altLang="en-US" smtClean="0"/>
              <a:pPr/>
              <a:t>2021年8月26日</a:t>
            </a:fld>
            <a:endParaRPr lang="en-US" altLang="zh-CN" smtClean="0"/>
          </a:p>
        </p:txBody>
      </p:sp>
      <p:sp>
        <p:nvSpPr>
          <p:cNvPr id="9219" name="灯片编号占位符 5"/>
          <p:cNvSpPr>
            <a:spLocks noGrp="1"/>
          </p:cNvSpPr>
          <p:nvPr>
            <p:ph type="sldNum" sz="quarter" idx="12"/>
          </p:nvPr>
        </p:nvSpPr>
        <p:spPr>
          <a:noFill/>
          <a:ln>
            <a:miter lim="800000"/>
            <a:headEnd/>
            <a:tailEnd/>
          </a:ln>
        </p:spPr>
        <p:txBody>
          <a:bodyPr/>
          <a:lstStyle/>
          <a:p>
            <a:r>
              <a:rPr lang="zh-CN" altLang="en-US" smtClean="0"/>
              <a:t>第</a:t>
            </a:r>
            <a:fld id="{BCFAC9A5-0D8C-47A0-9998-3BC6FA7FC7E9}" type="slidenum">
              <a:rPr lang="zh-CN" altLang="en-US" smtClean="0"/>
              <a:pPr/>
              <a:t>4</a:t>
            </a:fld>
            <a:r>
              <a:rPr lang="zh-CN" altLang="en-US" smtClean="0"/>
              <a:t>页</a:t>
            </a:r>
          </a:p>
        </p:txBody>
      </p:sp>
      <p:sp>
        <p:nvSpPr>
          <p:cNvPr id="9220" name="Rectangle 2"/>
          <p:cNvSpPr>
            <a:spLocks noGrp="1" noChangeArrowheads="1"/>
          </p:cNvSpPr>
          <p:nvPr>
            <p:ph type="title"/>
          </p:nvPr>
        </p:nvSpPr>
        <p:spPr/>
        <p:txBody>
          <a:bodyPr/>
          <a:lstStyle/>
          <a:p>
            <a:pPr eaLnBrk="1" hangingPunct="1"/>
            <a:r>
              <a:rPr lang="zh-CN" altLang="en-US" dirty="0" smtClean="0"/>
              <a:t>教学过程</a:t>
            </a:r>
          </a:p>
        </p:txBody>
      </p:sp>
      <p:sp>
        <p:nvSpPr>
          <p:cNvPr id="9221" name="Rectangle 3"/>
          <p:cNvSpPr>
            <a:spLocks noGrp="1" noChangeArrowheads="1"/>
          </p:cNvSpPr>
          <p:nvPr>
            <p:ph type="body" idx="1"/>
          </p:nvPr>
        </p:nvSpPr>
        <p:spPr/>
        <p:txBody>
          <a:bodyPr/>
          <a:lstStyle/>
          <a:p>
            <a:pPr eaLnBrk="1" hangingPunct="1"/>
            <a:r>
              <a:rPr lang="zh-CN" altLang="en-US" dirty="0" smtClean="0">
                <a:latin typeface="Times New Roman" pitchFamily="18" charset="0"/>
              </a:rPr>
              <a:t>传输介质</a:t>
            </a:r>
          </a:p>
          <a:p>
            <a:pPr eaLnBrk="1" hangingPunct="1"/>
            <a:r>
              <a:rPr lang="zh-CN" altLang="en-US" dirty="0" smtClean="0">
                <a:latin typeface="Times New Roman" pitchFamily="18" charset="0"/>
              </a:rPr>
              <a:t>网络适配器 </a:t>
            </a:r>
            <a:endParaRPr lang="zh-CN" altLang="en-US" dirty="0" smtClean="0"/>
          </a:p>
          <a:p>
            <a:pPr eaLnBrk="1" hangingPunct="1"/>
            <a:r>
              <a:rPr lang="zh-CN" altLang="en-US" dirty="0" smtClean="0">
                <a:latin typeface="Times New Roman" pitchFamily="18" charset="0"/>
              </a:rPr>
              <a:t>交换机 </a:t>
            </a:r>
            <a:endParaRPr lang="zh-CN" altLang="en-US" dirty="0" smtClean="0"/>
          </a:p>
          <a:p>
            <a:pPr eaLnBrk="1" hangingPunct="1"/>
            <a:r>
              <a:rPr lang="zh-CN" altLang="en-US" dirty="0" smtClean="0">
                <a:latin typeface="Times New Roman" pitchFamily="18" charset="0"/>
              </a:rPr>
              <a:t>路由器 </a:t>
            </a:r>
          </a:p>
          <a:p>
            <a:pPr eaLnBrk="1" hangingPunct="1"/>
            <a:r>
              <a:rPr lang="zh-CN" altLang="en-US" dirty="0" smtClean="0">
                <a:solidFill>
                  <a:srgbClr val="92D050"/>
                </a:solidFill>
                <a:latin typeface="Times New Roman" pitchFamily="18" charset="0"/>
              </a:rPr>
              <a:t>集线器</a:t>
            </a:r>
          </a:p>
          <a:p>
            <a:pPr eaLnBrk="1" hangingPunct="1"/>
            <a:r>
              <a:rPr lang="zh-CN" altLang="en-US" dirty="0" smtClean="0">
                <a:latin typeface="Times New Roman" pitchFamily="18" charset="0"/>
              </a:rPr>
              <a:t>服务器</a:t>
            </a:r>
          </a:p>
          <a:p>
            <a:pPr eaLnBrk="1" hangingPunct="1"/>
            <a:r>
              <a:rPr lang="zh-CN" altLang="en-US" dirty="0" smtClean="0">
                <a:latin typeface="Times New Roman" pitchFamily="18" charset="0"/>
              </a:rPr>
              <a:t>工作站</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5" descr="bnc3-8"/>
          <p:cNvPicPr>
            <a:picLocks noChangeAspect="1" noChangeArrowheads="1"/>
          </p:cNvPicPr>
          <p:nvPr/>
        </p:nvPicPr>
        <p:blipFill>
          <a:blip r:embed="rId2"/>
          <a:srcRect/>
          <a:stretch>
            <a:fillRect/>
          </a:stretch>
        </p:blipFill>
        <p:spPr bwMode="auto">
          <a:xfrm>
            <a:off x="827088" y="1773238"/>
            <a:ext cx="2895600" cy="1676400"/>
          </a:xfrm>
          <a:prstGeom prst="rect">
            <a:avLst/>
          </a:prstGeom>
          <a:noFill/>
          <a:ln w="9525">
            <a:noFill/>
            <a:miter lim="800000"/>
            <a:headEnd/>
            <a:tailEnd/>
          </a:ln>
        </p:spPr>
      </p:pic>
      <p:pic>
        <p:nvPicPr>
          <p:cNvPr id="38915" name="Picture 6" descr="aui3-7"/>
          <p:cNvPicPr>
            <a:picLocks noChangeAspect="1" noChangeArrowheads="1"/>
          </p:cNvPicPr>
          <p:nvPr/>
        </p:nvPicPr>
        <p:blipFill>
          <a:blip r:embed="rId3"/>
          <a:srcRect/>
          <a:stretch>
            <a:fillRect/>
          </a:stretch>
        </p:blipFill>
        <p:spPr bwMode="auto">
          <a:xfrm>
            <a:off x="4560888" y="1773238"/>
            <a:ext cx="3324225" cy="1676400"/>
          </a:xfrm>
          <a:prstGeom prst="rect">
            <a:avLst/>
          </a:prstGeom>
          <a:noFill/>
          <a:ln w="9525">
            <a:noFill/>
            <a:miter lim="800000"/>
            <a:headEnd/>
            <a:tailEnd/>
          </a:ln>
        </p:spPr>
      </p:pic>
      <p:sp>
        <p:nvSpPr>
          <p:cNvPr id="38916" name="Text Box 7"/>
          <p:cNvSpPr txBox="1">
            <a:spLocks noChangeArrowheads="1"/>
          </p:cNvSpPr>
          <p:nvPr/>
        </p:nvSpPr>
        <p:spPr bwMode="auto">
          <a:xfrm>
            <a:off x="539750" y="4292600"/>
            <a:ext cx="7162800" cy="858838"/>
          </a:xfrm>
          <a:prstGeom prst="rect">
            <a:avLst/>
          </a:prstGeom>
          <a:noFill/>
          <a:ln w="9525">
            <a:noFill/>
            <a:miter lim="800000"/>
            <a:headEnd/>
            <a:tailEnd/>
          </a:ln>
        </p:spPr>
        <p:txBody>
          <a:bodyPr>
            <a:spAutoFit/>
          </a:bodyPr>
          <a:lstStyle/>
          <a:p>
            <a:pPr>
              <a:lnSpc>
                <a:spcPct val="80000"/>
              </a:lnSpc>
              <a:spcBef>
                <a:spcPct val="50000"/>
              </a:spcBef>
              <a:buClrTx/>
              <a:buSzTx/>
              <a:buFontTx/>
              <a:buNone/>
            </a:pPr>
            <a:r>
              <a:rPr kumimoji="0" lang="en-US" altLang="zh-CN" sz="2400" i="0">
                <a:solidFill>
                  <a:schemeClr val="folHlink"/>
                </a:solidFill>
                <a:latin typeface="Arial" charset="0"/>
              </a:rPr>
              <a:t>10base2 </a:t>
            </a:r>
            <a:r>
              <a:rPr kumimoji="0" lang="zh-CN" altLang="en-US" sz="2400" i="0">
                <a:solidFill>
                  <a:schemeClr val="folHlink"/>
                </a:solidFill>
                <a:latin typeface="Arial" charset="0"/>
              </a:rPr>
              <a:t>细同轴电缆　　   </a:t>
            </a:r>
            <a:r>
              <a:rPr kumimoji="0" lang="en-US" altLang="zh-CN" sz="2400" i="0">
                <a:solidFill>
                  <a:schemeClr val="folHlink"/>
                </a:solidFill>
                <a:latin typeface="Arial" charset="0"/>
              </a:rPr>
              <a:t>10base5 </a:t>
            </a:r>
            <a:r>
              <a:rPr kumimoji="0" lang="zh-CN" altLang="en-US" sz="2400" i="0">
                <a:solidFill>
                  <a:schemeClr val="folHlink"/>
                </a:solidFill>
                <a:latin typeface="Arial" charset="0"/>
              </a:rPr>
              <a:t>粗同轴电缆</a:t>
            </a:r>
          </a:p>
          <a:p>
            <a:pPr>
              <a:lnSpc>
                <a:spcPct val="80000"/>
              </a:lnSpc>
              <a:spcBef>
                <a:spcPct val="50000"/>
              </a:spcBef>
              <a:buClrTx/>
              <a:buSzTx/>
              <a:buFontTx/>
              <a:buNone/>
            </a:pPr>
            <a:r>
              <a:rPr kumimoji="0" lang="zh-CN" altLang="en-US" sz="2400" i="0">
                <a:solidFill>
                  <a:schemeClr val="folHlink"/>
                </a:solidFill>
                <a:latin typeface="Arial" charset="0"/>
              </a:rPr>
              <a:t>　及</a:t>
            </a:r>
            <a:r>
              <a:rPr kumimoji="0" lang="en-US" altLang="zh-CN" sz="2400" i="0">
                <a:solidFill>
                  <a:schemeClr val="folHlink"/>
                </a:solidFill>
                <a:latin typeface="Arial" charset="0"/>
              </a:rPr>
              <a:t>BNC</a:t>
            </a:r>
            <a:r>
              <a:rPr kumimoji="0" lang="zh-CN" altLang="en-US" sz="2400" i="0">
                <a:solidFill>
                  <a:schemeClr val="folHlink"/>
                </a:solidFill>
                <a:latin typeface="Arial" charset="0"/>
              </a:rPr>
              <a:t>头实物图</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4" name="Group 4"/>
          <p:cNvGraphicFramePr>
            <a:graphicFrameLocks noGrp="1"/>
          </p:cNvGraphicFramePr>
          <p:nvPr>
            <p:ph/>
          </p:nvPr>
        </p:nvGraphicFramePr>
        <p:xfrm>
          <a:off x="395288" y="1844675"/>
          <a:ext cx="8078787" cy="4503740"/>
        </p:xfrm>
        <a:graphic>
          <a:graphicData uri="http://schemas.openxmlformats.org/drawingml/2006/table">
            <a:tbl>
              <a:tblPr/>
              <a:tblGrid>
                <a:gridCol w="1704975"/>
                <a:gridCol w="1795462"/>
                <a:gridCol w="4578350"/>
              </a:tblGrid>
              <a:tr h="5127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规格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阻抗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描述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7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RG-58/U</a:t>
                      </a:r>
                      <a:r>
                        <a:rPr kumimoji="1" lang="en-US" altLang="zh-CN"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50</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欧姆</a:t>
                      </a:r>
                      <a:r>
                        <a:rPr kumimoji="1" lang="zh-CN" altLang="en-US"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细缆，固体实心铜线</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RG-58A/U</a:t>
                      </a:r>
                      <a:r>
                        <a:rPr kumimoji="1" lang="en-US" altLang="zh-CN"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50</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欧姆</a:t>
                      </a:r>
                      <a:r>
                        <a:rPr kumimoji="1" lang="zh-CN" altLang="en-US"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细缆，常称为</a:t>
                      </a: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10Base2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27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RG-58C/U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50</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欧姆</a:t>
                      </a:r>
                      <a:r>
                        <a:rPr kumimoji="1" lang="zh-CN" altLang="en-US"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细缆，</a:t>
                      </a: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RG-58A/U</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的军用版本</a:t>
                      </a:r>
                      <a:r>
                        <a:rPr kumimoji="1" lang="zh-CN" altLang="en-US"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RG-59</a:t>
                      </a:r>
                      <a:r>
                        <a:rPr kumimoji="1" lang="en-US" altLang="zh-CN"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75</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欧姆</a:t>
                      </a:r>
                      <a:r>
                        <a:rPr kumimoji="1" lang="zh-CN" altLang="en-US"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宽带电缆，用于</a:t>
                      </a: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TV</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电缆</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84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RG-8</a:t>
                      </a:r>
                      <a:r>
                        <a:rPr kumimoji="1" lang="en-US" altLang="zh-CN"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50</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欧姆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粗缆，固体实心线，直径大约为</a:t>
                      </a: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0.4</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英寸</a:t>
                      </a:r>
                      <a:r>
                        <a:rPr kumimoji="1" lang="zh-CN" altLang="en-US" sz="2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RG-11</a:t>
                      </a:r>
                      <a:r>
                        <a:rPr kumimoji="1" lang="en-US" altLang="zh-CN"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50</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欧姆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粗缆，直径大约为</a:t>
                      </a: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0.4</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英寸，标准实心线，常称为</a:t>
                      </a: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1</a:t>
                      </a:r>
                      <a:r>
                        <a:rPr kumimoji="1" lang="en-US" altLang="zh-CN" sz="2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27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RG-62</a:t>
                      </a:r>
                      <a:r>
                        <a:rPr kumimoji="1" lang="en-US" altLang="zh-CN"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50</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欧姆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用于</a:t>
                      </a: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ARCnet</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和</a:t>
                      </a:r>
                      <a:r>
                        <a:rPr kumimoji="1" lang="en-US" altLang="zh-CN" sz="1800" b="0" i="0" u="none" strike="noStrike" cap="none" normalizeH="0" baseline="0" smtClean="0">
                          <a:ln>
                            <a:noFill/>
                          </a:ln>
                          <a:solidFill>
                            <a:schemeClr val="folHlink"/>
                          </a:solidFill>
                          <a:effectLst/>
                          <a:latin typeface="Tahoma" pitchFamily="34" charset="0"/>
                          <a:ea typeface="宋体" pitchFamily="2" charset="-122"/>
                        </a:rPr>
                        <a:t>IBM3270</a:t>
                      </a:r>
                      <a:r>
                        <a:rPr kumimoji="1" lang="zh-CN" altLang="en-US" sz="1800" b="0" i="0" u="none" strike="noStrike" cap="none" normalizeH="0" baseline="0" smtClean="0">
                          <a:ln>
                            <a:noFill/>
                          </a:ln>
                          <a:solidFill>
                            <a:schemeClr val="folHlink"/>
                          </a:solidFill>
                          <a:effectLst/>
                          <a:latin typeface="Tahoma" pitchFamily="34" charset="0"/>
                          <a:ea typeface="宋体" pitchFamily="2" charset="-122"/>
                        </a:rPr>
                        <a:t>终端</a:t>
                      </a:r>
                      <a:r>
                        <a:rPr kumimoji="1" lang="zh-CN" altLang="en-US" sz="1800" b="1" i="0" u="none" strike="noStrike" cap="none" normalizeH="0" baseline="0" smtClean="0">
                          <a:ln>
                            <a:noFill/>
                          </a:ln>
                          <a:solidFill>
                            <a:schemeClr val="folHlink"/>
                          </a:solidFill>
                          <a:effectLst/>
                          <a:latin typeface="Tahoma" pitchFamily="34"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9976" name="Text Box 43"/>
          <p:cNvSpPr txBox="1">
            <a:spLocks noChangeArrowheads="1"/>
          </p:cNvSpPr>
          <p:nvPr/>
        </p:nvSpPr>
        <p:spPr bwMode="auto">
          <a:xfrm>
            <a:off x="1042988" y="1268413"/>
            <a:ext cx="7010400" cy="366712"/>
          </a:xfrm>
          <a:prstGeom prst="rect">
            <a:avLst/>
          </a:prstGeom>
          <a:noFill/>
          <a:ln w="9525">
            <a:noFill/>
            <a:miter lim="800000"/>
            <a:headEnd/>
            <a:tailEnd/>
          </a:ln>
        </p:spPr>
        <p:txBody>
          <a:bodyPr>
            <a:spAutoFit/>
          </a:bodyPr>
          <a:lstStyle/>
          <a:p>
            <a:pPr algn="ctr">
              <a:spcBef>
                <a:spcPct val="50000"/>
              </a:spcBef>
              <a:buClrTx/>
              <a:buSzTx/>
              <a:buFontTx/>
              <a:buNone/>
            </a:pPr>
            <a:r>
              <a:rPr kumimoji="0" lang="zh-CN" altLang="en-US" sz="1800" i="0">
                <a:solidFill>
                  <a:schemeClr val="folHlink"/>
                </a:solidFill>
                <a:latin typeface="Arial" charset="0"/>
              </a:rPr>
              <a:t>同轴电缆的类型</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sz="half" idx="1"/>
          </p:nvPr>
        </p:nvSpPr>
        <p:spPr>
          <a:xfrm>
            <a:off x="285720" y="1714488"/>
            <a:ext cx="8583613" cy="541338"/>
          </a:xfrm>
        </p:spPr>
        <p:txBody>
          <a:bodyPr/>
          <a:lstStyle/>
          <a:p>
            <a:pPr marL="0" indent="0" eaLnBrk="1" hangingPunct="1">
              <a:lnSpc>
                <a:spcPct val="80000"/>
              </a:lnSpc>
              <a:buFont typeface="Wingdings" pitchFamily="2" charset="2"/>
              <a:buNone/>
            </a:pPr>
            <a:r>
              <a:rPr lang="zh-CN" altLang="en-US" sz="2400" dirty="0" smtClean="0">
                <a:solidFill>
                  <a:schemeClr val="folHlink"/>
                </a:solidFill>
              </a:rPr>
              <a:t>同轴电缆</a:t>
            </a:r>
            <a:r>
              <a:rPr lang="zh-CN" altLang="en-US" sz="2400" b="0" dirty="0" smtClean="0">
                <a:solidFill>
                  <a:schemeClr val="folHlink"/>
                </a:solidFill>
              </a:rPr>
              <a:t>：</a:t>
            </a:r>
            <a:r>
              <a:rPr kumimoji="0" lang="zh-CN" altLang="en-US" sz="2400" dirty="0" smtClean="0">
                <a:solidFill>
                  <a:schemeClr val="folHlink"/>
                </a:solidFill>
              </a:rPr>
              <a:t>细缆： </a:t>
            </a:r>
            <a:r>
              <a:rPr kumimoji="0" lang="en-US" altLang="zh-CN" sz="2400" dirty="0" smtClean="0">
                <a:solidFill>
                  <a:schemeClr val="folHlink"/>
                </a:solidFill>
              </a:rPr>
              <a:t>Ethernet(10Base-2)</a:t>
            </a:r>
          </a:p>
          <a:p>
            <a:pPr marL="0" indent="0" eaLnBrk="1" hangingPunct="1">
              <a:lnSpc>
                <a:spcPct val="80000"/>
              </a:lnSpc>
              <a:buFont typeface="Wingdings" pitchFamily="2" charset="2"/>
              <a:buNone/>
            </a:pPr>
            <a:r>
              <a:rPr kumimoji="0" lang="en-US" altLang="zh-CN" sz="2400" dirty="0" smtClean="0">
                <a:solidFill>
                  <a:schemeClr val="folHlink"/>
                </a:solidFill>
              </a:rPr>
              <a:t>                   </a:t>
            </a:r>
            <a:r>
              <a:rPr kumimoji="0" lang="zh-CN" altLang="en-US" sz="2400" dirty="0" smtClean="0">
                <a:solidFill>
                  <a:schemeClr val="folHlink"/>
                </a:solidFill>
              </a:rPr>
              <a:t>粗缆：</a:t>
            </a:r>
            <a:r>
              <a:rPr kumimoji="0" lang="en-US" altLang="zh-CN" sz="2400" dirty="0" smtClean="0">
                <a:solidFill>
                  <a:schemeClr val="folHlink"/>
                </a:solidFill>
              </a:rPr>
              <a:t>Ethernet(10Base-5)</a:t>
            </a:r>
          </a:p>
          <a:p>
            <a:pPr marL="0" indent="0" eaLnBrk="1" hangingPunct="1">
              <a:lnSpc>
                <a:spcPct val="80000"/>
              </a:lnSpc>
              <a:buFont typeface="Wingdings" pitchFamily="2" charset="2"/>
              <a:buChar char="n"/>
            </a:pPr>
            <a:endParaRPr lang="en-US" altLang="zh-CN" sz="2400" dirty="0" smtClean="0"/>
          </a:p>
        </p:txBody>
      </p:sp>
      <p:sp>
        <p:nvSpPr>
          <p:cNvPr id="40963" name="Rectangle 3"/>
          <p:cNvSpPr>
            <a:spLocks noChangeArrowheads="1"/>
          </p:cNvSpPr>
          <p:nvPr/>
        </p:nvSpPr>
        <p:spPr bwMode="auto">
          <a:xfrm>
            <a:off x="571472" y="928670"/>
            <a:ext cx="2518638" cy="523220"/>
          </a:xfrm>
          <a:prstGeom prst="rect">
            <a:avLst/>
          </a:prstGeom>
          <a:noFill/>
          <a:ln w="9525" algn="ctr">
            <a:noFill/>
            <a:miter lim="800000"/>
            <a:headEnd/>
            <a:tailEnd/>
          </a:ln>
        </p:spPr>
        <p:txBody>
          <a:bodyPr wrap="none">
            <a:spAutoFit/>
          </a:bodyPr>
          <a:lstStyle/>
          <a:p>
            <a:r>
              <a:rPr lang="en-US" altLang="zh-CN" sz="2800" i="0" dirty="0">
                <a:solidFill>
                  <a:schemeClr val="folHlink"/>
                </a:solidFill>
                <a:latin typeface="黑体" pitchFamily="2" charset="-122"/>
                <a:ea typeface="黑体" pitchFamily="2" charset="-122"/>
              </a:rPr>
              <a:t> </a:t>
            </a:r>
            <a:r>
              <a:rPr lang="zh-CN" altLang="en-US" sz="2800" i="0" dirty="0" smtClean="0">
                <a:solidFill>
                  <a:schemeClr val="folHlink"/>
                </a:solidFill>
                <a:latin typeface="黑体" pitchFamily="2" charset="-122"/>
                <a:ea typeface="黑体" pitchFamily="2" charset="-122"/>
              </a:rPr>
              <a:t>网络</a:t>
            </a:r>
            <a:r>
              <a:rPr lang="zh-CN" altLang="en-US" sz="2800" i="0" dirty="0">
                <a:solidFill>
                  <a:schemeClr val="folHlink"/>
                </a:solidFill>
                <a:latin typeface="黑体" pitchFamily="2" charset="-122"/>
                <a:ea typeface="黑体" pitchFamily="2" charset="-122"/>
              </a:rPr>
              <a:t>传输介质</a:t>
            </a:r>
          </a:p>
        </p:txBody>
      </p:sp>
      <p:sp>
        <p:nvSpPr>
          <p:cNvPr id="40964" name="Text Box 5"/>
          <p:cNvSpPr txBox="1">
            <a:spLocks noChangeArrowheads="1"/>
          </p:cNvSpPr>
          <p:nvPr/>
        </p:nvSpPr>
        <p:spPr bwMode="auto">
          <a:xfrm>
            <a:off x="323850" y="2349500"/>
            <a:ext cx="8496300" cy="4093428"/>
          </a:xfrm>
          <a:prstGeom prst="rect">
            <a:avLst/>
          </a:prstGeom>
          <a:noFill/>
          <a:ln w="9525" algn="ctr">
            <a:noFill/>
            <a:miter lim="800000"/>
            <a:headEnd/>
            <a:tailEnd/>
          </a:ln>
        </p:spPr>
        <p:txBody>
          <a:bodyPr>
            <a:spAutoFit/>
          </a:bodyPr>
          <a:lstStyle/>
          <a:p>
            <a:r>
              <a:rPr kumimoji="0" lang="en-US" altLang="zh-CN" sz="2000" b="0" i="0" dirty="0">
                <a:solidFill>
                  <a:schemeClr val="tx1"/>
                </a:solidFill>
              </a:rPr>
              <a:t>   .10</a:t>
            </a:r>
            <a:r>
              <a:rPr kumimoji="0" lang="zh-CN" altLang="en-US" sz="2000" b="0" i="0" dirty="0">
                <a:solidFill>
                  <a:schemeClr val="tx1"/>
                </a:solidFill>
              </a:rPr>
              <a:t>表示信号在电缆上的传输速率为</a:t>
            </a:r>
            <a:r>
              <a:rPr kumimoji="0" lang="en-US" altLang="zh-CN" sz="2000" b="0" i="0" dirty="0">
                <a:solidFill>
                  <a:schemeClr val="tx1"/>
                </a:solidFill>
              </a:rPr>
              <a:t>10Mbit/s</a:t>
            </a:r>
            <a:r>
              <a:rPr kumimoji="0" lang="zh-CN" altLang="en-US" sz="2000" b="0" i="0" dirty="0">
                <a:solidFill>
                  <a:schemeClr val="tx1"/>
                </a:solidFill>
              </a:rPr>
              <a:t>。</a:t>
            </a:r>
          </a:p>
          <a:p>
            <a:r>
              <a:rPr lang="zh-CN" altLang="en-US" sz="2000" dirty="0" smtClean="0">
                <a:latin typeface="Times New Roman" pitchFamily="18" charset="0"/>
              </a:rPr>
              <a:t>   </a:t>
            </a:r>
            <a:r>
              <a:rPr kumimoji="0" lang="en-US" altLang="zh-CN" sz="2000" b="0" i="0" dirty="0" smtClean="0">
                <a:solidFill>
                  <a:schemeClr val="tx1"/>
                </a:solidFill>
                <a:latin typeface="Times New Roman" pitchFamily="18" charset="0"/>
              </a:rPr>
              <a:t>·</a:t>
            </a:r>
            <a:r>
              <a:rPr kumimoji="0" lang="en-US" altLang="zh-CN" sz="2000" b="0" i="0" dirty="0">
                <a:solidFill>
                  <a:schemeClr val="tx1"/>
                </a:solidFill>
              </a:rPr>
              <a:t>Base</a:t>
            </a:r>
            <a:r>
              <a:rPr kumimoji="0" lang="zh-CN" altLang="en-US" sz="2000" b="0" i="0" dirty="0">
                <a:solidFill>
                  <a:schemeClr val="tx1"/>
                </a:solidFill>
              </a:rPr>
              <a:t>表示电缆上的信号是基带信号。</a:t>
            </a:r>
          </a:p>
          <a:p>
            <a:r>
              <a:rPr kumimoji="0" lang="zh-CN" altLang="en-US" sz="2000" b="0" i="0" dirty="0">
                <a:solidFill>
                  <a:schemeClr val="tx1"/>
                </a:solidFill>
              </a:rPr>
              <a:t>      </a:t>
            </a:r>
            <a:r>
              <a:rPr kumimoji="0" lang="zh-CN" altLang="en-US" sz="2000" b="0" i="0" dirty="0" smtClean="0">
                <a:solidFill>
                  <a:schemeClr val="tx1"/>
                </a:solidFill>
              </a:rPr>
              <a:t> </a:t>
            </a:r>
            <a:r>
              <a:rPr kumimoji="0" lang="en-US" altLang="zh-CN" sz="2000" b="0" i="0" dirty="0" smtClean="0">
                <a:solidFill>
                  <a:schemeClr val="tx1"/>
                </a:solidFill>
                <a:latin typeface="Times New Roman" pitchFamily="18" charset="0"/>
              </a:rPr>
              <a:t>·</a:t>
            </a:r>
            <a:r>
              <a:rPr kumimoji="0" lang="en-US" altLang="zh-CN" sz="2000" b="0" i="0" dirty="0">
                <a:solidFill>
                  <a:schemeClr val="tx1"/>
                </a:solidFill>
              </a:rPr>
              <a:t>2</a:t>
            </a:r>
            <a:r>
              <a:rPr kumimoji="0" lang="zh-CN" altLang="en-US" sz="2000" b="0" i="0" dirty="0">
                <a:solidFill>
                  <a:schemeClr val="tx1"/>
                </a:solidFill>
              </a:rPr>
              <a:t>表示网络中网络电缆缆段总和是最大长</a:t>
            </a:r>
            <a:r>
              <a:rPr kumimoji="0" lang="en-US" altLang="zh-CN" sz="2000" b="0" i="0" dirty="0">
                <a:solidFill>
                  <a:schemeClr val="tx1"/>
                </a:solidFill>
              </a:rPr>
              <a:t>200m</a:t>
            </a:r>
            <a:r>
              <a:rPr kumimoji="0" lang="zh-CN" altLang="en-US" sz="2000" b="0" i="0" dirty="0">
                <a:solidFill>
                  <a:schemeClr val="tx1"/>
                </a:solidFill>
              </a:rPr>
              <a:t>。</a:t>
            </a:r>
          </a:p>
          <a:p>
            <a:r>
              <a:rPr kumimoji="0" lang="zh-CN" altLang="en-US" sz="2000" b="0" i="0" dirty="0">
                <a:solidFill>
                  <a:schemeClr val="tx1"/>
                </a:solidFill>
              </a:rPr>
              <a:t>  </a:t>
            </a:r>
            <a:r>
              <a:rPr kumimoji="0" lang="zh-CN" altLang="en-US" sz="2000" b="0" i="0" dirty="0" smtClean="0">
                <a:solidFill>
                  <a:schemeClr val="tx1"/>
                </a:solidFill>
              </a:rPr>
              <a:t> </a:t>
            </a:r>
            <a:r>
              <a:rPr kumimoji="0" lang="en-US" altLang="zh-CN" sz="2000" b="0" i="0" dirty="0" smtClean="0">
                <a:solidFill>
                  <a:schemeClr val="tx1"/>
                </a:solidFill>
                <a:latin typeface="Times New Roman" pitchFamily="18" charset="0"/>
              </a:rPr>
              <a:t>·</a:t>
            </a:r>
            <a:r>
              <a:rPr kumimoji="0" lang="en-US" altLang="zh-CN" sz="2000" b="0" i="0" dirty="0">
                <a:solidFill>
                  <a:schemeClr val="tx1"/>
                </a:solidFill>
              </a:rPr>
              <a:t>5</a:t>
            </a:r>
            <a:r>
              <a:rPr kumimoji="0" lang="zh-CN" altLang="en-US" sz="2000" b="0" i="0" dirty="0">
                <a:solidFill>
                  <a:schemeClr val="tx1"/>
                </a:solidFill>
              </a:rPr>
              <a:t>表示网络中网络电缆缆段总和是最大长</a:t>
            </a:r>
            <a:r>
              <a:rPr kumimoji="0" lang="en-US" altLang="zh-CN" sz="2000" b="0" i="0" dirty="0">
                <a:solidFill>
                  <a:schemeClr val="tx1"/>
                </a:solidFill>
              </a:rPr>
              <a:t>500m</a:t>
            </a:r>
            <a:r>
              <a:rPr kumimoji="0" lang="zh-CN" altLang="en-US" sz="2000" b="0" i="0" dirty="0">
                <a:solidFill>
                  <a:schemeClr val="tx1"/>
                </a:solidFill>
              </a:rPr>
              <a:t>。</a:t>
            </a:r>
            <a:endParaRPr kumimoji="0" lang="zh-CN" altLang="en-US" sz="2000" i="0" dirty="0">
              <a:solidFill>
                <a:schemeClr val="tx1"/>
              </a:solidFill>
            </a:endParaRPr>
          </a:p>
          <a:p>
            <a:r>
              <a:rPr kumimoji="0" lang="zh-CN" altLang="en-US" sz="2000" i="0" dirty="0">
                <a:solidFill>
                  <a:schemeClr val="tx1"/>
                </a:solidFill>
              </a:rPr>
              <a:t>特点：</a:t>
            </a:r>
          </a:p>
          <a:p>
            <a:r>
              <a:rPr kumimoji="0" lang="en-US" altLang="zh-CN" sz="2000" b="0" i="0" dirty="0" smtClean="0">
                <a:solidFill>
                  <a:schemeClr val="tx1"/>
                </a:solidFill>
                <a:latin typeface="宋体" pitchFamily="2" charset="-122"/>
              </a:rPr>
              <a:t>1</a:t>
            </a:r>
            <a:r>
              <a:rPr lang="zh-CN" altLang="en-US" sz="2000" dirty="0" smtClean="0">
                <a:latin typeface="宋体" pitchFamily="2" charset="-122"/>
              </a:rPr>
              <a:t>、</a:t>
            </a:r>
            <a:r>
              <a:rPr kumimoji="0" lang="zh-CN" altLang="en-US" sz="2000" b="0" i="0" dirty="0" smtClean="0">
                <a:solidFill>
                  <a:schemeClr val="tx1"/>
                </a:solidFill>
                <a:latin typeface="宋体" pitchFamily="2" charset="-122"/>
              </a:rPr>
              <a:t>同轴电缆</a:t>
            </a:r>
            <a:r>
              <a:rPr kumimoji="0" lang="zh-CN" altLang="en-US" sz="2000" b="0" i="0" dirty="0">
                <a:solidFill>
                  <a:schemeClr val="tx1"/>
                </a:solidFill>
                <a:latin typeface="宋体" pitchFamily="2" charset="-122"/>
              </a:rPr>
              <a:t>类型是阻抗为</a:t>
            </a:r>
            <a:r>
              <a:rPr kumimoji="0" lang="en-US" altLang="zh-CN" sz="2000" b="0" i="0" dirty="0">
                <a:solidFill>
                  <a:schemeClr val="tx1"/>
                </a:solidFill>
                <a:latin typeface="宋体" pitchFamily="2" charset="-122"/>
              </a:rPr>
              <a:t>50Ω</a:t>
            </a:r>
            <a:r>
              <a:rPr kumimoji="0" lang="zh-CN" altLang="en-US" sz="2000" b="0" i="0" dirty="0">
                <a:solidFill>
                  <a:schemeClr val="tx1"/>
                </a:solidFill>
                <a:latin typeface="宋体" pitchFamily="2" charset="-122"/>
              </a:rPr>
              <a:t>的同轴电缆</a:t>
            </a:r>
          </a:p>
          <a:p>
            <a:r>
              <a:rPr kumimoji="0" lang="en-US" altLang="zh-CN" sz="2000" b="0" i="0" dirty="0" smtClean="0">
                <a:solidFill>
                  <a:schemeClr val="tx1"/>
                </a:solidFill>
                <a:latin typeface="宋体" pitchFamily="2" charset="-122"/>
              </a:rPr>
              <a:t>2</a:t>
            </a:r>
            <a:r>
              <a:rPr lang="zh-CN" altLang="en-US" sz="2000" dirty="0" smtClean="0">
                <a:latin typeface="宋体" pitchFamily="2" charset="-122"/>
              </a:rPr>
              <a:t>、</a:t>
            </a:r>
            <a:r>
              <a:rPr kumimoji="0" lang="en-US" altLang="zh-CN" sz="2000" b="0" i="0" dirty="0" smtClean="0">
                <a:solidFill>
                  <a:schemeClr val="tx1"/>
                </a:solidFill>
                <a:latin typeface="宋体" pitchFamily="2" charset="-122"/>
              </a:rPr>
              <a:t>BNC</a:t>
            </a:r>
            <a:r>
              <a:rPr kumimoji="0" lang="zh-CN" altLang="en-US" sz="2000" b="0" i="0" dirty="0">
                <a:solidFill>
                  <a:schemeClr val="tx1"/>
                </a:solidFill>
                <a:latin typeface="宋体" pitchFamily="2" charset="-122"/>
              </a:rPr>
              <a:t>连接器（</a:t>
            </a:r>
            <a:r>
              <a:rPr kumimoji="0" lang="en-US" altLang="zh-CN" sz="2000" b="0" i="0" dirty="0">
                <a:solidFill>
                  <a:schemeClr val="tx1"/>
                </a:solidFill>
                <a:latin typeface="宋体" pitchFamily="2" charset="-122"/>
              </a:rPr>
              <a:t>Q 9</a:t>
            </a:r>
            <a:r>
              <a:rPr kumimoji="0" lang="zh-CN" altLang="en-US" sz="2000" b="0" i="0" dirty="0">
                <a:solidFill>
                  <a:schemeClr val="tx1"/>
                </a:solidFill>
                <a:latin typeface="宋体" pitchFamily="2" charset="-122"/>
              </a:rPr>
              <a:t>），</a:t>
            </a:r>
            <a:r>
              <a:rPr kumimoji="0" lang="en-US" altLang="zh-CN" sz="2000" b="0" i="0" dirty="0">
                <a:solidFill>
                  <a:schemeClr val="tx1"/>
                </a:solidFill>
                <a:latin typeface="宋体" pitchFamily="2" charset="-122"/>
              </a:rPr>
              <a:t>50Ω</a:t>
            </a:r>
            <a:r>
              <a:rPr kumimoji="0" lang="zh-CN" altLang="en-US" sz="2000" b="0" i="0" dirty="0">
                <a:solidFill>
                  <a:schemeClr val="tx1"/>
                </a:solidFill>
                <a:latin typeface="宋体" pitchFamily="2" charset="-122"/>
              </a:rPr>
              <a:t>终端器，</a:t>
            </a:r>
            <a:r>
              <a:rPr kumimoji="0" lang="en-US" altLang="zh-CN" sz="2000" b="0" i="0" dirty="0">
                <a:solidFill>
                  <a:schemeClr val="tx1"/>
                </a:solidFill>
                <a:latin typeface="宋体" pitchFamily="2" charset="-122"/>
              </a:rPr>
              <a:t>T</a:t>
            </a:r>
            <a:r>
              <a:rPr kumimoji="0" lang="zh-CN" altLang="en-US" sz="2000" b="0" i="0" dirty="0">
                <a:solidFill>
                  <a:schemeClr val="tx1"/>
                </a:solidFill>
                <a:latin typeface="宋体" pitchFamily="2" charset="-122"/>
              </a:rPr>
              <a:t>型头</a:t>
            </a:r>
          </a:p>
          <a:p>
            <a:r>
              <a:rPr kumimoji="0" lang="en-US" altLang="zh-CN" sz="2000" b="0" i="0" dirty="0" smtClean="0">
                <a:solidFill>
                  <a:schemeClr val="tx1"/>
                </a:solidFill>
                <a:latin typeface="宋体" pitchFamily="2" charset="-122"/>
              </a:rPr>
              <a:t>3</a:t>
            </a:r>
            <a:r>
              <a:rPr lang="zh-CN" altLang="en-US" sz="2000" dirty="0" smtClean="0">
                <a:latin typeface="宋体" pitchFamily="2" charset="-122"/>
              </a:rPr>
              <a:t>、</a:t>
            </a:r>
            <a:r>
              <a:rPr kumimoji="0" lang="zh-CN" altLang="en-US" sz="2000" b="0" i="0" dirty="0" smtClean="0">
                <a:solidFill>
                  <a:schemeClr val="tx1"/>
                </a:solidFill>
                <a:latin typeface="宋体" pitchFamily="2" charset="-122"/>
              </a:rPr>
              <a:t>网络</a:t>
            </a:r>
            <a:r>
              <a:rPr kumimoji="0" lang="zh-CN" altLang="en-US" sz="2000" b="0" i="0" dirty="0">
                <a:solidFill>
                  <a:schemeClr val="tx1"/>
                </a:solidFill>
                <a:latin typeface="宋体" pitchFamily="2" charset="-122"/>
              </a:rPr>
              <a:t>电缆缆段（一个</a:t>
            </a:r>
            <a:r>
              <a:rPr kumimoji="0" lang="en-US" altLang="zh-CN" sz="2000" b="0" i="0" dirty="0">
                <a:solidFill>
                  <a:schemeClr val="tx1"/>
                </a:solidFill>
                <a:latin typeface="宋体" pitchFamily="2" charset="-122"/>
              </a:rPr>
              <a:t>10M</a:t>
            </a:r>
            <a:r>
              <a:rPr kumimoji="0" lang="zh-CN" altLang="en-US" sz="2000" b="0" i="0" dirty="0">
                <a:solidFill>
                  <a:schemeClr val="tx1"/>
                </a:solidFill>
                <a:latin typeface="宋体" pitchFamily="2" charset="-122"/>
              </a:rPr>
              <a:t>以太网局域网）最大长度为</a:t>
            </a:r>
            <a:r>
              <a:rPr kumimoji="0" lang="en-US" altLang="zh-CN" sz="2000" b="0" i="0" dirty="0">
                <a:solidFill>
                  <a:schemeClr val="tx1"/>
                </a:solidFill>
                <a:latin typeface="宋体" pitchFamily="2" charset="-122"/>
              </a:rPr>
              <a:t>185</a:t>
            </a:r>
            <a:r>
              <a:rPr kumimoji="0" lang="zh-CN" altLang="en-US" sz="2000" b="0" i="0" dirty="0">
                <a:solidFill>
                  <a:schemeClr val="tx1"/>
                </a:solidFill>
                <a:latin typeface="宋体" pitchFamily="2" charset="-122"/>
              </a:rPr>
              <a:t>米 或 </a:t>
            </a:r>
            <a:r>
              <a:rPr kumimoji="0" lang="en-US" altLang="zh-CN" sz="2000" b="0" i="0" dirty="0">
                <a:solidFill>
                  <a:schemeClr val="tx1"/>
                </a:solidFill>
                <a:latin typeface="宋体" pitchFamily="2" charset="-122"/>
              </a:rPr>
              <a:t>500</a:t>
            </a:r>
            <a:r>
              <a:rPr kumimoji="0" lang="zh-CN" altLang="en-US" sz="2000" b="0" i="0" dirty="0">
                <a:solidFill>
                  <a:schemeClr val="tx1"/>
                </a:solidFill>
                <a:latin typeface="宋体" pitchFamily="2" charset="-122"/>
              </a:rPr>
              <a:t>米</a:t>
            </a:r>
          </a:p>
          <a:p>
            <a:r>
              <a:rPr kumimoji="0" lang="en-US" altLang="zh-CN" sz="2000" b="0" i="0" dirty="0" smtClean="0">
                <a:solidFill>
                  <a:schemeClr val="tx1"/>
                </a:solidFill>
                <a:latin typeface="宋体" pitchFamily="2" charset="-122"/>
              </a:rPr>
              <a:t>4</a:t>
            </a:r>
            <a:r>
              <a:rPr lang="zh-CN" altLang="en-US" sz="2000" dirty="0" smtClean="0">
                <a:latin typeface="宋体" pitchFamily="2" charset="-122"/>
              </a:rPr>
              <a:t>、</a:t>
            </a:r>
            <a:r>
              <a:rPr kumimoji="0" lang="zh-CN" altLang="en-US" sz="2000" b="0" i="0" dirty="0" smtClean="0">
                <a:solidFill>
                  <a:schemeClr val="tx1"/>
                </a:solidFill>
                <a:latin typeface="宋体" pitchFamily="2" charset="-122"/>
              </a:rPr>
              <a:t>使用</a:t>
            </a:r>
            <a:r>
              <a:rPr kumimoji="0" lang="zh-CN" altLang="en-US" sz="2000" b="0" i="0" dirty="0">
                <a:solidFill>
                  <a:schemeClr val="tx1"/>
                </a:solidFill>
                <a:latin typeface="宋体" pitchFamily="2" charset="-122"/>
              </a:rPr>
              <a:t>收发器：连接</a:t>
            </a:r>
            <a:r>
              <a:rPr kumimoji="0" lang="zh-CN" altLang="en-US" sz="2000" b="0" i="0" dirty="0">
                <a:solidFill>
                  <a:schemeClr val="tx1"/>
                </a:solidFill>
              </a:rPr>
              <a:t>细缆的收发器包含在网卡中，连接粗缆的是独立的收</a:t>
            </a:r>
          </a:p>
          <a:p>
            <a:r>
              <a:rPr kumimoji="0" lang="zh-CN" altLang="en-US" sz="2000" b="0" i="0" dirty="0">
                <a:solidFill>
                  <a:schemeClr val="tx1"/>
                </a:solidFill>
              </a:rPr>
              <a:t>          </a:t>
            </a:r>
            <a:r>
              <a:rPr kumimoji="0" lang="zh-CN" altLang="en-US" sz="2000" b="0" i="0" dirty="0" smtClean="0">
                <a:solidFill>
                  <a:schemeClr val="tx1"/>
                </a:solidFill>
              </a:rPr>
              <a:t>                 发</a:t>
            </a:r>
            <a:r>
              <a:rPr kumimoji="0" lang="zh-CN" altLang="en-US" sz="2000" b="0" i="0" dirty="0">
                <a:solidFill>
                  <a:schemeClr val="tx1"/>
                </a:solidFill>
              </a:rPr>
              <a:t>器</a:t>
            </a:r>
            <a:endParaRPr kumimoji="0" lang="zh-CN" altLang="en-US" sz="2000" b="0" i="0" dirty="0">
              <a:solidFill>
                <a:schemeClr val="tx1"/>
              </a:solidFill>
              <a:latin typeface="宋体" pitchFamily="2" charset="-122"/>
            </a:endParaRPr>
          </a:p>
          <a:p>
            <a:r>
              <a:rPr lang="zh-CN" altLang="en-US" sz="2000" b="0" i="0" dirty="0">
                <a:solidFill>
                  <a:schemeClr val="tx1"/>
                </a:solidFill>
              </a:rPr>
              <a:t>*  </a:t>
            </a:r>
            <a:r>
              <a:rPr lang="zh-CN" altLang="en-US" sz="2000" i="0" dirty="0">
                <a:solidFill>
                  <a:schemeClr val="folHlink"/>
                </a:solidFill>
              </a:rPr>
              <a:t>电视系统用的同轴电缆：</a:t>
            </a:r>
            <a:r>
              <a:rPr lang="zh-CN" altLang="en-US" sz="2000" b="0" i="0" dirty="0">
                <a:solidFill>
                  <a:schemeClr val="tx1"/>
                </a:solidFill>
              </a:rPr>
              <a:t>用于频分多路复用</a:t>
            </a:r>
            <a:r>
              <a:rPr lang="en-US" altLang="zh-CN" sz="2000" b="0" i="0" dirty="0">
                <a:solidFill>
                  <a:schemeClr val="tx1"/>
                </a:solidFill>
              </a:rPr>
              <a:t>FDM</a:t>
            </a:r>
            <a:r>
              <a:rPr lang="zh-CN" altLang="en-US" sz="2000" b="0" i="0" dirty="0">
                <a:solidFill>
                  <a:schemeClr val="tx1"/>
                </a:solidFill>
              </a:rPr>
              <a:t>的模拟信号发送，阻抗为</a:t>
            </a:r>
            <a:r>
              <a:rPr lang="en-US" altLang="zh-CN" sz="2000" b="0" i="0" dirty="0">
                <a:solidFill>
                  <a:schemeClr val="tx1"/>
                </a:solidFill>
              </a:rPr>
              <a:t>75Ω</a:t>
            </a:r>
            <a:r>
              <a:rPr lang="zh-CN" altLang="en-US" sz="2000" b="0" i="0" dirty="0">
                <a:solidFill>
                  <a:schemeClr val="tx1"/>
                </a:solidFill>
              </a:rPr>
              <a:t>的电缆，称为宽带同轴电缆。</a:t>
            </a:r>
            <a:endParaRPr kumimoji="0" lang="zh-CN" altLang="en-US" sz="2000" b="0" i="0" dirty="0">
              <a:solidFill>
                <a:schemeClr val="tx1"/>
              </a:solidFill>
              <a:latin typeface="宋体" pitchFamily="2" charset="-122"/>
            </a:endParaRPr>
          </a:p>
          <a:p>
            <a:pPr>
              <a:buClrTx/>
              <a:buSzTx/>
              <a:buFontTx/>
              <a:buNone/>
            </a:pPr>
            <a:endParaRPr lang="en-US" altLang="zh-CN" sz="2000" dirty="0">
              <a:solidFill>
                <a:schemeClr val="tx1"/>
              </a:solidFill>
              <a:latin typeface="宋体"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图3-10  使用总线拓扑结构的同轴电缆网络示意图"/>
          <p:cNvPicPr>
            <a:picLocks noChangeAspect="1" noChangeArrowheads="1"/>
          </p:cNvPicPr>
          <p:nvPr/>
        </p:nvPicPr>
        <p:blipFill>
          <a:blip r:embed="rId2"/>
          <a:srcRect/>
          <a:stretch>
            <a:fillRect/>
          </a:stretch>
        </p:blipFill>
        <p:spPr bwMode="auto">
          <a:xfrm>
            <a:off x="1258888" y="1412875"/>
            <a:ext cx="6248400" cy="3960813"/>
          </a:xfrm>
          <a:prstGeom prst="rect">
            <a:avLst/>
          </a:prstGeom>
          <a:noFill/>
          <a:ln w="9525">
            <a:noFill/>
            <a:miter lim="800000"/>
            <a:headEnd/>
            <a:tailEnd/>
          </a:ln>
        </p:spPr>
      </p:pic>
      <p:sp>
        <p:nvSpPr>
          <p:cNvPr id="41987" name="Text Box 5"/>
          <p:cNvSpPr txBox="1">
            <a:spLocks noChangeArrowheads="1"/>
          </p:cNvSpPr>
          <p:nvPr/>
        </p:nvSpPr>
        <p:spPr bwMode="auto">
          <a:xfrm>
            <a:off x="1476375" y="5589588"/>
            <a:ext cx="6924675" cy="457200"/>
          </a:xfrm>
          <a:prstGeom prst="rect">
            <a:avLst/>
          </a:prstGeom>
          <a:noFill/>
          <a:ln w="9525" algn="ctr">
            <a:noFill/>
            <a:miter lim="800000"/>
            <a:headEnd/>
            <a:tailEnd/>
          </a:ln>
        </p:spPr>
        <p:txBody>
          <a:bodyPr wrap="none">
            <a:spAutoFit/>
          </a:bodyPr>
          <a:lstStyle/>
          <a:p>
            <a:r>
              <a:rPr kumimoji="0" lang="zh-CN" altLang="en-US" sz="2400" i="0">
                <a:solidFill>
                  <a:schemeClr val="folHlink"/>
                </a:solidFill>
              </a:rPr>
              <a:t>使用总线拓扑结构的同轴电缆（细缆）网络示意图</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descr="粗缆1"/>
          <p:cNvPicPr>
            <a:picLocks noChangeAspect="1" noChangeArrowheads="1"/>
          </p:cNvPicPr>
          <p:nvPr/>
        </p:nvPicPr>
        <p:blipFill>
          <a:blip r:embed="rId2"/>
          <a:srcRect/>
          <a:stretch>
            <a:fillRect/>
          </a:stretch>
        </p:blipFill>
        <p:spPr bwMode="auto">
          <a:xfrm>
            <a:off x="468313" y="1268413"/>
            <a:ext cx="7488237" cy="4465637"/>
          </a:xfrm>
          <a:prstGeom prst="rect">
            <a:avLst/>
          </a:prstGeom>
          <a:noFill/>
          <a:ln w="9525">
            <a:noFill/>
            <a:miter lim="800000"/>
            <a:headEnd/>
            <a:tailEnd/>
          </a:ln>
        </p:spPr>
      </p:pic>
      <p:sp>
        <p:nvSpPr>
          <p:cNvPr id="43011" name="Text Box 5"/>
          <p:cNvSpPr txBox="1">
            <a:spLocks noChangeArrowheads="1"/>
          </p:cNvSpPr>
          <p:nvPr/>
        </p:nvSpPr>
        <p:spPr bwMode="auto">
          <a:xfrm>
            <a:off x="1331913" y="5734050"/>
            <a:ext cx="6924675" cy="457200"/>
          </a:xfrm>
          <a:prstGeom prst="rect">
            <a:avLst/>
          </a:prstGeom>
          <a:noFill/>
          <a:ln w="9525" algn="ctr">
            <a:noFill/>
            <a:miter lim="800000"/>
            <a:headEnd/>
            <a:tailEnd/>
          </a:ln>
        </p:spPr>
        <p:txBody>
          <a:bodyPr wrap="none">
            <a:spAutoFit/>
          </a:bodyPr>
          <a:lstStyle/>
          <a:p>
            <a:r>
              <a:rPr kumimoji="0" lang="zh-CN" altLang="en-US" sz="2400" i="0">
                <a:solidFill>
                  <a:schemeClr val="folHlink"/>
                </a:solidFill>
              </a:rPr>
              <a:t>使用总线拓扑结构的同轴电缆（粗缆）网络示意图</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a:spLocks noGrp="1"/>
          </p:cNvSpPr>
          <p:nvPr>
            <p:ph type="dt" sz="quarter" idx="10"/>
          </p:nvPr>
        </p:nvSpPr>
        <p:spPr>
          <a:noFill/>
          <a:ln>
            <a:miter lim="800000"/>
            <a:headEnd/>
            <a:tailEnd/>
          </a:ln>
        </p:spPr>
        <p:txBody>
          <a:bodyPr/>
          <a:lstStyle/>
          <a:p>
            <a:fld id="{9C36383C-7E1C-4BEF-B1D6-DCDFD6237121}" type="datetime2">
              <a:rPr lang="zh-CN" altLang="en-US" smtClean="0"/>
              <a:pPr/>
              <a:t>2021年8月26日</a:t>
            </a:fld>
            <a:endParaRPr lang="en-US" altLang="zh-CN" smtClean="0"/>
          </a:p>
        </p:txBody>
      </p:sp>
      <p:sp>
        <p:nvSpPr>
          <p:cNvPr id="11267" name="灯片编号占位符 5"/>
          <p:cNvSpPr>
            <a:spLocks noGrp="1"/>
          </p:cNvSpPr>
          <p:nvPr>
            <p:ph type="sldNum" sz="quarter" idx="12"/>
          </p:nvPr>
        </p:nvSpPr>
        <p:spPr>
          <a:noFill/>
          <a:ln>
            <a:miter lim="800000"/>
            <a:headEnd/>
            <a:tailEnd/>
          </a:ln>
        </p:spPr>
        <p:txBody>
          <a:bodyPr/>
          <a:lstStyle/>
          <a:p>
            <a:r>
              <a:rPr lang="zh-CN" altLang="en-US" smtClean="0"/>
              <a:t>第</a:t>
            </a:r>
            <a:fld id="{DA543678-31BC-4EEA-AA25-0AE3D3D721CD}" type="slidenum">
              <a:rPr lang="zh-CN" altLang="en-US" smtClean="0"/>
              <a:pPr/>
              <a:t>45</a:t>
            </a:fld>
            <a:r>
              <a:rPr lang="zh-CN" altLang="en-US" smtClean="0"/>
              <a:t>页</a:t>
            </a:r>
          </a:p>
        </p:txBody>
      </p:sp>
      <p:sp>
        <p:nvSpPr>
          <p:cNvPr id="11268" name="Rectangle 2"/>
          <p:cNvSpPr>
            <a:spLocks noGrp="1" noChangeArrowheads="1"/>
          </p:cNvSpPr>
          <p:nvPr>
            <p:ph type="title"/>
          </p:nvPr>
        </p:nvSpPr>
        <p:spPr/>
        <p:txBody>
          <a:bodyPr/>
          <a:lstStyle/>
          <a:p>
            <a:pPr eaLnBrk="1" hangingPunct="1"/>
            <a:r>
              <a:rPr lang="zh-CN" altLang="en-US" smtClean="0">
                <a:latin typeface="宋体" pitchFamily="2" charset="-122"/>
              </a:rPr>
              <a:t>双绞线</a:t>
            </a:r>
            <a:r>
              <a:rPr lang="zh-CN" altLang="en-US" smtClean="0"/>
              <a:t> </a:t>
            </a:r>
          </a:p>
        </p:txBody>
      </p:sp>
      <p:sp>
        <p:nvSpPr>
          <p:cNvPr id="11269" name="Rectangle 3"/>
          <p:cNvSpPr>
            <a:spLocks noGrp="1" noChangeArrowheads="1"/>
          </p:cNvSpPr>
          <p:nvPr>
            <p:ph type="body" idx="1"/>
          </p:nvPr>
        </p:nvSpPr>
        <p:spPr/>
        <p:txBody>
          <a:bodyPr/>
          <a:lstStyle/>
          <a:p>
            <a:pPr eaLnBrk="1" hangingPunct="1">
              <a:lnSpc>
                <a:spcPct val="90000"/>
              </a:lnSpc>
            </a:pPr>
            <a:r>
              <a:rPr lang="zh-CN" altLang="en-US" sz="2800" smtClean="0">
                <a:latin typeface="宋体" pitchFamily="2" charset="-122"/>
              </a:rPr>
              <a:t>双绞线（</a:t>
            </a:r>
            <a:r>
              <a:rPr lang="en-US" altLang="zh-CN" sz="2800" smtClean="0">
                <a:latin typeface="Times New Roman" pitchFamily="18" charset="0"/>
                <a:cs typeface="Times New Roman" pitchFamily="18" charset="0"/>
              </a:rPr>
              <a:t>Twisted pair</a:t>
            </a:r>
            <a:r>
              <a:rPr lang="zh-CN" altLang="en-US" sz="2800" smtClean="0">
                <a:latin typeface="宋体" pitchFamily="2" charset="-122"/>
              </a:rPr>
              <a:t>，</a:t>
            </a:r>
            <a:r>
              <a:rPr lang="en-US" altLang="zh-CN" sz="2800" smtClean="0">
                <a:latin typeface="Times New Roman" pitchFamily="18" charset="0"/>
                <a:cs typeface="Times New Roman" pitchFamily="18" charset="0"/>
              </a:rPr>
              <a:t>TP</a:t>
            </a:r>
            <a:r>
              <a:rPr lang="zh-CN" altLang="en-US" sz="2800" smtClean="0">
                <a:latin typeface="宋体" pitchFamily="2" charset="-122"/>
              </a:rPr>
              <a:t>）是一种综合布线工程中最常用的传输介质。双绞线是由两根具有绝缘保护层的铜导线组成。</a:t>
            </a:r>
            <a:r>
              <a:rPr lang="zh-CN" altLang="en-US" sz="2800" smtClean="0"/>
              <a:t> </a:t>
            </a:r>
          </a:p>
          <a:p>
            <a:pPr eaLnBrk="1" hangingPunct="1">
              <a:lnSpc>
                <a:spcPct val="90000"/>
              </a:lnSpc>
            </a:pPr>
            <a:r>
              <a:rPr lang="zh-CN" altLang="en-US" sz="2800" smtClean="0">
                <a:latin typeface="宋体" pitchFamily="2" charset="-122"/>
              </a:rPr>
              <a:t>双绞线可分为非屏蔽双绞线（</a:t>
            </a:r>
            <a:r>
              <a:rPr lang="en-US" altLang="zh-CN" sz="2800" smtClean="0">
                <a:latin typeface="Times New Roman" pitchFamily="18" charset="0"/>
                <a:cs typeface="Times New Roman" pitchFamily="18" charset="0"/>
              </a:rPr>
              <a:t>Unshiielded Twisted Pair</a:t>
            </a:r>
            <a:r>
              <a:rPr lang="zh-CN" altLang="en-US" sz="2800" smtClean="0">
                <a:latin typeface="宋体" pitchFamily="2" charset="-122"/>
              </a:rPr>
              <a:t>，</a:t>
            </a:r>
            <a:r>
              <a:rPr lang="en-US" altLang="zh-CN" sz="2800" smtClean="0">
                <a:latin typeface="Times New Roman" pitchFamily="18" charset="0"/>
                <a:cs typeface="Times New Roman" pitchFamily="18" charset="0"/>
              </a:rPr>
              <a:t>UTP</a:t>
            </a:r>
            <a:r>
              <a:rPr lang="zh-CN" altLang="en-US" sz="2800" smtClean="0">
                <a:latin typeface="宋体" pitchFamily="2" charset="-122"/>
              </a:rPr>
              <a:t>）和屏蔽双绞线（</a:t>
            </a:r>
            <a:r>
              <a:rPr lang="en-US" altLang="zh-CN" sz="2800" smtClean="0">
                <a:latin typeface="Times New Roman" pitchFamily="18" charset="0"/>
                <a:cs typeface="Times New Roman" pitchFamily="18" charset="0"/>
              </a:rPr>
              <a:t>Shielded Twisted Pair</a:t>
            </a:r>
            <a:r>
              <a:rPr lang="zh-CN" altLang="en-US" sz="2800" smtClean="0">
                <a:latin typeface="宋体" pitchFamily="2" charset="-122"/>
              </a:rPr>
              <a:t>，</a:t>
            </a:r>
            <a:r>
              <a:rPr lang="en-US" altLang="zh-CN" sz="2800" smtClean="0">
                <a:latin typeface="Times New Roman" pitchFamily="18" charset="0"/>
                <a:cs typeface="Times New Roman" pitchFamily="18" charset="0"/>
              </a:rPr>
              <a:t>STP</a:t>
            </a:r>
            <a:r>
              <a:rPr lang="zh-CN" altLang="en-US" sz="2800" smtClean="0">
                <a:latin typeface="宋体" pitchFamily="2" charset="-122"/>
              </a:rPr>
              <a:t>）。</a:t>
            </a:r>
          </a:p>
          <a:p>
            <a:pPr eaLnBrk="1" hangingPunct="1">
              <a:lnSpc>
                <a:spcPct val="90000"/>
              </a:lnSpc>
            </a:pPr>
            <a:r>
              <a:rPr lang="en-US" altLang="zh-CN" sz="2800" smtClean="0">
                <a:latin typeface="宋体" pitchFamily="2" charset="-122"/>
              </a:rPr>
              <a:t>TIA/EIA568</a:t>
            </a:r>
            <a:r>
              <a:rPr lang="zh-CN" altLang="en-US" sz="2800" smtClean="0">
                <a:latin typeface="宋体" pitchFamily="2" charset="-122"/>
              </a:rPr>
              <a:t>标准将双绞线电线分割成若干类。双绞线被称为</a:t>
            </a:r>
            <a:r>
              <a:rPr lang="en-US" altLang="zh-CN" sz="2800" smtClean="0">
                <a:latin typeface="宋体" pitchFamily="2" charset="-122"/>
              </a:rPr>
              <a:t>1</a:t>
            </a:r>
            <a:r>
              <a:rPr lang="zh-CN" altLang="en-US" sz="2800" smtClean="0">
                <a:latin typeface="宋体" pitchFamily="2" charset="-122"/>
              </a:rPr>
              <a:t>、</a:t>
            </a:r>
            <a:r>
              <a:rPr lang="en-US" altLang="zh-CN" sz="2800" smtClean="0">
                <a:latin typeface="宋体" pitchFamily="2" charset="-122"/>
              </a:rPr>
              <a:t>2</a:t>
            </a:r>
            <a:r>
              <a:rPr lang="zh-CN" altLang="en-US" sz="2800" smtClean="0">
                <a:latin typeface="宋体" pitchFamily="2" charset="-122"/>
              </a:rPr>
              <a:t>、</a:t>
            </a:r>
            <a:r>
              <a:rPr lang="en-US" altLang="zh-CN" sz="2800" smtClean="0">
                <a:latin typeface="宋体" pitchFamily="2" charset="-122"/>
              </a:rPr>
              <a:t>3</a:t>
            </a:r>
            <a:r>
              <a:rPr lang="zh-CN" altLang="en-US" sz="2800" smtClean="0">
                <a:latin typeface="宋体" pitchFamily="2" charset="-122"/>
              </a:rPr>
              <a:t>、</a:t>
            </a:r>
            <a:r>
              <a:rPr lang="en-US" altLang="zh-CN" sz="2800" smtClean="0">
                <a:latin typeface="宋体" pitchFamily="2" charset="-122"/>
              </a:rPr>
              <a:t>4</a:t>
            </a:r>
            <a:r>
              <a:rPr lang="zh-CN" altLang="en-US" sz="2800" smtClean="0">
                <a:latin typeface="宋体" pitchFamily="2" charset="-122"/>
              </a:rPr>
              <a:t>或</a:t>
            </a:r>
            <a:r>
              <a:rPr lang="en-US" altLang="zh-CN" sz="2800" smtClean="0">
                <a:latin typeface="宋体" pitchFamily="2" charset="-122"/>
              </a:rPr>
              <a:t>5</a:t>
            </a:r>
            <a:r>
              <a:rPr lang="zh-CN" altLang="en-US" sz="2800" smtClean="0">
                <a:latin typeface="宋体" pitchFamily="2" charset="-122"/>
              </a:rPr>
              <a:t>类，不久又出现了</a:t>
            </a:r>
            <a:r>
              <a:rPr lang="en-US" altLang="zh-CN" sz="2800" smtClean="0">
                <a:latin typeface="宋体" pitchFamily="2" charset="-122"/>
              </a:rPr>
              <a:t>6</a:t>
            </a:r>
            <a:r>
              <a:rPr lang="zh-CN" altLang="en-US" sz="2800" smtClean="0">
                <a:latin typeface="宋体" pitchFamily="2" charset="-122"/>
              </a:rPr>
              <a:t>类，所有这些电缆都必须符合</a:t>
            </a:r>
            <a:r>
              <a:rPr lang="en-US" altLang="zh-CN" sz="2800" smtClean="0">
                <a:latin typeface="宋体" pitchFamily="2" charset="-122"/>
              </a:rPr>
              <a:t>TIA/EIA 568</a:t>
            </a:r>
            <a:r>
              <a:rPr lang="zh-CN" altLang="en-US" sz="2800" smtClean="0">
                <a:latin typeface="宋体" pitchFamily="2" charset="-122"/>
              </a:rPr>
              <a:t>标准，局域网经常使用</a:t>
            </a:r>
            <a:r>
              <a:rPr lang="en-US" altLang="zh-CN" sz="2800" smtClean="0">
                <a:latin typeface="宋体" pitchFamily="2" charset="-122"/>
              </a:rPr>
              <a:t>5</a:t>
            </a:r>
            <a:r>
              <a:rPr lang="zh-CN" altLang="en-US" sz="2800" smtClean="0">
                <a:latin typeface="宋体" pitchFamily="2" charset="-122"/>
              </a:rPr>
              <a:t>类电缆。 </a:t>
            </a:r>
            <a:endParaRPr lang="zh-CN" altLang="en-US" sz="2800" smtClean="0"/>
          </a:p>
          <a:p>
            <a:pPr eaLnBrk="1" hangingPunct="1">
              <a:lnSpc>
                <a:spcPct val="90000"/>
              </a:lnSpc>
            </a:pPr>
            <a:endParaRPr lang="en-US" altLang="zh-CN" sz="2800"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dirty="0" smtClean="0"/>
              <a:t>双绞线</a:t>
            </a:r>
          </a:p>
        </p:txBody>
      </p:sp>
      <p:sp>
        <p:nvSpPr>
          <p:cNvPr id="44035" name="Rectangle 3"/>
          <p:cNvSpPr>
            <a:spLocks noGrp="1" noChangeArrowheads="1"/>
          </p:cNvSpPr>
          <p:nvPr>
            <p:ph type="body" idx="1"/>
          </p:nvPr>
        </p:nvSpPr>
        <p:spPr/>
        <p:txBody>
          <a:bodyPr/>
          <a:lstStyle/>
          <a:p>
            <a:pPr marL="0" indent="0" eaLnBrk="1" hangingPunct="1">
              <a:buFont typeface="Wingdings" pitchFamily="2" charset="2"/>
              <a:buNone/>
            </a:pPr>
            <a:r>
              <a:rPr lang="zh-CN" altLang="en-US" dirty="0" smtClean="0"/>
              <a:t>双绞线（</a:t>
            </a:r>
            <a:r>
              <a:rPr lang="en-US" altLang="zh-CN" dirty="0" smtClean="0"/>
              <a:t>Twisted Pair Cable</a:t>
            </a:r>
            <a:r>
              <a:rPr lang="zh-CN" altLang="en-US" dirty="0" smtClean="0"/>
              <a:t>）是综合布线工程中最常用的一种传输介质。</a:t>
            </a:r>
            <a:r>
              <a:rPr lang="zh-CN" altLang="en-US" b="0" dirty="0" smtClean="0"/>
              <a:t>应用于</a:t>
            </a:r>
            <a:r>
              <a:rPr lang="zh-CN" altLang="en-US" b="0" dirty="0" smtClean="0">
                <a:solidFill>
                  <a:schemeClr val="folHlink"/>
                </a:solidFill>
              </a:rPr>
              <a:t>星型、树形、混合等拓扑结构。</a:t>
            </a:r>
            <a:endParaRPr lang="zh-CN" altLang="en-US" dirty="0" smtClean="0"/>
          </a:p>
          <a:p>
            <a:pPr marL="0" indent="0" eaLnBrk="1" hangingPunct="1">
              <a:buFont typeface="Wingdings" pitchFamily="2" charset="2"/>
              <a:buNone/>
            </a:pPr>
            <a:r>
              <a:rPr lang="zh-CN" altLang="en-US" dirty="0" smtClean="0"/>
              <a:t>双绞线在传输距离，信道宽度和数据传输速度等方面均受到一定限制，但</a:t>
            </a:r>
            <a:r>
              <a:rPr lang="zh-CN" altLang="en-US" dirty="0" smtClean="0">
                <a:solidFill>
                  <a:srgbClr val="FFC000"/>
                </a:solidFill>
              </a:rPr>
              <a:t>价格较为低廉、连接可靠、维护简单</a:t>
            </a:r>
            <a:r>
              <a:rPr lang="zh-CN" altLang="en-US" dirty="0" smtClean="0"/>
              <a:t>，可提供较高的传输带宽，可以传输数据、语音和多媒体。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剥开的线头"/>
          <p:cNvPicPr>
            <a:picLocks noChangeAspect="1" noChangeArrowheads="1"/>
          </p:cNvPicPr>
          <p:nvPr/>
        </p:nvPicPr>
        <p:blipFill>
          <a:blip r:embed="rId2"/>
          <a:srcRect/>
          <a:stretch>
            <a:fillRect/>
          </a:stretch>
        </p:blipFill>
        <p:spPr bwMode="auto">
          <a:xfrm>
            <a:off x="5000628" y="4214818"/>
            <a:ext cx="3327400" cy="2000263"/>
          </a:xfrm>
          <a:prstGeom prst="rect">
            <a:avLst/>
          </a:prstGeom>
          <a:noFill/>
          <a:ln w="9525">
            <a:noFill/>
            <a:miter lim="800000"/>
            <a:headEnd/>
            <a:tailEnd/>
          </a:ln>
        </p:spPr>
      </p:pic>
      <p:sp>
        <p:nvSpPr>
          <p:cNvPr id="45059" name="Rectangle 3"/>
          <p:cNvSpPr>
            <a:spLocks noGrp="1" noChangeArrowheads="1"/>
          </p:cNvSpPr>
          <p:nvPr>
            <p:ph type="title"/>
          </p:nvPr>
        </p:nvSpPr>
        <p:spPr/>
        <p:txBody>
          <a:bodyPr/>
          <a:lstStyle/>
          <a:p>
            <a:pPr eaLnBrk="1" hangingPunct="1"/>
            <a:r>
              <a:rPr lang="en-US" altLang="zh-CN" dirty="0" smtClean="0"/>
              <a:t>1</a:t>
            </a:r>
            <a:r>
              <a:rPr lang="zh-CN" altLang="en-US" dirty="0" smtClean="0"/>
              <a:t>、双绞线简介</a:t>
            </a:r>
          </a:p>
        </p:txBody>
      </p:sp>
      <p:sp>
        <p:nvSpPr>
          <p:cNvPr id="45060" name="Rectangle 4"/>
          <p:cNvSpPr>
            <a:spLocks noGrp="1" noChangeArrowheads="1"/>
          </p:cNvSpPr>
          <p:nvPr>
            <p:ph type="body" idx="1"/>
          </p:nvPr>
        </p:nvSpPr>
        <p:spPr>
          <a:xfrm>
            <a:off x="0" y="1785925"/>
            <a:ext cx="9036050" cy="2219337"/>
          </a:xfrm>
        </p:spPr>
        <p:txBody>
          <a:bodyPr/>
          <a:lstStyle/>
          <a:p>
            <a:pPr marL="0" indent="0" eaLnBrk="1" hangingPunct="1">
              <a:lnSpc>
                <a:spcPct val="90000"/>
              </a:lnSpc>
              <a:buFont typeface="Wingdings" pitchFamily="2" charset="2"/>
              <a:buNone/>
            </a:pPr>
            <a:r>
              <a:rPr lang="zh-CN" altLang="en-US" sz="2200" dirty="0" smtClean="0"/>
              <a:t>    双绞线由两根相互绝缘的铜线组成，形成一个可以传输</a:t>
            </a:r>
            <a:r>
              <a:rPr lang="zh-CN" altLang="en-US" sz="2200" b="0" dirty="0" smtClean="0">
                <a:solidFill>
                  <a:srgbClr val="0000FF"/>
                </a:solidFill>
              </a:rPr>
              <a:t>差分信号</a:t>
            </a:r>
            <a:r>
              <a:rPr lang="zh-CN" altLang="en-US" sz="2200" dirty="0" smtClean="0"/>
              <a:t>的线路。两根绝缘的铜导线按一定密度互相绞合在一起，可以降低信号干扰的程度，每一根导线在传输中辐射的电波会被另一根线上发出的电波抵消。</a:t>
            </a:r>
          </a:p>
          <a:p>
            <a:pPr marL="0" indent="0" eaLnBrk="1" hangingPunct="1">
              <a:lnSpc>
                <a:spcPct val="90000"/>
              </a:lnSpc>
              <a:buFont typeface="Wingdings" pitchFamily="2" charset="2"/>
              <a:buNone/>
            </a:pPr>
            <a:r>
              <a:rPr lang="zh-CN" altLang="en-US" sz="2200" dirty="0" smtClean="0"/>
              <a:t>超五类双绞线一般由两根直径为</a:t>
            </a:r>
            <a:r>
              <a:rPr lang="en-US" altLang="zh-CN" sz="2200" dirty="0" smtClean="0">
                <a:solidFill>
                  <a:srgbClr val="0000FF"/>
                </a:solidFill>
              </a:rPr>
              <a:t>0.51mm</a:t>
            </a:r>
            <a:r>
              <a:rPr lang="zh-CN" altLang="en-US" sz="2200" dirty="0" smtClean="0"/>
              <a:t>绝缘铜导线相互缠绕而成；把</a:t>
            </a:r>
            <a:r>
              <a:rPr lang="en-US" altLang="zh-CN" sz="2200" dirty="0" smtClean="0"/>
              <a:t>4</a:t>
            </a:r>
            <a:r>
              <a:rPr lang="zh-CN" altLang="en-US" sz="2200" dirty="0" smtClean="0"/>
              <a:t>对双绞线一起包在一个绝缘电缆套管里，形成双绞线电缆。在双绞线电缆内，不同线对具有不同的扭绞长度，一般地说按逆时针方向扭绞，线对的</a:t>
            </a:r>
            <a:r>
              <a:rPr lang="zh-CN" altLang="en-US" sz="2200" dirty="0" smtClean="0">
                <a:solidFill>
                  <a:srgbClr val="0000FF"/>
                </a:solidFill>
              </a:rPr>
              <a:t>扭绞长度在</a:t>
            </a:r>
            <a:r>
              <a:rPr lang="en-US" altLang="zh-CN" sz="2200" dirty="0" smtClean="0">
                <a:solidFill>
                  <a:srgbClr val="0000FF"/>
                </a:solidFill>
              </a:rPr>
              <a:t>13mm</a:t>
            </a:r>
            <a:r>
              <a:rPr lang="zh-CN" altLang="en-US" sz="2200" dirty="0" smtClean="0">
                <a:solidFill>
                  <a:srgbClr val="0000FF"/>
                </a:solidFill>
              </a:rPr>
              <a:t>左右</a:t>
            </a:r>
            <a:r>
              <a:rPr lang="zh-CN" altLang="en-US" sz="2200" dirty="0" smtClean="0"/>
              <a:t>，扭线越密 其抗干扰能力就越强。 </a:t>
            </a:r>
          </a:p>
        </p:txBody>
      </p:sp>
      <p:pic>
        <p:nvPicPr>
          <p:cNvPr id="45061" name="Picture 5"/>
          <p:cNvPicPr>
            <a:picLocks noChangeAspect="1" noChangeArrowheads="1"/>
          </p:cNvPicPr>
          <p:nvPr/>
        </p:nvPicPr>
        <p:blipFill>
          <a:blip r:embed="rId3"/>
          <a:srcRect/>
          <a:stretch>
            <a:fillRect/>
          </a:stretch>
        </p:blipFill>
        <p:spPr bwMode="auto">
          <a:xfrm>
            <a:off x="785786" y="4357694"/>
            <a:ext cx="2981325" cy="1981200"/>
          </a:xfrm>
          <a:prstGeom prst="rect">
            <a:avLst/>
          </a:prstGeom>
          <a:noFill/>
          <a:ln w="9525" algn="ctr">
            <a:noFill/>
            <a:miter lim="800000"/>
            <a:headEnd/>
            <a:tailEnd/>
          </a:ln>
        </p:spPr>
      </p:pic>
      <p:sp>
        <p:nvSpPr>
          <p:cNvPr id="45062" name="TextBox 7"/>
          <p:cNvSpPr txBox="1">
            <a:spLocks noChangeArrowheads="1"/>
          </p:cNvSpPr>
          <p:nvPr/>
        </p:nvSpPr>
        <p:spPr bwMode="auto">
          <a:xfrm>
            <a:off x="971550" y="6165850"/>
            <a:ext cx="2041525" cy="460375"/>
          </a:xfrm>
          <a:prstGeom prst="rect">
            <a:avLst/>
          </a:prstGeom>
          <a:noFill/>
          <a:ln w="9525">
            <a:noFill/>
            <a:miter lim="800000"/>
            <a:headEnd/>
            <a:tailEnd/>
          </a:ln>
        </p:spPr>
        <p:txBody>
          <a:bodyPr wrap="none">
            <a:spAutoFit/>
          </a:bodyPr>
          <a:lstStyle/>
          <a:p>
            <a:r>
              <a:rPr lang="zh-CN" altLang="en-US" sz="2400" i="0">
                <a:solidFill>
                  <a:schemeClr val="tx1"/>
                </a:solidFill>
              </a:rPr>
              <a:t>非屏蔽双绞线</a:t>
            </a:r>
          </a:p>
        </p:txBody>
      </p:sp>
      <p:sp>
        <p:nvSpPr>
          <p:cNvPr id="45063" name="TextBox 8"/>
          <p:cNvSpPr txBox="1">
            <a:spLocks noChangeArrowheads="1"/>
          </p:cNvSpPr>
          <p:nvPr/>
        </p:nvSpPr>
        <p:spPr bwMode="auto">
          <a:xfrm>
            <a:off x="5651500" y="6237288"/>
            <a:ext cx="1731963" cy="461962"/>
          </a:xfrm>
          <a:prstGeom prst="rect">
            <a:avLst/>
          </a:prstGeom>
          <a:noFill/>
          <a:ln w="9525">
            <a:noFill/>
            <a:miter lim="800000"/>
            <a:headEnd/>
            <a:tailEnd/>
          </a:ln>
        </p:spPr>
        <p:txBody>
          <a:bodyPr wrap="none">
            <a:spAutoFit/>
          </a:bodyPr>
          <a:lstStyle/>
          <a:p>
            <a:r>
              <a:rPr lang="zh-CN" altLang="en-US" sz="2400" i="0">
                <a:solidFill>
                  <a:schemeClr val="tx1"/>
                </a:solidFill>
              </a:rPr>
              <a:t>屏蔽双绞线</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smtClean="0"/>
              <a:t>2</a:t>
            </a:r>
            <a:r>
              <a:rPr lang="zh-CN" altLang="en-US" smtClean="0"/>
              <a:t>、非屏蔽双绞线</a:t>
            </a:r>
          </a:p>
        </p:txBody>
      </p:sp>
      <p:sp>
        <p:nvSpPr>
          <p:cNvPr id="46083" name="Rectangle 3"/>
          <p:cNvSpPr>
            <a:spLocks noGrp="1" noChangeArrowheads="1"/>
          </p:cNvSpPr>
          <p:nvPr>
            <p:ph type="body" idx="1"/>
          </p:nvPr>
        </p:nvSpPr>
        <p:spPr/>
        <p:txBody>
          <a:bodyPr/>
          <a:lstStyle/>
          <a:p>
            <a:pPr marL="0" indent="0" eaLnBrk="1" hangingPunct="1">
              <a:buFont typeface="Wingdings" pitchFamily="2" charset="2"/>
              <a:buNone/>
            </a:pPr>
            <a:endParaRPr lang="en-US" altLang="zh-CN" sz="2400" smtClean="0"/>
          </a:p>
          <a:p>
            <a:pPr marL="0" indent="0" eaLnBrk="1" hangingPunct="1">
              <a:buFont typeface="Wingdings" pitchFamily="2" charset="2"/>
              <a:buNone/>
            </a:pPr>
            <a:endParaRPr lang="en-US" altLang="zh-CN" sz="2400" smtClean="0"/>
          </a:p>
          <a:p>
            <a:pPr marL="0" indent="0" eaLnBrk="1" hangingPunct="1">
              <a:buFont typeface="Wingdings" pitchFamily="2" charset="2"/>
              <a:buNone/>
            </a:pPr>
            <a:endParaRPr lang="en-US" altLang="zh-CN" sz="2400" smtClean="0"/>
          </a:p>
        </p:txBody>
      </p:sp>
      <p:sp>
        <p:nvSpPr>
          <p:cNvPr id="46084" name="Rectangle 4"/>
          <p:cNvSpPr>
            <a:spLocks noChangeArrowheads="1"/>
          </p:cNvSpPr>
          <p:nvPr/>
        </p:nvSpPr>
        <p:spPr bwMode="auto">
          <a:xfrm>
            <a:off x="0" y="1571612"/>
            <a:ext cx="8388350" cy="4114800"/>
          </a:xfrm>
          <a:prstGeom prst="rect">
            <a:avLst/>
          </a:prstGeom>
          <a:noFill/>
          <a:ln w="9525">
            <a:noFill/>
            <a:miter lim="800000"/>
            <a:headEnd/>
            <a:tailEnd/>
          </a:ln>
        </p:spPr>
        <p:txBody>
          <a:bodyPr/>
          <a:lstStyle/>
          <a:p>
            <a:r>
              <a:rPr lang="zh-CN" altLang="en-US" sz="2800" i="0" dirty="0" smtClean="0">
                <a:solidFill>
                  <a:schemeClr val="tx1"/>
                </a:solidFill>
              </a:rPr>
              <a:t>       非</a:t>
            </a:r>
            <a:r>
              <a:rPr lang="zh-CN" altLang="en-US" sz="2800" i="0" dirty="0">
                <a:solidFill>
                  <a:schemeClr val="tx1"/>
                </a:solidFill>
              </a:rPr>
              <a:t>屏蔽双绞线价格便宜、施工简单、被广泛应用于各种规模网络布线工程的水平布线和工作区布线。</a:t>
            </a:r>
          </a:p>
          <a:p>
            <a:pPr marL="1290638" lvl="2" indent="-228600">
              <a:buSzPct val="50000"/>
            </a:pPr>
            <a:r>
              <a:rPr lang="zh-CN" altLang="en-US" sz="2400" i="0" dirty="0">
                <a:solidFill>
                  <a:schemeClr val="tx1"/>
                </a:solidFill>
              </a:rPr>
              <a:t>无屏蔽外套 。</a:t>
            </a:r>
          </a:p>
          <a:p>
            <a:pPr marL="1290638" lvl="2" indent="-228600">
              <a:buSzPct val="50000"/>
            </a:pPr>
            <a:r>
              <a:rPr lang="zh-CN" altLang="en-US" sz="2400" i="0" dirty="0">
                <a:solidFill>
                  <a:schemeClr val="tx1"/>
                </a:solidFill>
              </a:rPr>
              <a:t>重量轻，易弯曲，易安装。</a:t>
            </a:r>
          </a:p>
          <a:p>
            <a:pPr marL="1290638" lvl="2" indent="-228600">
              <a:buSzPct val="50000"/>
            </a:pPr>
            <a:r>
              <a:rPr lang="zh-CN" altLang="en-US" sz="2400" i="0" dirty="0">
                <a:solidFill>
                  <a:schemeClr val="tx1"/>
                </a:solidFill>
              </a:rPr>
              <a:t>将串扰减至最小或加以消除。</a:t>
            </a:r>
          </a:p>
          <a:p>
            <a:pPr marL="1290638" lvl="2" indent="-228600">
              <a:buSzPct val="50000"/>
            </a:pPr>
            <a:r>
              <a:rPr lang="zh-CN" altLang="en-US" sz="2400" i="0" dirty="0">
                <a:solidFill>
                  <a:schemeClr val="tx1"/>
                </a:solidFill>
              </a:rPr>
              <a:t>具有阻燃性。</a:t>
            </a:r>
          </a:p>
          <a:p>
            <a:pPr marL="1290638" lvl="2" indent="-228600">
              <a:buSzPct val="50000"/>
            </a:pPr>
            <a:r>
              <a:rPr lang="zh-CN" altLang="en-US" sz="2400" i="0" dirty="0">
                <a:solidFill>
                  <a:schemeClr val="tx1"/>
                </a:solidFill>
              </a:rPr>
              <a:t>具有独立性和灵活性，适用于结构</a:t>
            </a:r>
          </a:p>
          <a:p>
            <a:pPr marL="1290638" lvl="2" indent="-228600">
              <a:buSzPct val="50000"/>
            </a:pPr>
            <a:r>
              <a:rPr lang="zh-CN" altLang="en-US" sz="2400" i="0" dirty="0">
                <a:solidFill>
                  <a:schemeClr val="tx1"/>
                </a:solidFill>
              </a:rPr>
              <a:t>化综合布线。</a:t>
            </a:r>
          </a:p>
          <a:p>
            <a:pPr marL="1290638" lvl="2" indent="-228600">
              <a:buSzPct val="50000"/>
            </a:pPr>
            <a:r>
              <a:rPr lang="zh-CN" altLang="en-US" sz="2400" i="0" dirty="0">
                <a:solidFill>
                  <a:schemeClr val="tx1"/>
                </a:solidFill>
              </a:rPr>
              <a:t>价格便宜。</a:t>
            </a:r>
          </a:p>
        </p:txBody>
      </p:sp>
      <p:pic>
        <p:nvPicPr>
          <p:cNvPr id="46085" name="Picture 5"/>
          <p:cNvPicPr>
            <a:picLocks noChangeAspect="1" noChangeArrowheads="1"/>
          </p:cNvPicPr>
          <p:nvPr/>
        </p:nvPicPr>
        <p:blipFill>
          <a:blip r:embed="rId2"/>
          <a:srcRect/>
          <a:stretch>
            <a:fillRect/>
          </a:stretch>
        </p:blipFill>
        <p:spPr bwMode="auto">
          <a:xfrm>
            <a:off x="6011863" y="3933825"/>
            <a:ext cx="2981325" cy="1981200"/>
          </a:xfrm>
          <a:prstGeom prst="rect">
            <a:avLst/>
          </a:prstGeom>
          <a:noFill/>
          <a:ln w="9525" algn="ctr">
            <a:noFill/>
            <a:miter lim="800000"/>
            <a:headEnd/>
            <a:tailEnd/>
          </a:ln>
        </p:spPr>
      </p:pic>
      <p:sp>
        <p:nvSpPr>
          <p:cNvPr id="46086" name="TextBox 8"/>
          <p:cNvSpPr txBox="1">
            <a:spLocks noChangeArrowheads="1"/>
          </p:cNvSpPr>
          <p:nvPr/>
        </p:nvSpPr>
        <p:spPr bwMode="auto">
          <a:xfrm>
            <a:off x="5940425" y="5732463"/>
            <a:ext cx="2039938" cy="461962"/>
          </a:xfrm>
          <a:prstGeom prst="rect">
            <a:avLst/>
          </a:prstGeom>
          <a:noFill/>
          <a:ln w="9525">
            <a:noFill/>
            <a:miter lim="800000"/>
            <a:headEnd/>
            <a:tailEnd/>
          </a:ln>
        </p:spPr>
        <p:txBody>
          <a:bodyPr wrap="none">
            <a:spAutoFit/>
          </a:bodyPr>
          <a:lstStyle/>
          <a:p>
            <a:r>
              <a:rPr lang="zh-CN" altLang="en-US" sz="2400" i="0">
                <a:solidFill>
                  <a:schemeClr val="tx1"/>
                </a:solidFill>
              </a:rPr>
              <a:t>非屏蔽双绞线</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dirty="0" smtClean="0"/>
              <a:t>3</a:t>
            </a:r>
            <a:r>
              <a:rPr lang="zh-CN" altLang="en-US" dirty="0" smtClean="0"/>
              <a:t>、屏蔽双绞线的选择</a:t>
            </a:r>
          </a:p>
        </p:txBody>
      </p:sp>
      <p:sp>
        <p:nvSpPr>
          <p:cNvPr id="47107" name="Rectangle 3"/>
          <p:cNvSpPr>
            <a:spLocks noGrp="1" noChangeArrowheads="1"/>
          </p:cNvSpPr>
          <p:nvPr>
            <p:ph type="body" idx="1"/>
          </p:nvPr>
        </p:nvSpPr>
        <p:spPr/>
        <p:txBody>
          <a:bodyPr/>
          <a:lstStyle/>
          <a:p>
            <a:pPr marL="0" indent="0" eaLnBrk="1" hangingPunct="1">
              <a:buFont typeface="Wingdings" pitchFamily="2" charset="2"/>
              <a:buNone/>
            </a:pPr>
            <a:r>
              <a:rPr lang="zh-CN" altLang="en-US" smtClean="0"/>
              <a:t>在一般电磁干扰的情况下</a:t>
            </a:r>
          </a:p>
          <a:p>
            <a:pPr lvl="1" eaLnBrk="1" hangingPunct="1">
              <a:buFont typeface="Wingdings" pitchFamily="2" charset="2"/>
              <a:buNone/>
            </a:pPr>
            <a:r>
              <a:rPr lang="zh-CN" altLang="en-US" smtClean="0"/>
              <a:t>采用金属桥架和管道屏蔽</a:t>
            </a:r>
          </a:p>
          <a:p>
            <a:pPr marL="0" indent="0" eaLnBrk="1" hangingPunct="1">
              <a:buFont typeface="Wingdings" pitchFamily="2" charset="2"/>
              <a:buNone/>
            </a:pPr>
            <a:r>
              <a:rPr lang="zh-CN" altLang="en-US" smtClean="0"/>
              <a:t>在存在较强电磁干扰源的情况下</a:t>
            </a:r>
          </a:p>
          <a:p>
            <a:pPr lvl="1" eaLnBrk="1" hangingPunct="1">
              <a:buFont typeface="Wingdings" pitchFamily="2" charset="2"/>
              <a:buNone/>
            </a:pPr>
            <a:r>
              <a:rPr lang="zh-CN" altLang="en-US" smtClean="0"/>
              <a:t>采用屏蔽双绞线和屏蔽连接件的屏蔽系统，再辅助以金属桥架和管道</a:t>
            </a:r>
          </a:p>
          <a:p>
            <a:pPr marL="0" indent="0" eaLnBrk="1" hangingPunct="1">
              <a:buFont typeface="Wingdings" pitchFamily="2" charset="2"/>
              <a:buNone/>
            </a:pPr>
            <a:r>
              <a:rPr lang="zh-CN" altLang="en-US" smtClean="0"/>
              <a:t>在有极强电磁干扰的情况下</a:t>
            </a:r>
          </a:p>
          <a:p>
            <a:pPr lvl="1" eaLnBrk="1" hangingPunct="1">
              <a:buFont typeface="Wingdings" pitchFamily="2" charset="2"/>
              <a:buNone/>
            </a:pPr>
            <a:r>
              <a:rPr lang="zh-CN" altLang="en-US" smtClean="0"/>
              <a:t>采用光缆布线</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a:spLocks noGrp="1"/>
          </p:cNvSpPr>
          <p:nvPr>
            <p:ph type="dt" sz="quarter" idx="10"/>
          </p:nvPr>
        </p:nvSpPr>
        <p:spPr>
          <a:noFill/>
          <a:ln>
            <a:miter lim="800000"/>
            <a:headEnd/>
            <a:tailEnd/>
          </a:ln>
        </p:spPr>
        <p:txBody>
          <a:bodyPr/>
          <a:lstStyle/>
          <a:p>
            <a:fld id="{CD46CB10-584E-4EFC-A3FC-32AF96D62F80}" type="datetime2">
              <a:rPr lang="zh-CN" altLang="en-US" smtClean="0"/>
              <a:pPr/>
              <a:t>2021年8月26日</a:t>
            </a:fld>
            <a:endParaRPr lang="en-US" altLang="zh-CN" smtClean="0"/>
          </a:p>
        </p:txBody>
      </p:sp>
      <p:sp>
        <p:nvSpPr>
          <p:cNvPr id="10243" name="灯片编号占位符 5"/>
          <p:cNvSpPr>
            <a:spLocks noGrp="1"/>
          </p:cNvSpPr>
          <p:nvPr>
            <p:ph type="sldNum" sz="quarter" idx="12"/>
          </p:nvPr>
        </p:nvSpPr>
        <p:spPr>
          <a:noFill/>
          <a:ln>
            <a:miter lim="800000"/>
            <a:headEnd/>
            <a:tailEnd/>
          </a:ln>
        </p:spPr>
        <p:txBody>
          <a:bodyPr/>
          <a:lstStyle/>
          <a:p>
            <a:r>
              <a:rPr lang="zh-CN" altLang="en-US" smtClean="0"/>
              <a:t>第</a:t>
            </a:r>
            <a:fld id="{A840134D-CE11-43C9-AFFF-A1830B35A9A0}" type="slidenum">
              <a:rPr lang="zh-CN" altLang="en-US" smtClean="0"/>
              <a:pPr/>
              <a:t>5</a:t>
            </a:fld>
            <a:r>
              <a:rPr lang="zh-CN" altLang="en-US" smtClean="0"/>
              <a:t>页</a:t>
            </a:r>
          </a:p>
        </p:txBody>
      </p:sp>
      <p:sp>
        <p:nvSpPr>
          <p:cNvPr id="10244" name="Rectangle 2"/>
          <p:cNvSpPr>
            <a:spLocks noGrp="1" noChangeArrowheads="1"/>
          </p:cNvSpPr>
          <p:nvPr>
            <p:ph type="title"/>
          </p:nvPr>
        </p:nvSpPr>
        <p:spPr/>
        <p:txBody>
          <a:bodyPr/>
          <a:lstStyle/>
          <a:p>
            <a:pPr eaLnBrk="1" hangingPunct="1"/>
            <a:r>
              <a:rPr lang="en-US" altLang="zh-CN" dirty="0" smtClean="0">
                <a:latin typeface="宋体" pitchFamily="2" charset="-122"/>
              </a:rPr>
              <a:t>3.</a:t>
            </a:r>
            <a:r>
              <a:rPr lang="en-US" altLang="zh-CN" dirty="0" smtClean="0">
                <a:latin typeface="Times New Roman" pitchFamily="18" charset="0"/>
                <a:cs typeface="Times New Roman" pitchFamily="18" charset="0"/>
              </a:rPr>
              <a:t>1 </a:t>
            </a:r>
            <a:r>
              <a:rPr lang="zh-CN" altLang="en-US" dirty="0" smtClean="0">
                <a:latin typeface="宋体" pitchFamily="2" charset="-122"/>
              </a:rPr>
              <a:t>传输介质</a:t>
            </a:r>
            <a:r>
              <a:rPr lang="zh-CN" altLang="en-US" dirty="0" smtClean="0"/>
              <a:t> </a:t>
            </a:r>
          </a:p>
        </p:txBody>
      </p:sp>
      <p:sp>
        <p:nvSpPr>
          <p:cNvPr id="10245" name="Rectangle 3"/>
          <p:cNvSpPr>
            <a:spLocks noGrp="1" noChangeArrowheads="1"/>
          </p:cNvSpPr>
          <p:nvPr>
            <p:ph type="body" idx="1"/>
          </p:nvPr>
        </p:nvSpPr>
        <p:spPr/>
        <p:txBody>
          <a:bodyPr/>
          <a:lstStyle/>
          <a:p>
            <a:pPr eaLnBrk="1" hangingPunct="1"/>
            <a:r>
              <a:rPr lang="zh-CN" altLang="en-US" dirty="0" smtClean="0">
                <a:latin typeface="宋体" pitchFamily="2" charset="-122"/>
              </a:rPr>
              <a:t>双绞线</a:t>
            </a:r>
            <a:r>
              <a:rPr lang="zh-CN" altLang="en-US" dirty="0" smtClean="0"/>
              <a:t> </a:t>
            </a:r>
          </a:p>
          <a:p>
            <a:pPr eaLnBrk="1" hangingPunct="1"/>
            <a:r>
              <a:rPr lang="zh-CN" altLang="en-US" dirty="0" smtClean="0">
                <a:solidFill>
                  <a:srgbClr val="92D050"/>
                </a:solidFill>
                <a:latin typeface="宋体" pitchFamily="2" charset="-122"/>
              </a:rPr>
              <a:t>同轴电缆</a:t>
            </a:r>
            <a:r>
              <a:rPr lang="zh-CN" altLang="en-US" dirty="0" smtClean="0"/>
              <a:t> </a:t>
            </a:r>
          </a:p>
          <a:p>
            <a:pPr eaLnBrk="1" hangingPunct="1"/>
            <a:r>
              <a:rPr lang="zh-CN" altLang="en-US" dirty="0" smtClean="0">
                <a:latin typeface="宋体" pitchFamily="2" charset="-122"/>
              </a:rPr>
              <a:t>光纤</a:t>
            </a:r>
            <a:r>
              <a:rPr lang="zh-CN" altLang="en-US" dirty="0" smtClean="0"/>
              <a:t> </a:t>
            </a:r>
          </a:p>
          <a:p>
            <a:pPr eaLnBrk="1" hangingPunct="1"/>
            <a:r>
              <a:rPr lang="zh-CN" altLang="en-US" dirty="0" smtClean="0">
                <a:latin typeface="宋体" pitchFamily="2" charset="-122"/>
              </a:rPr>
              <a:t>无线传输介质</a:t>
            </a:r>
            <a:r>
              <a:rPr lang="zh-CN" altLang="en-US" dirty="0" smtClean="0"/>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p:txBody>
          <a:bodyPr/>
          <a:lstStyle/>
          <a:p>
            <a:pPr marL="0" indent="0" eaLnBrk="1" hangingPunct="1">
              <a:buFont typeface="Wingdings" pitchFamily="2" charset="2"/>
              <a:buNone/>
            </a:pPr>
            <a:endParaRPr lang="en-US" altLang="zh-CN" sz="2400" smtClean="0"/>
          </a:p>
          <a:p>
            <a:pPr marL="0" indent="0" eaLnBrk="1" hangingPunct="1">
              <a:buFont typeface="Wingdings" pitchFamily="2" charset="2"/>
              <a:buNone/>
            </a:pPr>
            <a:endParaRPr lang="en-US" altLang="zh-CN" sz="2400" smtClean="0"/>
          </a:p>
          <a:p>
            <a:pPr marL="0" indent="0" eaLnBrk="1" hangingPunct="1">
              <a:buFont typeface="Wingdings" pitchFamily="2" charset="2"/>
              <a:buNone/>
            </a:pPr>
            <a:endParaRPr lang="en-US" altLang="zh-CN" sz="2400" smtClean="0"/>
          </a:p>
        </p:txBody>
      </p:sp>
      <p:sp>
        <p:nvSpPr>
          <p:cNvPr id="48131" name="Rectangle 3"/>
          <p:cNvSpPr>
            <a:spLocks noChangeArrowheads="1"/>
          </p:cNvSpPr>
          <p:nvPr/>
        </p:nvSpPr>
        <p:spPr bwMode="auto">
          <a:xfrm>
            <a:off x="755650" y="1844675"/>
            <a:ext cx="7772400" cy="4114800"/>
          </a:xfrm>
          <a:prstGeom prst="rect">
            <a:avLst/>
          </a:prstGeom>
          <a:noFill/>
          <a:ln w="9525">
            <a:noFill/>
            <a:miter lim="800000"/>
            <a:headEnd/>
            <a:tailEnd/>
          </a:ln>
        </p:spPr>
        <p:txBody>
          <a:bodyPr/>
          <a:lstStyle/>
          <a:p>
            <a:endParaRPr lang="zh-CN" altLang="zh-CN" i="0">
              <a:solidFill>
                <a:schemeClr val="tx1"/>
              </a:solidFill>
            </a:endParaRPr>
          </a:p>
        </p:txBody>
      </p:sp>
      <p:sp>
        <p:nvSpPr>
          <p:cNvPr id="48132" name="Rectangle 4"/>
          <p:cNvSpPr>
            <a:spLocks noChangeArrowheads="1"/>
          </p:cNvSpPr>
          <p:nvPr/>
        </p:nvSpPr>
        <p:spPr bwMode="auto">
          <a:xfrm>
            <a:off x="179388" y="1025525"/>
            <a:ext cx="8964612" cy="5832475"/>
          </a:xfrm>
          <a:prstGeom prst="rect">
            <a:avLst/>
          </a:prstGeom>
          <a:noFill/>
          <a:ln w="9525">
            <a:noFill/>
            <a:miter lim="800000"/>
            <a:headEnd/>
            <a:tailEnd/>
          </a:ln>
        </p:spPr>
        <p:txBody>
          <a:bodyPr/>
          <a:lstStyle/>
          <a:p>
            <a:pPr>
              <a:lnSpc>
                <a:spcPct val="80000"/>
              </a:lnSpc>
            </a:pPr>
            <a:r>
              <a:rPr lang="zh-CN" altLang="en-US" sz="2400" i="0" dirty="0">
                <a:solidFill>
                  <a:srgbClr val="9900FF"/>
                </a:solidFill>
              </a:rPr>
              <a:t>            双绞线，</a:t>
            </a:r>
            <a:r>
              <a:rPr lang="en-US" altLang="zh-CN" sz="2400" i="0" dirty="0">
                <a:solidFill>
                  <a:srgbClr val="9900FF"/>
                </a:solidFill>
              </a:rPr>
              <a:t>Ethernet</a:t>
            </a:r>
          </a:p>
          <a:p>
            <a:pPr>
              <a:lnSpc>
                <a:spcPct val="80000"/>
              </a:lnSpc>
            </a:pPr>
            <a:endParaRPr lang="en-US" altLang="zh-CN" sz="2400" i="0" dirty="0">
              <a:solidFill>
                <a:srgbClr val="9900FF"/>
              </a:solidFill>
            </a:endParaRPr>
          </a:p>
          <a:p>
            <a:pPr>
              <a:lnSpc>
                <a:spcPct val="80000"/>
              </a:lnSpc>
            </a:pPr>
            <a:r>
              <a:rPr lang="en-US" altLang="zh-CN" sz="2200" b="0" i="0" dirty="0">
                <a:solidFill>
                  <a:schemeClr val="tx1"/>
                </a:solidFill>
              </a:rPr>
              <a:t>    10Base-T</a:t>
            </a:r>
            <a:r>
              <a:rPr lang="zh-CN" altLang="en-US" sz="2200" b="0" i="0" dirty="0">
                <a:solidFill>
                  <a:schemeClr val="tx1"/>
                </a:solidFill>
              </a:rPr>
              <a:t>是由</a:t>
            </a:r>
            <a:r>
              <a:rPr lang="en-US" altLang="zh-CN" sz="2200" b="0" i="0" dirty="0">
                <a:solidFill>
                  <a:schemeClr val="tx1"/>
                </a:solidFill>
              </a:rPr>
              <a:t>IEEE802</a:t>
            </a:r>
            <a:r>
              <a:rPr lang="zh-CN" altLang="en-US" sz="2200" b="0" i="0" dirty="0">
                <a:solidFill>
                  <a:schemeClr val="tx1"/>
                </a:solidFill>
              </a:rPr>
              <a:t>委员会经过</a:t>
            </a:r>
            <a:r>
              <a:rPr lang="en-US" altLang="zh-CN" sz="2200" b="0" i="0" dirty="0">
                <a:solidFill>
                  <a:schemeClr val="tx1"/>
                </a:solidFill>
              </a:rPr>
              <a:t>3</a:t>
            </a:r>
            <a:r>
              <a:rPr lang="zh-CN" altLang="en-US" sz="2200" b="0" i="0" dirty="0">
                <a:solidFill>
                  <a:schemeClr val="tx1"/>
                </a:solidFill>
              </a:rPr>
              <a:t>年的研究，在</a:t>
            </a:r>
            <a:r>
              <a:rPr lang="en-US" altLang="zh-CN" sz="2200" b="0" i="0" dirty="0">
                <a:solidFill>
                  <a:schemeClr val="tx1"/>
                </a:solidFill>
              </a:rPr>
              <a:t>1990</a:t>
            </a:r>
            <a:r>
              <a:rPr lang="zh-CN" altLang="en-US" sz="2200" b="0" i="0" dirty="0">
                <a:solidFill>
                  <a:schemeClr val="tx1"/>
                </a:solidFill>
              </a:rPr>
              <a:t>年</a:t>
            </a:r>
            <a:r>
              <a:rPr lang="en-US" altLang="zh-CN" sz="2200" b="0" i="0" dirty="0">
                <a:solidFill>
                  <a:schemeClr val="tx1"/>
                </a:solidFill>
              </a:rPr>
              <a:t>9</a:t>
            </a:r>
            <a:r>
              <a:rPr lang="zh-CN" altLang="en-US" sz="2200" b="0" i="0" dirty="0">
                <a:solidFill>
                  <a:schemeClr val="tx1"/>
                </a:solidFill>
              </a:rPr>
              <a:t>月正式建立的无屏蔽双绞线传输</a:t>
            </a:r>
            <a:r>
              <a:rPr lang="en-US" altLang="zh-CN" sz="2200" b="0" i="0" dirty="0">
                <a:solidFill>
                  <a:schemeClr val="tx1"/>
                </a:solidFill>
              </a:rPr>
              <a:t>10Mbit/s</a:t>
            </a:r>
            <a:r>
              <a:rPr lang="zh-CN" altLang="en-US" sz="2200" b="0" i="0" dirty="0">
                <a:solidFill>
                  <a:schemeClr val="tx1"/>
                </a:solidFill>
              </a:rPr>
              <a:t>的基带以太网标准。</a:t>
            </a:r>
          </a:p>
          <a:p>
            <a:pPr>
              <a:lnSpc>
                <a:spcPct val="80000"/>
              </a:lnSpc>
            </a:pPr>
            <a:r>
              <a:rPr lang="zh-CN" altLang="en-US" sz="2200" b="0" i="0" dirty="0">
                <a:solidFill>
                  <a:schemeClr val="tx1"/>
                </a:solidFill>
              </a:rPr>
              <a:t>现在发展到</a:t>
            </a:r>
            <a:r>
              <a:rPr lang="en-US" altLang="zh-CN" sz="2200" b="0" i="0" dirty="0">
                <a:solidFill>
                  <a:schemeClr val="folHlink"/>
                </a:solidFill>
              </a:rPr>
              <a:t>100Base-T</a:t>
            </a:r>
            <a:r>
              <a:rPr lang="zh-CN" altLang="en-US" sz="2200" b="0" i="0" dirty="0">
                <a:solidFill>
                  <a:schemeClr val="folHlink"/>
                </a:solidFill>
              </a:rPr>
              <a:t>、 </a:t>
            </a:r>
            <a:r>
              <a:rPr lang="en-US" altLang="zh-CN" sz="2200" b="0" i="0" dirty="0">
                <a:solidFill>
                  <a:schemeClr val="folHlink"/>
                </a:solidFill>
              </a:rPr>
              <a:t>1000Base-T</a:t>
            </a:r>
            <a:r>
              <a:rPr lang="zh-CN" altLang="en-US" sz="2200" b="0" i="0" dirty="0">
                <a:solidFill>
                  <a:schemeClr val="tx1"/>
                </a:solidFill>
              </a:rPr>
              <a:t>。</a:t>
            </a:r>
          </a:p>
          <a:p>
            <a:pPr>
              <a:lnSpc>
                <a:spcPct val="80000"/>
              </a:lnSpc>
            </a:pPr>
            <a:endParaRPr lang="zh-CN" altLang="en-US" sz="2200" i="0" dirty="0">
              <a:solidFill>
                <a:schemeClr val="folHlink"/>
              </a:solidFill>
            </a:endParaRPr>
          </a:p>
          <a:p>
            <a:pPr>
              <a:lnSpc>
                <a:spcPct val="80000"/>
              </a:lnSpc>
            </a:pPr>
            <a:r>
              <a:rPr lang="zh-CN" altLang="en-US" sz="2200" i="0" dirty="0">
                <a:solidFill>
                  <a:schemeClr val="tx1"/>
                </a:solidFill>
              </a:rPr>
              <a:t>       </a:t>
            </a:r>
            <a:r>
              <a:rPr lang="en-US" altLang="zh-CN" sz="2400" b="0" i="0" dirty="0">
                <a:solidFill>
                  <a:schemeClr val="folHlink"/>
                </a:solidFill>
                <a:latin typeface="楷体_GB2312" pitchFamily="49" charset="-122"/>
                <a:ea typeface="楷体_GB2312" pitchFamily="49" charset="-122"/>
              </a:rPr>
              <a:t>UTP</a:t>
            </a:r>
            <a:r>
              <a:rPr lang="zh-CN" altLang="en-US" sz="2400" b="0" i="0" dirty="0">
                <a:solidFill>
                  <a:schemeClr val="folHlink"/>
                </a:solidFill>
                <a:latin typeface="楷体_GB2312" pitchFamily="49" charset="-122"/>
                <a:ea typeface="楷体_GB2312" pitchFamily="49" charset="-122"/>
              </a:rPr>
              <a:t>中标识的</a:t>
            </a:r>
            <a:r>
              <a:rPr lang="en-US" altLang="zh-CN" sz="2400" b="0" i="0" dirty="0">
                <a:solidFill>
                  <a:schemeClr val="folHlink"/>
                </a:solidFill>
                <a:latin typeface="楷体_GB2312" pitchFamily="49" charset="-122"/>
                <a:ea typeface="楷体_GB2312" pitchFamily="49" charset="-122"/>
              </a:rPr>
              <a:t>10Base-T</a:t>
            </a:r>
            <a:r>
              <a:rPr lang="zh-CN" altLang="en-US" sz="2400" b="0" i="0" dirty="0">
                <a:solidFill>
                  <a:schemeClr val="folHlink"/>
                </a:solidFill>
                <a:latin typeface="楷体_GB2312" pitchFamily="49" charset="-122"/>
                <a:ea typeface="楷体_GB2312" pitchFamily="49" charset="-122"/>
              </a:rPr>
              <a:t>、</a:t>
            </a:r>
            <a:r>
              <a:rPr lang="en-US" altLang="zh-CN" sz="2400" b="0" i="0" dirty="0">
                <a:solidFill>
                  <a:schemeClr val="folHlink"/>
                </a:solidFill>
                <a:latin typeface="楷体_GB2312" pitchFamily="49" charset="-122"/>
                <a:ea typeface="楷体_GB2312" pitchFamily="49" charset="-122"/>
              </a:rPr>
              <a:t>100Base-T</a:t>
            </a:r>
            <a:r>
              <a:rPr lang="zh-CN" altLang="en-US" sz="2400" b="0" i="0" dirty="0">
                <a:solidFill>
                  <a:schemeClr val="folHlink"/>
                </a:solidFill>
                <a:latin typeface="楷体_GB2312" pitchFamily="49" charset="-122"/>
                <a:ea typeface="楷体_GB2312" pitchFamily="49" charset="-122"/>
              </a:rPr>
              <a:t>、</a:t>
            </a:r>
            <a:r>
              <a:rPr lang="en-US" altLang="zh-CN" sz="2400" b="0" i="0" dirty="0">
                <a:solidFill>
                  <a:schemeClr val="folHlink"/>
                </a:solidFill>
                <a:latin typeface="楷体_GB2312" pitchFamily="49" charset="-122"/>
                <a:ea typeface="楷体_GB2312" pitchFamily="49" charset="-122"/>
              </a:rPr>
              <a:t>1000BASE-T</a:t>
            </a:r>
            <a:r>
              <a:rPr lang="zh-CN" altLang="en-US" sz="2400" b="0" i="0" dirty="0">
                <a:solidFill>
                  <a:schemeClr val="folHlink"/>
                </a:solidFill>
                <a:latin typeface="楷体_GB2312" pitchFamily="49" charset="-122"/>
                <a:ea typeface="楷体_GB2312" pitchFamily="49" charset="-122"/>
              </a:rPr>
              <a:t>：    </a:t>
            </a:r>
          </a:p>
          <a:p>
            <a:pPr>
              <a:lnSpc>
                <a:spcPct val="80000"/>
              </a:lnSpc>
            </a:pPr>
            <a:r>
              <a:rPr lang="zh-CN" altLang="en-US" sz="2400" b="0" i="0" dirty="0">
                <a:solidFill>
                  <a:schemeClr val="folHlink"/>
                </a:solidFill>
                <a:latin typeface="楷体_GB2312" pitchFamily="49" charset="-122"/>
                <a:ea typeface="楷体_GB2312" pitchFamily="49" charset="-122"/>
              </a:rPr>
              <a:t>  其中</a:t>
            </a:r>
            <a:r>
              <a:rPr lang="zh-CN" altLang="en-US" sz="2400" b="0" i="0" dirty="0">
                <a:solidFill>
                  <a:schemeClr val="folHlink"/>
                </a:solidFill>
                <a:latin typeface="Times New Roman" pitchFamily="18" charset="0"/>
                <a:ea typeface="楷体_GB2312" pitchFamily="49" charset="-122"/>
              </a:rPr>
              <a:t>“</a:t>
            </a:r>
            <a:r>
              <a:rPr lang="en-US" altLang="zh-CN" sz="2400" b="0" i="0" dirty="0">
                <a:solidFill>
                  <a:schemeClr val="folHlink"/>
                </a:solidFill>
                <a:latin typeface="楷体_GB2312" pitchFamily="49" charset="-122"/>
                <a:ea typeface="楷体_GB2312" pitchFamily="49" charset="-122"/>
              </a:rPr>
              <a:t>10</a:t>
            </a:r>
            <a:r>
              <a:rPr lang="en-US" altLang="zh-CN" sz="2400" b="0" i="0" dirty="0">
                <a:solidFill>
                  <a:schemeClr val="folHlink"/>
                </a:solidFill>
                <a:latin typeface="Times New Roman" pitchFamily="18" charset="0"/>
                <a:ea typeface="楷体_GB2312" pitchFamily="49" charset="-122"/>
              </a:rPr>
              <a:t>”</a:t>
            </a:r>
            <a:r>
              <a:rPr lang="en-US" altLang="zh-CN" sz="2400" b="0" i="0" dirty="0">
                <a:solidFill>
                  <a:schemeClr val="folHlink"/>
                </a:solidFill>
                <a:latin typeface="楷体_GB2312" pitchFamily="49" charset="-122"/>
                <a:ea typeface="楷体_GB2312" pitchFamily="49" charset="-122"/>
              </a:rPr>
              <a:t> </a:t>
            </a:r>
            <a:r>
              <a:rPr lang="zh-CN" altLang="en-US" sz="2400" b="0" i="0" dirty="0">
                <a:solidFill>
                  <a:schemeClr val="folHlink"/>
                </a:solidFill>
                <a:latin typeface="楷体_GB2312" pitchFamily="49" charset="-122"/>
                <a:ea typeface="楷体_GB2312" pitchFamily="49" charset="-122"/>
              </a:rPr>
              <a:t>、</a:t>
            </a:r>
            <a:r>
              <a:rPr lang="zh-CN" altLang="en-US" sz="2400" b="0" i="0" dirty="0">
                <a:solidFill>
                  <a:schemeClr val="folHlink"/>
                </a:solidFill>
                <a:latin typeface="Times New Roman" pitchFamily="18" charset="0"/>
                <a:ea typeface="楷体_GB2312" pitchFamily="49" charset="-122"/>
              </a:rPr>
              <a:t>“</a:t>
            </a:r>
            <a:r>
              <a:rPr lang="en-US" altLang="zh-CN" sz="2400" b="0" i="0" dirty="0">
                <a:solidFill>
                  <a:schemeClr val="folHlink"/>
                </a:solidFill>
                <a:latin typeface="楷体_GB2312" pitchFamily="49" charset="-122"/>
                <a:ea typeface="楷体_GB2312" pitchFamily="49" charset="-122"/>
              </a:rPr>
              <a:t>100</a:t>
            </a:r>
            <a:r>
              <a:rPr lang="en-US" altLang="zh-CN" sz="2400" b="0" i="0" dirty="0">
                <a:solidFill>
                  <a:schemeClr val="folHlink"/>
                </a:solidFill>
                <a:latin typeface="Times New Roman" pitchFamily="18" charset="0"/>
                <a:ea typeface="楷体_GB2312" pitchFamily="49" charset="-122"/>
              </a:rPr>
              <a:t>”</a:t>
            </a:r>
            <a:r>
              <a:rPr lang="zh-CN" altLang="en-US" sz="2400" b="0" i="0" dirty="0">
                <a:solidFill>
                  <a:schemeClr val="folHlink"/>
                </a:solidFill>
                <a:latin typeface="楷体_GB2312" pitchFamily="49" charset="-122"/>
                <a:ea typeface="楷体_GB2312" pitchFamily="49" charset="-122"/>
              </a:rPr>
              <a:t>或</a:t>
            </a:r>
            <a:r>
              <a:rPr lang="zh-CN" altLang="en-US" sz="2400" b="0" i="0" dirty="0">
                <a:solidFill>
                  <a:schemeClr val="folHlink"/>
                </a:solidFill>
                <a:latin typeface="Times New Roman" pitchFamily="18" charset="0"/>
                <a:ea typeface="楷体_GB2312" pitchFamily="49" charset="-122"/>
              </a:rPr>
              <a:t>“</a:t>
            </a:r>
            <a:r>
              <a:rPr lang="en-US" altLang="zh-CN" sz="2400" b="0" i="0" dirty="0">
                <a:solidFill>
                  <a:schemeClr val="folHlink"/>
                </a:solidFill>
                <a:latin typeface="楷体_GB2312" pitchFamily="49" charset="-122"/>
                <a:ea typeface="楷体_GB2312" pitchFamily="49" charset="-122"/>
              </a:rPr>
              <a:t>1000</a:t>
            </a:r>
            <a:r>
              <a:rPr lang="en-US" altLang="zh-CN" sz="2400" b="0" i="0" dirty="0">
                <a:solidFill>
                  <a:schemeClr val="folHlink"/>
                </a:solidFill>
                <a:latin typeface="Times New Roman" pitchFamily="18" charset="0"/>
                <a:ea typeface="楷体_GB2312" pitchFamily="49" charset="-122"/>
              </a:rPr>
              <a:t>”</a:t>
            </a:r>
            <a:r>
              <a:rPr lang="zh-CN" altLang="en-US" sz="2400" b="0" i="0" dirty="0">
                <a:solidFill>
                  <a:schemeClr val="folHlink"/>
                </a:solidFill>
                <a:latin typeface="楷体_GB2312" pitchFamily="49" charset="-122"/>
                <a:ea typeface="楷体_GB2312" pitchFamily="49" charset="-122"/>
              </a:rPr>
              <a:t>代表最大数据传输速率为</a:t>
            </a:r>
            <a:r>
              <a:rPr lang="en-US" altLang="zh-CN" sz="2400" b="0" i="0" dirty="0">
                <a:solidFill>
                  <a:schemeClr val="folHlink"/>
                </a:solidFill>
                <a:latin typeface="楷体_GB2312" pitchFamily="49" charset="-122"/>
                <a:ea typeface="楷体_GB2312" pitchFamily="49" charset="-122"/>
              </a:rPr>
              <a:t>X Mbps</a:t>
            </a:r>
            <a:r>
              <a:rPr lang="zh-CN" altLang="en-US" sz="2400" b="0" i="0" dirty="0">
                <a:solidFill>
                  <a:schemeClr val="folHlink"/>
                </a:solidFill>
                <a:latin typeface="楷体_GB2312" pitchFamily="49" charset="-122"/>
                <a:ea typeface="楷体_GB2312" pitchFamily="49" charset="-122"/>
              </a:rPr>
              <a:t>，</a:t>
            </a:r>
            <a:r>
              <a:rPr lang="en-US" altLang="zh-CN" sz="2400" b="0" i="0" dirty="0">
                <a:solidFill>
                  <a:schemeClr val="folHlink"/>
                </a:solidFill>
                <a:latin typeface="楷体_GB2312" pitchFamily="49" charset="-122"/>
                <a:ea typeface="楷体_GB2312" pitchFamily="49" charset="-122"/>
              </a:rPr>
              <a:t>Base</a:t>
            </a:r>
            <a:r>
              <a:rPr lang="zh-CN" altLang="en-US" sz="2400" b="0" i="0" dirty="0">
                <a:solidFill>
                  <a:schemeClr val="folHlink"/>
                </a:solidFill>
                <a:latin typeface="楷体_GB2312" pitchFamily="49" charset="-122"/>
                <a:ea typeface="楷体_GB2312" pitchFamily="49" charset="-122"/>
              </a:rPr>
              <a:t>代表采用基带传输方法传输信号，</a:t>
            </a:r>
            <a:r>
              <a:rPr lang="en-US" altLang="zh-CN" sz="2400" b="0" i="0" dirty="0">
                <a:solidFill>
                  <a:schemeClr val="folHlink"/>
                </a:solidFill>
                <a:latin typeface="楷体_GB2312" pitchFamily="49" charset="-122"/>
                <a:ea typeface="楷体_GB2312" pitchFamily="49" charset="-122"/>
              </a:rPr>
              <a:t>T</a:t>
            </a:r>
            <a:r>
              <a:rPr lang="zh-CN" altLang="en-US" sz="2400" b="0" i="0" dirty="0">
                <a:solidFill>
                  <a:schemeClr val="folHlink"/>
                </a:solidFill>
                <a:latin typeface="楷体_GB2312" pitchFamily="49" charset="-122"/>
                <a:ea typeface="楷体_GB2312" pitchFamily="49" charset="-122"/>
              </a:rPr>
              <a:t>代表</a:t>
            </a:r>
            <a:r>
              <a:rPr lang="en-US" altLang="zh-CN" sz="2400" b="0" i="0" dirty="0">
                <a:solidFill>
                  <a:schemeClr val="folHlink"/>
                </a:solidFill>
                <a:latin typeface="楷体_GB2312" pitchFamily="49" charset="-122"/>
                <a:ea typeface="楷体_GB2312" pitchFamily="49" charset="-122"/>
              </a:rPr>
              <a:t>TP</a:t>
            </a:r>
            <a:r>
              <a:rPr lang="zh-CN" altLang="en-US" sz="2400" b="0" i="0" dirty="0">
                <a:solidFill>
                  <a:schemeClr val="folHlink"/>
                </a:solidFill>
                <a:latin typeface="楷体_GB2312" pitchFamily="49" charset="-122"/>
                <a:ea typeface="楷体_GB2312" pitchFamily="49" charset="-122"/>
              </a:rPr>
              <a:t>传输介质</a:t>
            </a:r>
            <a:r>
              <a:rPr lang="zh-CN" altLang="en-US" sz="2400" b="0" i="0" dirty="0">
                <a:solidFill>
                  <a:schemeClr val="tx1"/>
                </a:solidFill>
                <a:latin typeface="楷体_GB2312" pitchFamily="49" charset="-122"/>
                <a:ea typeface="楷体_GB2312" pitchFamily="49" charset="-122"/>
              </a:rPr>
              <a:t>。</a:t>
            </a:r>
          </a:p>
          <a:p>
            <a:pPr>
              <a:lnSpc>
                <a:spcPct val="80000"/>
              </a:lnSpc>
            </a:pPr>
            <a:endParaRPr lang="zh-CN" altLang="en-US" sz="2200" i="0" dirty="0">
              <a:solidFill>
                <a:schemeClr val="tx1"/>
              </a:solidFill>
            </a:endParaRPr>
          </a:p>
          <a:p>
            <a:pPr>
              <a:lnSpc>
                <a:spcPct val="80000"/>
              </a:lnSpc>
            </a:pPr>
            <a:r>
              <a:rPr lang="zh-CN" altLang="en-US" sz="2400" i="0" dirty="0">
                <a:solidFill>
                  <a:schemeClr val="tx1"/>
                </a:solidFill>
              </a:rPr>
              <a:t>电气特性：</a:t>
            </a:r>
          </a:p>
          <a:p>
            <a:pPr>
              <a:lnSpc>
                <a:spcPct val="80000"/>
              </a:lnSpc>
            </a:pPr>
            <a:r>
              <a:rPr lang="zh-CN" altLang="en-US" sz="2400" i="0" dirty="0">
                <a:solidFill>
                  <a:schemeClr val="tx1"/>
                </a:solidFill>
              </a:rPr>
              <a:t>   </a:t>
            </a:r>
            <a:r>
              <a:rPr lang="zh-CN" altLang="en-US" sz="2400" i="0" dirty="0">
                <a:solidFill>
                  <a:schemeClr val="folHlink"/>
                </a:solidFill>
              </a:rPr>
              <a:t>线间串扰</a:t>
            </a:r>
            <a:r>
              <a:rPr lang="zh-CN" altLang="en-US" sz="2400" i="0" dirty="0">
                <a:solidFill>
                  <a:schemeClr val="tx1"/>
                </a:solidFill>
              </a:rPr>
              <a:t>：当电信号在双绞线电缆传输时，在线对与线对之间会产生感应信号；串扰用于描述感应信号对正常信号的干扰程度。线间串扰分为近端串扰（在发送端）和远端串扰（在接接收端）， </a:t>
            </a:r>
            <a:r>
              <a:rPr lang="en-US" altLang="zh-CN" sz="2400" i="0" dirty="0">
                <a:solidFill>
                  <a:schemeClr val="tx1"/>
                </a:solidFill>
              </a:rPr>
              <a:t>2</a:t>
            </a:r>
            <a:r>
              <a:rPr lang="zh-CN" altLang="en-US" sz="2400" i="0" dirty="0">
                <a:solidFill>
                  <a:schemeClr val="tx1"/>
                </a:solidFill>
              </a:rPr>
              <a:t>根单芯线</a:t>
            </a:r>
            <a:r>
              <a:rPr lang="en-US" altLang="zh-CN" sz="2400" i="0" dirty="0">
                <a:solidFill>
                  <a:schemeClr val="tx1"/>
                </a:solidFill>
                <a:latin typeface="Times New Roman" pitchFamily="18" charset="0"/>
              </a:rPr>
              <a:t>—</a:t>
            </a:r>
            <a:r>
              <a:rPr lang="zh-CN" altLang="en-US" sz="2400" i="0" dirty="0">
                <a:solidFill>
                  <a:schemeClr val="tx1"/>
                </a:solidFill>
              </a:rPr>
              <a:t>线对，</a:t>
            </a:r>
            <a:r>
              <a:rPr lang="en-US" altLang="zh-CN" sz="2400" i="0" dirty="0">
                <a:solidFill>
                  <a:schemeClr val="tx1"/>
                </a:solidFill>
              </a:rPr>
              <a:t>4</a:t>
            </a:r>
            <a:r>
              <a:rPr lang="zh-CN" altLang="en-US" sz="2400" i="0" dirty="0">
                <a:solidFill>
                  <a:schemeClr val="tx1"/>
                </a:solidFill>
              </a:rPr>
              <a:t>个线对：消除串扰</a:t>
            </a:r>
          </a:p>
          <a:p>
            <a:pPr>
              <a:lnSpc>
                <a:spcPct val="80000"/>
              </a:lnSpc>
            </a:pPr>
            <a:r>
              <a:rPr lang="zh-CN" altLang="en-US" sz="2400" i="0" dirty="0">
                <a:solidFill>
                  <a:schemeClr val="folHlink"/>
                </a:solidFill>
              </a:rPr>
              <a:t>   衰减：</a:t>
            </a:r>
            <a:r>
              <a:rPr lang="zh-CN" altLang="en-US" sz="2400" i="0" dirty="0">
                <a:solidFill>
                  <a:schemeClr val="tx1"/>
                </a:solidFill>
              </a:rPr>
              <a:t>用于度量信号经过若干长度的电缆后减少的程度。</a:t>
            </a:r>
          </a:p>
          <a:p>
            <a:pPr>
              <a:lnSpc>
                <a:spcPct val="80000"/>
              </a:lnSpc>
            </a:pPr>
            <a:r>
              <a:rPr lang="zh-CN" altLang="en-US" sz="2400" i="0" dirty="0">
                <a:solidFill>
                  <a:schemeClr val="tx1"/>
                </a:solidFill>
              </a:rPr>
              <a:t>   </a:t>
            </a:r>
            <a:r>
              <a:rPr lang="zh-CN" altLang="en-US" sz="2400" i="0" dirty="0">
                <a:solidFill>
                  <a:schemeClr val="folHlink"/>
                </a:solidFill>
              </a:rPr>
              <a:t>有效传输距离</a:t>
            </a:r>
            <a:r>
              <a:rPr lang="zh-CN" altLang="en-US" sz="2400" i="0" dirty="0">
                <a:solidFill>
                  <a:schemeClr val="tx1"/>
                </a:solidFill>
              </a:rPr>
              <a:t>：</a:t>
            </a:r>
            <a:r>
              <a:rPr lang="zh-CN" altLang="en-US" sz="2400" i="0" dirty="0">
                <a:solidFill>
                  <a:srgbClr val="9900FF"/>
                </a:solidFill>
              </a:rPr>
              <a:t>双绞线</a:t>
            </a:r>
            <a:r>
              <a:rPr lang="en-US" altLang="zh-CN" sz="2400" i="0" dirty="0">
                <a:solidFill>
                  <a:srgbClr val="9900FF"/>
                </a:solidFill>
              </a:rPr>
              <a:t>100</a:t>
            </a:r>
            <a:r>
              <a:rPr lang="zh-CN" altLang="en-US" sz="2400" i="0" dirty="0">
                <a:solidFill>
                  <a:srgbClr val="9900FF"/>
                </a:solidFill>
              </a:rPr>
              <a:t>米</a:t>
            </a:r>
            <a:endParaRPr lang="zh-CN" altLang="en-US" sz="2200" i="0" dirty="0">
              <a:solidFill>
                <a:schemeClr val="folHlink"/>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a:xfrm>
            <a:off x="569913" y="1052513"/>
            <a:ext cx="8574087" cy="1079500"/>
          </a:xfrm>
        </p:spPr>
        <p:txBody>
          <a:bodyPr/>
          <a:lstStyle/>
          <a:p>
            <a:pPr marL="0" indent="0" eaLnBrk="1" hangingPunct="1">
              <a:buFont typeface="Wingdings" pitchFamily="2" charset="2"/>
              <a:buNone/>
            </a:pPr>
            <a:r>
              <a:rPr lang="zh-CN" altLang="en-US" sz="2200" b="0" smtClean="0"/>
              <a:t>双绞线电缆中的</a:t>
            </a:r>
            <a:r>
              <a:rPr lang="en-US" altLang="zh-CN" sz="2200" b="0" smtClean="0"/>
              <a:t>8</a:t>
            </a:r>
            <a:r>
              <a:rPr lang="zh-CN" altLang="en-US" sz="2200" b="0" smtClean="0"/>
              <a:t>根线必须是成</a:t>
            </a:r>
            <a:r>
              <a:rPr lang="en-US" altLang="zh-CN" sz="2200" b="0" smtClean="0"/>
              <a:t>4</a:t>
            </a:r>
            <a:r>
              <a:rPr lang="zh-CN" altLang="en-US" sz="2200" b="0" smtClean="0"/>
              <a:t>对使用的，而且每一对都相互绞合在一起，绞合的目的是为了减少对相邻线的电磁干扰，遵循</a:t>
            </a:r>
            <a:r>
              <a:rPr lang="en-US" altLang="zh-CN" sz="2200" b="0" smtClean="0"/>
              <a:t>EIA/TIA  </a:t>
            </a:r>
            <a:r>
              <a:rPr lang="en-US" altLang="zh-CN" sz="2200" b="0" smtClean="0">
                <a:solidFill>
                  <a:schemeClr val="folHlink"/>
                </a:solidFill>
              </a:rPr>
              <a:t>568B</a:t>
            </a:r>
            <a:r>
              <a:rPr lang="zh-CN" altLang="en-US" sz="2200" b="0" smtClean="0">
                <a:solidFill>
                  <a:schemeClr val="folHlink"/>
                </a:solidFill>
              </a:rPr>
              <a:t>（大陆）</a:t>
            </a:r>
            <a:r>
              <a:rPr lang="zh-CN" altLang="en-US" sz="2200" b="0" smtClean="0"/>
              <a:t>标准。</a:t>
            </a:r>
          </a:p>
        </p:txBody>
      </p:sp>
      <p:pic>
        <p:nvPicPr>
          <p:cNvPr id="151555" name="Picture 3" descr="http://www2.ustc.edu.cn/~james/buxian/568b.gif"/>
          <p:cNvPicPr>
            <a:picLocks noChangeAspect="1" noChangeArrowheads="1"/>
          </p:cNvPicPr>
          <p:nvPr/>
        </p:nvPicPr>
        <p:blipFill>
          <a:blip r:embed="rId2" r:link="rId3"/>
          <a:srcRect/>
          <a:stretch>
            <a:fillRect/>
          </a:stretch>
        </p:blipFill>
        <p:spPr bwMode="auto">
          <a:xfrm>
            <a:off x="900113" y="3644900"/>
            <a:ext cx="6335712" cy="3213100"/>
          </a:xfrm>
          <a:prstGeom prst="rect">
            <a:avLst/>
          </a:prstGeom>
          <a:noFill/>
          <a:ln w="9525">
            <a:noFill/>
            <a:miter lim="800000"/>
            <a:headEnd/>
            <a:tailEnd/>
          </a:ln>
        </p:spPr>
      </p:pic>
      <p:sp>
        <p:nvSpPr>
          <p:cNvPr id="49156" name="Text Box 4"/>
          <p:cNvSpPr txBox="1">
            <a:spLocks noChangeArrowheads="1"/>
          </p:cNvSpPr>
          <p:nvPr/>
        </p:nvSpPr>
        <p:spPr bwMode="auto">
          <a:xfrm>
            <a:off x="1692275" y="568325"/>
            <a:ext cx="4289425" cy="519113"/>
          </a:xfrm>
          <a:prstGeom prst="rect">
            <a:avLst/>
          </a:prstGeom>
          <a:noFill/>
          <a:ln w="9525" algn="ctr">
            <a:noFill/>
            <a:miter lim="800000"/>
            <a:headEnd/>
            <a:tailEnd/>
          </a:ln>
        </p:spPr>
        <p:txBody>
          <a:bodyPr wrap="none">
            <a:spAutoFit/>
          </a:bodyPr>
          <a:lstStyle/>
          <a:p>
            <a:r>
              <a:rPr lang="zh-CN" altLang="en-US" sz="2800" b="0" i="0">
                <a:solidFill>
                  <a:srgbClr val="0000FF"/>
                </a:solidFill>
              </a:rPr>
              <a:t>双绞线的</a:t>
            </a:r>
            <a:r>
              <a:rPr lang="en-US" altLang="zh-CN" sz="2800" b="0" i="0">
                <a:solidFill>
                  <a:srgbClr val="0000FF"/>
                </a:solidFill>
              </a:rPr>
              <a:t>8</a:t>
            </a:r>
            <a:r>
              <a:rPr lang="zh-CN" altLang="en-US" sz="2800" b="0" i="0">
                <a:solidFill>
                  <a:srgbClr val="0000FF"/>
                </a:solidFill>
              </a:rPr>
              <a:t>根线的色标定义</a:t>
            </a:r>
          </a:p>
        </p:txBody>
      </p:sp>
      <p:sp>
        <p:nvSpPr>
          <p:cNvPr id="49157" name="Text Box 5"/>
          <p:cNvSpPr txBox="1">
            <a:spLocks noChangeArrowheads="1"/>
          </p:cNvSpPr>
          <p:nvPr/>
        </p:nvSpPr>
        <p:spPr bwMode="auto">
          <a:xfrm>
            <a:off x="6877050" y="2636838"/>
            <a:ext cx="1104900" cy="1027112"/>
          </a:xfrm>
          <a:prstGeom prst="rect">
            <a:avLst/>
          </a:prstGeom>
          <a:noFill/>
          <a:ln w="9525" algn="ctr">
            <a:noFill/>
            <a:miter lim="800000"/>
            <a:headEnd/>
            <a:tailEnd/>
          </a:ln>
        </p:spPr>
        <p:txBody>
          <a:bodyPr wrap="none">
            <a:spAutoFit/>
          </a:bodyPr>
          <a:lstStyle/>
          <a:p>
            <a:r>
              <a:rPr lang="zh-CN" altLang="en-US" sz="1800" i="0">
                <a:solidFill>
                  <a:schemeClr val="folHlink"/>
                </a:solidFill>
              </a:rPr>
              <a:t>同网卡</a:t>
            </a:r>
          </a:p>
          <a:p>
            <a:r>
              <a:rPr lang="zh-CN" altLang="en-US" sz="1800" i="0">
                <a:solidFill>
                  <a:schemeClr val="folHlink"/>
                </a:solidFill>
              </a:rPr>
              <a:t>信号定义</a:t>
            </a:r>
          </a:p>
          <a:p>
            <a:endParaRPr lang="en-US" altLang="zh-CN" sz="1800" i="0">
              <a:solidFill>
                <a:schemeClr val="folHlink"/>
              </a:solidFill>
            </a:endParaRPr>
          </a:p>
        </p:txBody>
      </p:sp>
      <p:sp>
        <p:nvSpPr>
          <p:cNvPr id="49158" name="Rectangle 6"/>
          <p:cNvSpPr>
            <a:spLocks noChangeArrowheads="1"/>
          </p:cNvSpPr>
          <p:nvPr/>
        </p:nvSpPr>
        <p:spPr bwMode="auto">
          <a:xfrm>
            <a:off x="684213" y="2205038"/>
            <a:ext cx="7200900" cy="1200329"/>
          </a:xfrm>
          <a:prstGeom prst="rect">
            <a:avLst/>
          </a:prstGeom>
          <a:noFill/>
          <a:ln w="9525" algn="ctr">
            <a:noFill/>
            <a:miter lim="800000"/>
            <a:headEnd/>
            <a:tailEnd/>
          </a:ln>
        </p:spPr>
        <p:txBody>
          <a:bodyPr>
            <a:spAutoFit/>
          </a:bodyPr>
          <a:lstStyle/>
          <a:p>
            <a:r>
              <a:rPr lang="en-US" altLang="zh-CN" dirty="0"/>
              <a:t>   </a:t>
            </a:r>
            <a:r>
              <a:rPr lang="en-US" altLang="zh-CN" sz="2400" i="0" dirty="0">
                <a:solidFill>
                  <a:schemeClr val="folHlink"/>
                </a:solidFill>
              </a:rPr>
              <a:t>1    </a:t>
            </a:r>
            <a:r>
              <a:rPr lang="en-US" altLang="zh-CN" sz="2400" i="0" dirty="0" smtClean="0">
                <a:solidFill>
                  <a:schemeClr val="folHlink"/>
                </a:solidFill>
              </a:rPr>
              <a:t>  </a:t>
            </a:r>
            <a:r>
              <a:rPr lang="en-US" altLang="zh-CN" sz="2400" i="0" dirty="0">
                <a:solidFill>
                  <a:schemeClr val="folHlink"/>
                </a:solidFill>
              </a:rPr>
              <a:t>2      </a:t>
            </a:r>
            <a:r>
              <a:rPr lang="en-US" altLang="zh-CN" sz="2400" i="0" dirty="0" smtClean="0">
                <a:solidFill>
                  <a:schemeClr val="folHlink"/>
                </a:solidFill>
              </a:rPr>
              <a:t> 3      4     </a:t>
            </a:r>
            <a:r>
              <a:rPr lang="en-US" altLang="zh-CN" sz="2400" i="0" dirty="0">
                <a:solidFill>
                  <a:schemeClr val="folHlink"/>
                </a:solidFill>
              </a:rPr>
              <a:t>5      </a:t>
            </a:r>
            <a:r>
              <a:rPr lang="en-US" altLang="zh-CN" sz="2400" i="0" dirty="0" smtClean="0">
                <a:solidFill>
                  <a:schemeClr val="folHlink"/>
                </a:solidFill>
              </a:rPr>
              <a:t> 6       7      </a:t>
            </a:r>
            <a:r>
              <a:rPr lang="en-US" altLang="zh-CN" sz="2400" i="0" dirty="0">
                <a:solidFill>
                  <a:schemeClr val="folHlink"/>
                </a:solidFill>
              </a:rPr>
              <a:t>8</a:t>
            </a:r>
          </a:p>
          <a:p>
            <a:r>
              <a:rPr lang="zh-CN" altLang="en-US" sz="2400" i="0" dirty="0">
                <a:solidFill>
                  <a:schemeClr val="tx1"/>
                </a:solidFill>
              </a:rPr>
              <a:t>橙白   </a:t>
            </a:r>
            <a:r>
              <a:rPr lang="zh-CN" altLang="en-US" sz="2400" i="0" dirty="0">
                <a:solidFill>
                  <a:srgbClr val="FF6600"/>
                </a:solidFill>
              </a:rPr>
              <a:t>橙</a:t>
            </a:r>
            <a:r>
              <a:rPr lang="zh-CN" altLang="en-US" sz="2400" i="0" dirty="0">
                <a:solidFill>
                  <a:schemeClr val="tx1"/>
                </a:solidFill>
              </a:rPr>
              <a:t>   绿白  </a:t>
            </a:r>
            <a:r>
              <a:rPr lang="zh-CN" altLang="en-US" sz="2400" i="0" dirty="0">
                <a:solidFill>
                  <a:schemeClr val="folHlink"/>
                </a:solidFill>
              </a:rPr>
              <a:t>蓝</a:t>
            </a:r>
            <a:r>
              <a:rPr lang="zh-CN" altLang="en-US" sz="2400" i="0" dirty="0">
                <a:solidFill>
                  <a:schemeClr val="tx1"/>
                </a:solidFill>
              </a:rPr>
              <a:t>   蓝白   </a:t>
            </a:r>
            <a:r>
              <a:rPr lang="zh-CN" altLang="en-US" sz="2400" i="0" dirty="0">
                <a:solidFill>
                  <a:srgbClr val="00CC00"/>
                </a:solidFill>
              </a:rPr>
              <a:t>绿</a:t>
            </a:r>
            <a:r>
              <a:rPr lang="zh-CN" altLang="en-US" sz="2400" i="0" dirty="0">
                <a:solidFill>
                  <a:schemeClr val="tx1"/>
                </a:solidFill>
              </a:rPr>
              <a:t>    棕白  </a:t>
            </a:r>
            <a:r>
              <a:rPr lang="zh-CN" altLang="en-US" sz="2400" i="0" dirty="0">
                <a:solidFill>
                  <a:srgbClr val="A50021"/>
                </a:solidFill>
              </a:rPr>
              <a:t>棕</a:t>
            </a:r>
            <a:r>
              <a:rPr lang="zh-CN" altLang="en-US" sz="2400" dirty="0"/>
              <a:t> </a:t>
            </a:r>
          </a:p>
          <a:p>
            <a:r>
              <a:rPr kumimoji="0" lang="en-US" altLang="zh-CN" sz="2400" b="0" i="0" dirty="0" err="1">
                <a:solidFill>
                  <a:schemeClr val="tx1"/>
                </a:solidFill>
              </a:rPr>
              <a:t>Tx</a:t>
            </a:r>
            <a:r>
              <a:rPr kumimoji="0" lang="en-US" altLang="zh-CN" sz="2400" b="0" i="0" dirty="0">
                <a:solidFill>
                  <a:schemeClr val="tx1"/>
                </a:solidFill>
              </a:rPr>
              <a:t>+   TX-   Rx+                </a:t>
            </a:r>
            <a:r>
              <a:rPr kumimoji="0" lang="en-US" altLang="zh-CN" sz="2400" b="0" i="0" dirty="0" smtClean="0">
                <a:solidFill>
                  <a:schemeClr val="tx1"/>
                </a:solidFill>
              </a:rPr>
              <a:t> Rx-               </a:t>
            </a:r>
            <a:endParaRPr kumimoji="0" lang="en-US" altLang="zh-CN" sz="2400" b="0" i="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151555"/>
                                        </p:tgtEl>
                                        <p:attrNameLst>
                                          <p:attrName>style.visibility</p:attrName>
                                        </p:attrNameLst>
                                      </p:cBhvr>
                                      <p:to>
                                        <p:strVal val="visible"/>
                                      </p:to>
                                    </p:set>
                                    <p:animEffect transition="in" filter="checkerboard(down)">
                                      <p:cBhvr>
                                        <p:cTn id="7" dur="500"/>
                                        <p:tgtEl>
                                          <p:spTgt spid="151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1172980443">
            <a:hlinkClick r:id="rId2"/>
          </p:cNvPr>
          <p:cNvPicPr>
            <a:picLocks noChangeAspect="1" noChangeArrowheads="1"/>
          </p:cNvPicPr>
          <p:nvPr/>
        </p:nvPicPr>
        <p:blipFill>
          <a:blip r:embed="rId3"/>
          <a:srcRect/>
          <a:stretch>
            <a:fillRect/>
          </a:stretch>
        </p:blipFill>
        <p:spPr bwMode="auto">
          <a:xfrm>
            <a:off x="6156325" y="4508500"/>
            <a:ext cx="2087563" cy="1566863"/>
          </a:xfrm>
          <a:prstGeom prst="rect">
            <a:avLst/>
          </a:prstGeom>
          <a:noFill/>
          <a:ln w="9525">
            <a:noFill/>
            <a:miter lim="800000"/>
            <a:headEnd/>
            <a:tailEnd/>
          </a:ln>
        </p:spPr>
      </p:pic>
      <p:pic>
        <p:nvPicPr>
          <p:cNvPr id="50179" name="Picture 3" descr="RJ11"/>
          <p:cNvPicPr>
            <a:picLocks noChangeAspect="1" noChangeArrowheads="1"/>
          </p:cNvPicPr>
          <p:nvPr/>
        </p:nvPicPr>
        <p:blipFill>
          <a:blip r:embed="rId4"/>
          <a:srcRect/>
          <a:stretch>
            <a:fillRect/>
          </a:stretch>
        </p:blipFill>
        <p:spPr bwMode="auto">
          <a:xfrm>
            <a:off x="5867400" y="692150"/>
            <a:ext cx="1905000" cy="3175000"/>
          </a:xfrm>
          <a:prstGeom prst="rect">
            <a:avLst/>
          </a:prstGeom>
          <a:noFill/>
          <a:ln w="9525">
            <a:noFill/>
            <a:miter lim="800000"/>
            <a:headEnd/>
            <a:tailEnd/>
          </a:ln>
        </p:spPr>
      </p:pic>
      <p:pic>
        <p:nvPicPr>
          <p:cNvPr id="50180" name="Picture 4" descr="RJ45"/>
          <p:cNvPicPr>
            <a:picLocks noChangeAspect="1" noChangeArrowheads="1"/>
          </p:cNvPicPr>
          <p:nvPr/>
        </p:nvPicPr>
        <p:blipFill>
          <a:blip r:embed="rId5"/>
          <a:srcRect/>
          <a:stretch>
            <a:fillRect/>
          </a:stretch>
        </p:blipFill>
        <p:spPr bwMode="auto">
          <a:xfrm>
            <a:off x="468313" y="620713"/>
            <a:ext cx="5080000" cy="3810000"/>
          </a:xfrm>
          <a:prstGeom prst="rect">
            <a:avLst/>
          </a:prstGeom>
          <a:noFill/>
          <a:ln w="9525">
            <a:noFill/>
            <a:miter lim="800000"/>
            <a:headEnd/>
            <a:tailEnd/>
          </a:ln>
        </p:spPr>
      </p:pic>
      <p:sp>
        <p:nvSpPr>
          <p:cNvPr id="50181" name="Text Box 5"/>
          <p:cNvSpPr txBox="1">
            <a:spLocks noChangeArrowheads="1"/>
          </p:cNvSpPr>
          <p:nvPr/>
        </p:nvSpPr>
        <p:spPr bwMode="auto">
          <a:xfrm>
            <a:off x="539750" y="5949950"/>
            <a:ext cx="4176713" cy="579438"/>
          </a:xfrm>
          <a:prstGeom prst="rect">
            <a:avLst/>
          </a:prstGeom>
          <a:noFill/>
          <a:ln w="9525" algn="ctr">
            <a:noFill/>
            <a:miter lim="800000"/>
            <a:headEnd/>
            <a:tailEnd/>
          </a:ln>
        </p:spPr>
        <p:txBody>
          <a:bodyPr>
            <a:spAutoFit/>
          </a:bodyPr>
          <a:lstStyle/>
          <a:p>
            <a:r>
              <a:rPr lang="zh-CN" altLang="en-US" i="0">
                <a:solidFill>
                  <a:schemeClr val="folHlink"/>
                </a:solidFill>
              </a:rPr>
              <a:t>双绞线连接器</a:t>
            </a:r>
            <a:r>
              <a:rPr lang="en-US" altLang="zh-CN" i="0">
                <a:solidFill>
                  <a:schemeClr val="folHlink"/>
                </a:solidFill>
              </a:rPr>
              <a:t>RJ45</a:t>
            </a:r>
          </a:p>
        </p:txBody>
      </p:sp>
      <p:sp>
        <p:nvSpPr>
          <p:cNvPr id="50182" name="Text Box 6"/>
          <p:cNvSpPr txBox="1">
            <a:spLocks noChangeArrowheads="1"/>
          </p:cNvSpPr>
          <p:nvPr/>
        </p:nvSpPr>
        <p:spPr bwMode="auto">
          <a:xfrm>
            <a:off x="684213" y="4826000"/>
            <a:ext cx="4464050" cy="457200"/>
          </a:xfrm>
          <a:prstGeom prst="rect">
            <a:avLst/>
          </a:prstGeom>
          <a:noFill/>
          <a:ln w="9525" algn="ctr">
            <a:noFill/>
            <a:miter lim="800000"/>
            <a:headEnd/>
            <a:tailEnd/>
          </a:ln>
        </p:spPr>
        <p:txBody>
          <a:bodyPr>
            <a:spAutoFit/>
          </a:bodyPr>
          <a:lstStyle/>
          <a:p>
            <a:r>
              <a:rPr lang="zh-CN" altLang="en-US" sz="2400" i="0">
                <a:solidFill>
                  <a:schemeClr val="folHlink"/>
                </a:solidFill>
              </a:rPr>
              <a:t>常用的网络用</a:t>
            </a:r>
            <a:r>
              <a:rPr lang="en-US" altLang="zh-CN" sz="2400" i="0">
                <a:solidFill>
                  <a:schemeClr val="folHlink"/>
                </a:solidFill>
              </a:rPr>
              <a:t>RJ45</a:t>
            </a:r>
            <a:r>
              <a:rPr lang="zh-CN" altLang="en-US" sz="2400" i="0">
                <a:solidFill>
                  <a:schemeClr val="folHlink"/>
                </a:solidFill>
              </a:rPr>
              <a:t>头，</a:t>
            </a:r>
            <a:r>
              <a:rPr lang="en-US" altLang="zh-CN" sz="2400" i="0">
                <a:solidFill>
                  <a:schemeClr val="folHlink"/>
                </a:solidFill>
              </a:rPr>
              <a:t>8P</a:t>
            </a:r>
          </a:p>
        </p:txBody>
      </p:sp>
      <p:sp>
        <p:nvSpPr>
          <p:cNvPr id="50183" name="Text Box 7"/>
          <p:cNvSpPr txBox="1">
            <a:spLocks noChangeArrowheads="1"/>
          </p:cNvSpPr>
          <p:nvPr/>
        </p:nvSpPr>
        <p:spPr bwMode="auto">
          <a:xfrm>
            <a:off x="6227763" y="6237288"/>
            <a:ext cx="2563812" cy="457200"/>
          </a:xfrm>
          <a:prstGeom prst="rect">
            <a:avLst/>
          </a:prstGeom>
          <a:noFill/>
          <a:ln w="9525" algn="ctr">
            <a:noFill/>
            <a:miter lim="800000"/>
            <a:headEnd/>
            <a:tailEnd/>
          </a:ln>
        </p:spPr>
        <p:txBody>
          <a:bodyPr wrap="none">
            <a:spAutoFit/>
          </a:bodyPr>
          <a:lstStyle/>
          <a:p>
            <a:r>
              <a:rPr lang="zh-CN" altLang="en-US" sz="2400" i="0">
                <a:solidFill>
                  <a:schemeClr val="folHlink"/>
                </a:solidFill>
              </a:rPr>
              <a:t>屏蔽</a:t>
            </a:r>
            <a:r>
              <a:rPr lang="en-US" altLang="zh-CN" sz="2400" i="0">
                <a:solidFill>
                  <a:schemeClr val="folHlink"/>
                </a:solidFill>
              </a:rPr>
              <a:t>RJ45</a:t>
            </a:r>
            <a:r>
              <a:rPr lang="zh-CN" altLang="en-US" sz="2400" i="0">
                <a:solidFill>
                  <a:schemeClr val="folHlink"/>
                </a:solidFill>
              </a:rPr>
              <a:t>头，</a:t>
            </a:r>
            <a:r>
              <a:rPr lang="en-US" altLang="zh-CN" sz="2400" i="0">
                <a:solidFill>
                  <a:schemeClr val="folHlink"/>
                </a:solidFill>
              </a:rPr>
              <a:t>8P</a:t>
            </a:r>
          </a:p>
        </p:txBody>
      </p:sp>
      <p:sp>
        <p:nvSpPr>
          <p:cNvPr id="50184" name="Rectangle 8"/>
          <p:cNvSpPr>
            <a:spLocks noChangeArrowheads="1"/>
          </p:cNvSpPr>
          <p:nvPr/>
        </p:nvSpPr>
        <p:spPr bwMode="auto">
          <a:xfrm>
            <a:off x="5724525" y="4005263"/>
            <a:ext cx="3094038" cy="366712"/>
          </a:xfrm>
          <a:prstGeom prst="rect">
            <a:avLst/>
          </a:prstGeom>
          <a:noFill/>
          <a:ln w="9525" algn="ctr">
            <a:noFill/>
            <a:miter lim="800000"/>
            <a:headEnd/>
            <a:tailEnd/>
          </a:ln>
        </p:spPr>
        <p:txBody>
          <a:bodyPr wrap="none">
            <a:spAutoFit/>
          </a:bodyPr>
          <a:lstStyle/>
          <a:p>
            <a:r>
              <a:rPr lang="zh-CN" altLang="en-US" sz="1800" i="0">
                <a:solidFill>
                  <a:schemeClr val="folHlink"/>
                </a:solidFill>
              </a:rPr>
              <a:t>电话接头用</a:t>
            </a:r>
            <a:r>
              <a:rPr lang="en-US" altLang="zh-CN" sz="1800" i="0">
                <a:solidFill>
                  <a:schemeClr val="folHlink"/>
                </a:solidFill>
              </a:rPr>
              <a:t>RJ11</a:t>
            </a:r>
            <a:r>
              <a:rPr lang="zh-CN" altLang="en-US" sz="1800" i="0">
                <a:solidFill>
                  <a:schemeClr val="folHlink"/>
                </a:solidFill>
              </a:rPr>
              <a:t>头，</a:t>
            </a:r>
            <a:r>
              <a:rPr lang="en-US" altLang="zh-CN" sz="1800" i="0">
                <a:solidFill>
                  <a:schemeClr val="folHlink"/>
                </a:solidFill>
              </a:rPr>
              <a:t>6P/4P</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187450" y="1196975"/>
            <a:ext cx="4176713" cy="579438"/>
          </a:xfrm>
          <a:prstGeom prst="rect">
            <a:avLst/>
          </a:prstGeom>
          <a:noFill/>
          <a:ln w="9525" algn="ctr">
            <a:noFill/>
            <a:miter lim="800000"/>
            <a:headEnd/>
            <a:tailEnd/>
          </a:ln>
        </p:spPr>
        <p:txBody>
          <a:bodyPr>
            <a:spAutoFit/>
          </a:bodyPr>
          <a:lstStyle/>
          <a:p>
            <a:r>
              <a:rPr lang="zh-CN" altLang="en-US" i="0">
                <a:solidFill>
                  <a:schemeClr val="folHlink"/>
                </a:solidFill>
              </a:rPr>
              <a:t>网络用</a:t>
            </a:r>
            <a:r>
              <a:rPr lang="en-US" altLang="zh-CN" i="0">
                <a:solidFill>
                  <a:schemeClr val="folHlink"/>
                </a:solidFill>
              </a:rPr>
              <a:t>RJ45</a:t>
            </a:r>
            <a:r>
              <a:rPr lang="zh-CN" altLang="en-US" i="0">
                <a:solidFill>
                  <a:schemeClr val="folHlink"/>
                </a:solidFill>
              </a:rPr>
              <a:t>头介绍</a:t>
            </a:r>
          </a:p>
        </p:txBody>
      </p:sp>
      <p:pic>
        <p:nvPicPr>
          <p:cNvPr id="51203" name="Picture 4" descr="RJ45线"/>
          <p:cNvPicPr>
            <a:picLocks noChangeAspect="1" noChangeArrowheads="1"/>
          </p:cNvPicPr>
          <p:nvPr/>
        </p:nvPicPr>
        <p:blipFill>
          <a:blip r:embed="rId2"/>
          <a:srcRect/>
          <a:stretch>
            <a:fillRect/>
          </a:stretch>
        </p:blipFill>
        <p:spPr bwMode="auto">
          <a:xfrm rot="-1413338">
            <a:off x="4984750" y="3292475"/>
            <a:ext cx="3810000" cy="2540000"/>
          </a:xfrm>
          <a:prstGeom prst="rect">
            <a:avLst/>
          </a:prstGeom>
          <a:noFill/>
          <a:ln w="9525">
            <a:noFill/>
            <a:miter lim="800000"/>
            <a:headEnd/>
            <a:tailEnd/>
          </a:ln>
        </p:spPr>
      </p:pic>
      <p:pic>
        <p:nvPicPr>
          <p:cNvPr id="51204" name="Picture 5"/>
          <p:cNvPicPr>
            <a:picLocks noChangeAspect="1" noChangeArrowheads="1"/>
          </p:cNvPicPr>
          <p:nvPr/>
        </p:nvPicPr>
        <p:blipFill>
          <a:blip r:embed="rId3"/>
          <a:srcRect/>
          <a:stretch>
            <a:fillRect/>
          </a:stretch>
        </p:blipFill>
        <p:spPr bwMode="auto">
          <a:xfrm rot="-8058583">
            <a:off x="2700338" y="2528888"/>
            <a:ext cx="2800350" cy="2590800"/>
          </a:xfrm>
          <a:prstGeom prst="rect">
            <a:avLst/>
          </a:prstGeom>
          <a:noFill/>
          <a:ln w="9525" algn="ctr">
            <a:noFill/>
            <a:miter lim="800000"/>
            <a:headEnd/>
            <a:tailEnd/>
          </a:ln>
        </p:spPr>
      </p:pic>
      <p:pic>
        <p:nvPicPr>
          <p:cNvPr id="51205" name="Picture 6"/>
          <p:cNvPicPr>
            <a:picLocks noChangeAspect="1" noChangeArrowheads="1"/>
          </p:cNvPicPr>
          <p:nvPr/>
        </p:nvPicPr>
        <p:blipFill>
          <a:blip r:embed="rId4"/>
          <a:srcRect/>
          <a:stretch>
            <a:fillRect/>
          </a:stretch>
        </p:blipFill>
        <p:spPr bwMode="auto">
          <a:xfrm>
            <a:off x="1547813" y="2401888"/>
            <a:ext cx="1511300" cy="2617787"/>
          </a:xfrm>
          <a:prstGeom prst="rect">
            <a:avLst/>
          </a:prstGeom>
          <a:noFill/>
          <a:ln w="9525" algn="ctr">
            <a:noFill/>
            <a:miter lim="800000"/>
            <a:headEnd/>
            <a:tailEnd/>
          </a:ln>
        </p:spPr>
      </p:pic>
      <p:sp>
        <p:nvSpPr>
          <p:cNvPr id="51206" name="Rectangle 2"/>
          <p:cNvSpPr>
            <a:spLocks noChangeArrowheads="1"/>
          </p:cNvSpPr>
          <p:nvPr/>
        </p:nvSpPr>
        <p:spPr bwMode="auto">
          <a:xfrm>
            <a:off x="1619250" y="5229225"/>
            <a:ext cx="3384550" cy="904875"/>
          </a:xfrm>
          <a:prstGeom prst="rect">
            <a:avLst/>
          </a:prstGeom>
          <a:noFill/>
          <a:ln w="9525" algn="ctr">
            <a:noFill/>
            <a:miter lim="800000"/>
            <a:headEnd/>
            <a:tailEnd/>
          </a:ln>
        </p:spPr>
        <p:txBody>
          <a:bodyPr>
            <a:spAutoFit/>
          </a:bodyPr>
          <a:lstStyle/>
          <a:p>
            <a:r>
              <a:rPr lang="zh-CN" altLang="en-US" sz="2400" i="0">
                <a:solidFill>
                  <a:schemeClr val="folHlink"/>
                </a:solidFill>
              </a:rPr>
              <a:t>非屏蔽头       屏蔽头</a:t>
            </a:r>
            <a:endParaRPr lang="en-US" altLang="zh-CN" sz="2400" i="0">
              <a:solidFill>
                <a:schemeClr val="folHlink"/>
              </a:solidFill>
            </a:endParaRPr>
          </a:p>
          <a:p>
            <a:r>
              <a:rPr lang="zh-CN" altLang="en-US" sz="2400" i="0">
                <a:solidFill>
                  <a:schemeClr val="folHlink"/>
                </a:solidFill>
              </a:rPr>
              <a:t>五类、超五类</a:t>
            </a:r>
            <a:r>
              <a:rPr lang="en-US" altLang="zh-CN" sz="2400" i="0">
                <a:solidFill>
                  <a:schemeClr val="folHlink"/>
                </a:solidFill>
              </a:rPr>
              <a:t>RJ45</a:t>
            </a:r>
            <a:r>
              <a:rPr lang="zh-CN" altLang="en-US" sz="2400" i="0">
                <a:solidFill>
                  <a:schemeClr val="folHlink"/>
                </a:solidFill>
              </a:rPr>
              <a:t>头</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a:xfrm>
            <a:off x="539750" y="2205038"/>
            <a:ext cx="8604250" cy="3095625"/>
          </a:xfrm>
        </p:spPr>
        <p:txBody>
          <a:bodyPr/>
          <a:lstStyle/>
          <a:p>
            <a:pPr marL="0" indent="0" eaLnBrk="1" hangingPunct="1">
              <a:lnSpc>
                <a:spcPct val="80000"/>
              </a:lnSpc>
              <a:buFont typeface="Wingdings" pitchFamily="2" charset="2"/>
              <a:buNone/>
            </a:pPr>
            <a:r>
              <a:rPr lang="zh-CN" altLang="en-US" sz="2400" smtClean="0"/>
              <a:t>双绞线的包装：</a:t>
            </a:r>
            <a:r>
              <a:rPr lang="zh-CN" altLang="en-US" sz="2400" smtClean="0">
                <a:solidFill>
                  <a:schemeClr val="folHlink"/>
                </a:solidFill>
              </a:rPr>
              <a:t>一般以箱（轴）为单位：</a:t>
            </a:r>
            <a:r>
              <a:rPr lang="en-US" altLang="zh-CN" sz="2400" smtClean="0">
                <a:solidFill>
                  <a:schemeClr val="folHlink"/>
                </a:solidFill>
              </a:rPr>
              <a:t>1000</a:t>
            </a:r>
            <a:r>
              <a:rPr lang="zh-CN" altLang="en-US" sz="2400" smtClean="0">
                <a:solidFill>
                  <a:schemeClr val="folHlink"/>
                </a:solidFill>
              </a:rPr>
              <a:t>英尺</a:t>
            </a:r>
            <a:r>
              <a:rPr lang="en-US" altLang="zh-CN" sz="2400" smtClean="0">
                <a:solidFill>
                  <a:schemeClr val="folHlink"/>
                </a:solidFill>
              </a:rPr>
              <a:t>=305</a:t>
            </a:r>
            <a:r>
              <a:rPr lang="zh-CN" altLang="en-US" sz="2400" smtClean="0">
                <a:solidFill>
                  <a:schemeClr val="folHlink"/>
                </a:solidFill>
              </a:rPr>
              <a:t>米</a:t>
            </a:r>
            <a:r>
              <a:rPr lang="zh-CN" altLang="en-US" sz="2400" smtClean="0"/>
              <a:t>，</a:t>
            </a:r>
          </a:p>
          <a:p>
            <a:pPr marL="0" indent="0" eaLnBrk="1" hangingPunct="1">
              <a:lnSpc>
                <a:spcPct val="80000"/>
              </a:lnSpc>
              <a:buFont typeface="Wingdings" pitchFamily="2" charset="2"/>
              <a:buNone/>
            </a:pPr>
            <a:r>
              <a:rPr lang="zh-CN" altLang="en-US" sz="2400" smtClean="0"/>
              <a:t>       每隔一段有</a:t>
            </a:r>
            <a:r>
              <a:rPr lang="zh-CN" altLang="en-US" sz="2400" smtClean="0">
                <a:solidFill>
                  <a:schemeClr val="folHlink"/>
                </a:solidFill>
              </a:rPr>
              <a:t>长度标识</a:t>
            </a:r>
            <a:r>
              <a:rPr lang="zh-CN" altLang="en-US" sz="2400" smtClean="0"/>
              <a:t>；</a:t>
            </a:r>
          </a:p>
          <a:p>
            <a:pPr marL="0" indent="0" eaLnBrk="1" hangingPunct="1">
              <a:lnSpc>
                <a:spcPct val="80000"/>
              </a:lnSpc>
              <a:buFont typeface="Wingdings" pitchFamily="2" charset="2"/>
              <a:buNone/>
            </a:pPr>
            <a:r>
              <a:rPr lang="zh-CN" altLang="en-US" sz="2400" smtClean="0"/>
              <a:t>       呈卷（轴）装，用时抽出线缆头即可，不用拆包装箱；</a:t>
            </a:r>
          </a:p>
          <a:p>
            <a:pPr marL="0" indent="0" eaLnBrk="1" hangingPunct="1">
              <a:lnSpc>
                <a:spcPct val="80000"/>
              </a:lnSpc>
              <a:buFont typeface="Wingdings" pitchFamily="2" charset="2"/>
              <a:buNone/>
            </a:pPr>
            <a:endParaRPr lang="zh-CN" altLang="en-US" sz="2400" smtClean="0"/>
          </a:p>
          <a:p>
            <a:pPr marL="0" indent="0" eaLnBrk="1" hangingPunct="1">
              <a:lnSpc>
                <a:spcPct val="80000"/>
              </a:lnSpc>
              <a:buFont typeface="Wingdings" pitchFamily="2" charset="2"/>
              <a:buNone/>
            </a:pPr>
            <a:r>
              <a:rPr lang="zh-CN" altLang="en-US" sz="2400" smtClean="0"/>
              <a:t>其他包装：定长包装、</a:t>
            </a:r>
            <a:r>
              <a:rPr lang="en-US" altLang="zh-CN" sz="2400" smtClean="0"/>
              <a:t>1000</a:t>
            </a:r>
            <a:r>
              <a:rPr lang="zh-CN" altLang="en-US" sz="2400" smtClean="0"/>
              <a:t>米包装</a:t>
            </a:r>
          </a:p>
          <a:p>
            <a:pPr marL="0" indent="0" eaLnBrk="1" hangingPunct="1">
              <a:lnSpc>
                <a:spcPct val="80000"/>
              </a:lnSpc>
              <a:buFont typeface="Wingdings" pitchFamily="2" charset="2"/>
              <a:buNone/>
            </a:pPr>
            <a:endParaRPr lang="zh-CN" altLang="en-US" sz="2400" smtClean="0"/>
          </a:p>
          <a:p>
            <a:pPr marL="0" indent="0" eaLnBrk="1" hangingPunct="1">
              <a:lnSpc>
                <a:spcPct val="80000"/>
              </a:lnSpc>
              <a:buFont typeface="Wingdings" pitchFamily="2" charset="2"/>
              <a:buNone/>
            </a:pPr>
            <a:r>
              <a:rPr lang="zh-CN" altLang="en-US" sz="2400" smtClean="0"/>
              <a:t>大对数</a:t>
            </a:r>
            <a:r>
              <a:rPr lang="en-US" altLang="zh-CN" sz="2400" smtClean="0"/>
              <a:t>UTP</a:t>
            </a:r>
            <a:r>
              <a:rPr lang="zh-CN" altLang="en-US" sz="2400" smtClean="0"/>
              <a:t>电缆：</a:t>
            </a:r>
            <a:r>
              <a:rPr lang="en-US" altLang="zh-CN" sz="2400" smtClean="0"/>
              <a:t>25/50/100/250</a:t>
            </a:r>
            <a:r>
              <a:rPr lang="zh-CN" altLang="en-US" sz="2400" smtClean="0"/>
              <a:t>对，一般做主干用</a:t>
            </a:r>
          </a:p>
          <a:p>
            <a:pPr marL="0" indent="0" eaLnBrk="1" hangingPunct="1">
              <a:lnSpc>
                <a:spcPct val="80000"/>
              </a:lnSpc>
              <a:buFont typeface="Wingdings" pitchFamily="2" charset="2"/>
              <a:buNone/>
            </a:pPr>
            <a:r>
              <a:rPr lang="zh-CN" altLang="en-US" sz="2400" smtClean="0"/>
              <a:t>多种色标，以包装介绍色标为准</a:t>
            </a:r>
          </a:p>
          <a:p>
            <a:pPr marL="0" indent="0" eaLnBrk="1" hangingPunct="1">
              <a:lnSpc>
                <a:spcPct val="80000"/>
              </a:lnSpc>
              <a:buFont typeface="Wingdings" pitchFamily="2" charset="2"/>
              <a:buNone/>
            </a:pPr>
            <a:endParaRPr lang="zh-CN" altLang="en-US" sz="2400" smtClean="0"/>
          </a:p>
          <a:p>
            <a:pPr marL="0" indent="0" eaLnBrk="1" hangingPunct="1">
              <a:lnSpc>
                <a:spcPct val="80000"/>
              </a:lnSpc>
              <a:buFont typeface="Wingdings" pitchFamily="2" charset="2"/>
              <a:buNone/>
            </a:pPr>
            <a:endParaRPr lang="zh-CN" altLang="en-US" sz="2400" smtClean="0"/>
          </a:p>
          <a:p>
            <a:pPr marL="0" indent="0" eaLnBrk="1" hangingPunct="1">
              <a:lnSpc>
                <a:spcPct val="80000"/>
              </a:lnSpc>
              <a:buFont typeface="Wingdings" pitchFamily="2" charset="2"/>
              <a:buNone/>
            </a:pPr>
            <a:endParaRPr lang="en-US" altLang="zh-CN" sz="240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xfrm>
            <a:off x="428596" y="5286388"/>
            <a:ext cx="6929486" cy="1295400"/>
          </a:xfrm>
        </p:spPr>
        <p:txBody>
          <a:bodyPr/>
          <a:lstStyle/>
          <a:p>
            <a:pPr marL="0" indent="0" eaLnBrk="1" hangingPunct="1">
              <a:lnSpc>
                <a:spcPct val="80000"/>
              </a:lnSpc>
              <a:buFont typeface="Wingdings" pitchFamily="2" charset="2"/>
              <a:buNone/>
            </a:pPr>
            <a:r>
              <a:rPr lang="en-US" altLang="zh-CN" sz="2000" dirty="0" smtClean="0">
                <a:solidFill>
                  <a:schemeClr val="folHlink"/>
                </a:solidFill>
              </a:rPr>
              <a:t>AMP</a:t>
            </a:r>
            <a:r>
              <a:rPr lang="zh-CN" altLang="en-US" sz="2000" dirty="0" smtClean="0">
                <a:solidFill>
                  <a:schemeClr val="folHlink"/>
                </a:solidFill>
              </a:rPr>
              <a:t>安普，</a:t>
            </a:r>
            <a:r>
              <a:rPr lang="en-US" altLang="zh-CN" sz="2000" dirty="0" smtClean="0">
                <a:solidFill>
                  <a:schemeClr val="folHlink"/>
                </a:solidFill>
              </a:rPr>
              <a:t>IBDN</a:t>
            </a:r>
            <a:r>
              <a:rPr lang="zh-CN" altLang="en-US" sz="2000" dirty="0" smtClean="0">
                <a:solidFill>
                  <a:schemeClr val="folHlink"/>
                </a:solidFill>
              </a:rPr>
              <a:t>，</a:t>
            </a:r>
            <a:r>
              <a:rPr lang="en-US" altLang="zh-CN" sz="2000" dirty="0" smtClean="0">
                <a:solidFill>
                  <a:schemeClr val="folHlink"/>
                </a:solidFill>
              </a:rPr>
              <a:t>AVAYA</a:t>
            </a:r>
            <a:r>
              <a:rPr lang="zh-CN" altLang="en-US" sz="2000" dirty="0" smtClean="0">
                <a:solidFill>
                  <a:schemeClr val="folHlink"/>
                </a:solidFill>
              </a:rPr>
              <a:t>，</a:t>
            </a:r>
            <a:r>
              <a:rPr lang="en-US" altLang="zh-CN" sz="2000" dirty="0" smtClean="0">
                <a:solidFill>
                  <a:schemeClr val="folHlink"/>
                </a:solidFill>
              </a:rPr>
              <a:t>AT&amp;T</a:t>
            </a:r>
            <a:r>
              <a:rPr lang="zh-CN" altLang="en-US" sz="2000" dirty="0" smtClean="0">
                <a:solidFill>
                  <a:schemeClr val="folHlink"/>
                </a:solidFill>
              </a:rPr>
              <a:t>，</a:t>
            </a:r>
            <a:r>
              <a:rPr lang="en-US" altLang="zh-CN" sz="2000" dirty="0" smtClean="0">
                <a:solidFill>
                  <a:schemeClr val="folHlink"/>
                </a:solidFill>
              </a:rPr>
              <a:t>IBMSIEMON </a:t>
            </a:r>
            <a:r>
              <a:rPr lang="zh-CN" altLang="en-US" sz="2000" dirty="0" smtClean="0">
                <a:solidFill>
                  <a:schemeClr val="folHlink"/>
                </a:solidFill>
              </a:rPr>
              <a:t>西蒙、</a:t>
            </a:r>
            <a:r>
              <a:rPr lang="en-US" altLang="zh-CN" sz="2000" dirty="0" err="1" smtClean="0">
                <a:solidFill>
                  <a:schemeClr val="folHlink"/>
                </a:solidFill>
              </a:rPr>
              <a:t>Nexans</a:t>
            </a:r>
            <a:r>
              <a:rPr lang="en-US" altLang="zh-CN" sz="2000" dirty="0" smtClean="0">
                <a:solidFill>
                  <a:schemeClr val="folHlink"/>
                </a:solidFill>
              </a:rPr>
              <a:t> </a:t>
            </a:r>
            <a:r>
              <a:rPr lang="zh-CN" altLang="en-US" sz="2000" dirty="0" smtClean="0">
                <a:solidFill>
                  <a:schemeClr val="folHlink"/>
                </a:solidFill>
              </a:rPr>
              <a:t>耐克森、 </a:t>
            </a:r>
            <a:r>
              <a:rPr lang="en-US" altLang="zh-CN" sz="2000" dirty="0" smtClean="0">
                <a:solidFill>
                  <a:schemeClr val="folHlink"/>
                </a:solidFill>
              </a:rPr>
              <a:t>PANDUIT</a:t>
            </a:r>
            <a:r>
              <a:rPr lang="zh-CN" altLang="en-US" sz="2000" dirty="0" smtClean="0">
                <a:solidFill>
                  <a:schemeClr val="folHlink"/>
                </a:solidFill>
              </a:rPr>
              <a:t>泛达、</a:t>
            </a:r>
            <a:r>
              <a:rPr lang="en-US" altLang="zh-CN" sz="2000" dirty="0" smtClean="0">
                <a:solidFill>
                  <a:schemeClr val="folHlink"/>
                </a:solidFill>
              </a:rPr>
              <a:t>Molex </a:t>
            </a:r>
            <a:r>
              <a:rPr lang="zh-CN" altLang="en-US" sz="2000" dirty="0" smtClean="0">
                <a:solidFill>
                  <a:schemeClr val="folHlink"/>
                </a:solidFill>
              </a:rPr>
              <a:t>莫莱克斯 </a:t>
            </a:r>
          </a:p>
          <a:p>
            <a:pPr marL="0" indent="0" eaLnBrk="1" hangingPunct="1">
              <a:lnSpc>
                <a:spcPct val="80000"/>
              </a:lnSpc>
              <a:buFont typeface="Wingdings" pitchFamily="2" charset="2"/>
              <a:buNone/>
            </a:pPr>
            <a:r>
              <a:rPr lang="zh-CN" altLang="en-US" sz="2000" dirty="0" smtClean="0">
                <a:solidFill>
                  <a:schemeClr val="folHlink"/>
                </a:solidFill>
              </a:rPr>
              <a:t>宁波一舟</a:t>
            </a:r>
            <a:r>
              <a:rPr lang="en-US" altLang="zh-CN" sz="2000" dirty="0" smtClean="0">
                <a:solidFill>
                  <a:schemeClr val="folHlink"/>
                </a:solidFill>
              </a:rPr>
              <a:t>SHIP</a:t>
            </a:r>
            <a:r>
              <a:rPr lang="zh-CN" altLang="en-US" sz="2000" dirty="0" smtClean="0">
                <a:solidFill>
                  <a:schemeClr val="folHlink"/>
                </a:solidFill>
              </a:rPr>
              <a:t>，中国普天，</a:t>
            </a:r>
            <a:r>
              <a:rPr lang="en-US" altLang="zh-CN" sz="2000" dirty="0" smtClean="0">
                <a:solidFill>
                  <a:schemeClr val="folHlink"/>
                </a:solidFill>
              </a:rPr>
              <a:t>TCL</a:t>
            </a:r>
            <a:r>
              <a:rPr lang="zh-CN" altLang="en-US" sz="2000" dirty="0" smtClean="0">
                <a:solidFill>
                  <a:schemeClr val="folHlink"/>
                </a:solidFill>
              </a:rPr>
              <a:t>，康普 </a:t>
            </a:r>
            <a:r>
              <a:rPr lang="en-US" altLang="zh-CN" sz="2000" dirty="0" err="1" smtClean="0">
                <a:solidFill>
                  <a:schemeClr val="folHlink"/>
                </a:solidFill>
              </a:rPr>
              <a:t>CommScope</a:t>
            </a:r>
            <a:r>
              <a:rPr lang="zh-CN" altLang="en-US" sz="2000" dirty="0" smtClean="0">
                <a:solidFill>
                  <a:schemeClr val="folHlink"/>
                </a:solidFill>
              </a:rPr>
              <a:t>等等</a:t>
            </a:r>
            <a:endParaRPr lang="en-US" altLang="zh-CN" sz="2000" dirty="0" smtClean="0">
              <a:solidFill>
                <a:schemeClr val="folHlink"/>
              </a:solidFill>
            </a:endParaRPr>
          </a:p>
          <a:p>
            <a:pPr marL="0" indent="0" eaLnBrk="1" hangingPunct="1">
              <a:lnSpc>
                <a:spcPct val="80000"/>
              </a:lnSpc>
              <a:buFont typeface="Wingdings" pitchFamily="2" charset="2"/>
              <a:buNone/>
            </a:pPr>
            <a:endParaRPr lang="en-US" altLang="zh-CN" sz="2000" dirty="0" smtClean="0">
              <a:solidFill>
                <a:schemeClr val="folHlink"/>
              </a:solidFill>
            </a:endParaRPr>
          </a:p>
          <a:p>
            <a:pPr marL="0" indent="0" eaLnBrk="1" hangingPunct="1">
              <a:lnSpc>
                <a:spcPct val="80000"/>
              </a:lnSpc>
              <a:buFont typeface="Wingdings" pitchFamily="2" charset="2"/>
              <a:buNone/>
            </a:pPr>
            <a:endParaRPr lang="en-US" altLang="zh-CN" sz="2000" dirty="0" smtClean="0"/>
          </a:p>
        </p:txBody>
      </p:sp>
      <p:pic>
        <p:nvPicPr>
          <p:cNvPr id="53251" name="Picture 3" descr="060425yxsbx3"/>
          <p:cNvPicPr>
            <a:picLocks noChangeAspect="1" noChangeArrowheads="1"/>
          </p:cNvPicPr>
          <p:nvPr/>
        </p:nvPicPr>
        <p:blipFill>
          <a:blip r:embed="rId2"/>
          <a:srcRect/>
          <a:stretch>
            <a:fillRect/>
          </a:stretch>
        </p:blipFill>
        <p:spPr bwMode="auto">
          <a:xfrm>
            <a:off x="428596" y="1928802"/>
            <a:ext cx="2238375" cy="1209675"/>
          </a:xfrm>
          <a:prstGeom prst="rect">
            <a:avLst/>
          </a:prstGeom>
          <a:noFill/>
          <a:ln w="9525">
            <a:noFill/>
            <a:miter lim="800000"/>
            <a:headEnd/>
            <a:tailEnd/>
          </a:ln>
        </p:spPr>
      </p:pic>
      <p:sp>
        <p:nvSpPr>
          <p:cNvPr id="53252" name="Text Box 4"/>
          <p:cNvSpPr txBox="1">
            <a:spLocks noChangeArrowheads="1"/>
          </p:cNvSpPr>
          <p:nvPr/>
        </p:nvSpPr>
        <p:spPr bwMode="auto">
          <a:xfrm>
            <a:off x="714348" y="3214686"/>
            <a:ext cx="1565275" cy="457200"/>
          </a:xfrm>
          <a:prstGeom prst="rect">
            <a:avLst/>
          </a:prstGeom>
          <a:noFill/>
          <a:ln w="9525" algn="ctr">
            <a:noFill/>
            <a:miter lim="800000"/>
            <a:headEnd/>
            <a:tailEnd/>
          </a:ln>
        </p:spPr>
        <p:txBody>
          <a:bodyPr wrap="none">
            <a:spAutoFit/>
          </a:bodyPr>
          <a:lstStyle/>
          <a:p>
            <a:r>
              <a:rPr lang="zh-CN" altLang="en-US" sz="2400" i="0" dirty="0">
                <a:solidFill>
                  <a:schemeClr val="folHlink"/>
                </a:solidFill>
              </a:rPr>
              <a:t>安普</a:t>
            </a:r>
            <a:r>
              <a:rPr lang="zh-CN" altLang="en-US" sz="2400" dirty="0">
                <a:solidFill>
                  <a:schemeClr val="folHlink"/>
                </a:solidFill>
              </a:rPr>
              <a:t> </a:t>
            </a:r>
            <a:r>
              <a:rPr lang="en-US" altLang="zh-CN" sz="2400" i="0" dirty="0">
                <a:solidFill>
                  <a:schemeClr val="folHlink"/>
                </a:solidFill>
              </a:rPr>
              <a:t>AMP</a:t>
            </a:r>
          </a:p>
        </p:txBody>
      </p:sp>
      <p:pic>
        <p:nvPicPr>
          <p:cNvPr id="53253" name="Picture 5" descr="060425yxsbx4"/>
          <p:cNvPicPr>
            <a:picLocks noChangeAspect="1" noChangeArrowheads="1"/>
          </p:cNvPicPr>
          <p:nvPr/>
        </p:nvPicPr>
        <p:blipFill>
          <a:blip r:embed="rId3"/>
          <a:srcRect/>
          <a:stretch>
            <a:fillRect/>
          </a:stretch>
        </p:blipFill>
        <p:spPr bwMode="auto">
          <a:xfrm>
            <a:off x="2928926" y="1928802"/>
            <a:ext cx="2016125" cy="1208087"/>
          </a:xfrm>
          <a:prstGeom prst="rect">
            <a:avLst/>
          </a:prstGeom>
          <a:noFill/>
          <a:ln w="9525">
            <a:noFill/>
            <a:miter lim="800000"/>
            <a:headEnd/>
            <a:tailEnd/>
          </a:ln>
        </p:spPr>
      </p:pic>
      <p:sp>
        <p:nvSpPr>
          <p:cNvPr id="53254" name="Text Box 6"/>
          <p:cNvSpPr txBox="1">
            <a:spLocks noChangeArrowheads="1"/>
          </p:cNvSpPr>
          <p:nvPr/>
        </p:nvSpPr>
        <p:spPr bwMode="auto">
          <a:xfrm>
            <a:off x="2571736" y="3214686"/>
            <a:ext cx="2774950" cy="457200"/>
          </a:xfrm>
          <a:prstGeom prst="rect">
            <a:avLst/>
          </a:prstGeom>
          <a:noFill/>
          <a:ln w="9525" algn="ctr">
            <a:noFill/>
            <a:miter lim="800000"/>
            <a:headEnd/>
            <a:tailEnd/>
          </a:ln>
        </p:spPr>
        <p:txBody>
          <a:bodyPr wrap="none">
            <a:spAutoFit/>
          </a:bodyPr>
          <a:lstStyle/>
          <a:p>
            <a:r>
              <a:rPr lang="zh-CN" altLang="en-US" sz="2400" i="0" dirty="0">
                <a:solidFill>
                  <a:schemeClr val="folHlink"/>
                </a:solidFill>
              </a:rPr>
              <a:t>康普 </a:t>
            </a:r>
            <a:r>
              <a:rPr lang="en-US" altLang="zh-CN" sz="2400" i="0" dirty="0" err="1">
                <a:solidFill>
                  <a:schemeClr val="folHlink"/>
                </a:solidFill>
              </a:rPr>
              <a:t>CommScope</a:t>
            </a:r>
            <a:endParaRPr lang="en-US" altLang="zh-CN" sz="2400" i="0" dirty="0">
              <a:solidFill>
                <a:schemeClr val="folHlink"/>
              </a:solidFill>
            </a:endParaRPr>
          </a:p>
        </p:txBody>
      </p:sp>
      <p:pic>
        <p:nvPicPr>
          <p:cNvPr id="53255" name="Picture 7" descr="060425yxsbx5"/>
          <p:cNvPicPr>
            <a:picLocks noChangeAspect="1" noChangeArrowheads="1"/>
          </p:cNvPicPr>
          <p:nvPr/>
        </p:nvPicPr>
        <p:blipFill>
          <a:blip r:embed="rId4"/>
          <a:srcRect/>
          <a:stretch>
            <a:fillRect/>
          </a:stretch>
        </p:blipFill>
        <p:spPr bwMode="auto">
          <a:xfrm>
            <a:off x="7358082" y="1928802"/>
            <a:ext cx="1600200" cy="2790825"/>
          </a:xfrm>
          <a:prstGeom prst="rect">
            <a:avLst/>
          </a:prstGeom>
          <a:noFill/>
          <a:ln w="9525">
            <a:noFill/>
            <a:miter lim="800000"/>
            <a:headEnd/>
            <a:tailEnd/>
          </a:ln>
        </p:spPr>
      </p:pic>
      <p:sp>
        <p:nvSpPr>
          <p:cNvPr id="53256" name="Text Box 8"/>
          <p:cNvSpPr txBox="1">
            <a:spLocks noChangeArrowheads="1"/>
          </p:cNvSpPr>
          <p:nvPr/>
        </p:nvSpPr>
        <p:spPr bwMode="auto">
          <a:xfrm>
            <a:off x="7032625" y="4929198"/>
            <a:ext cx="2111375" cy="895350"/>
          </a:xfrm>
          <a:prstGeom prst="rect">
            <a:avLst/>
          </a:prstGeom>
          <a:noFill/>
          <a:ln w="9525" algn="ctr">
            <a:noFill/>
            <a:miter lim="800000"/>
            <a:headEnd/>
            <a:tailEnd/>
          </a:ln>
        </p:spPr>
        <p:txBody>
          <a:bodyPr wrap="none">
            <a:spAutoFit/>
          </a:bodyPr>
          <a:lstStyle/>
          <a:p>
            <a:r>
              <a:rPr lang="en-US" altLang="zh-CN" sz="2400" i="0" dirty="0">
                <a:solidFill>
                  <a:schemeClr val="folHlink"/>
                </a:solidFill>
              </a:rPr>
              <a:t>NORDX/CDT</a:t>
            </a:r>
          </a:p>
          <a:p>
            <a:r>
              <a:rPr lang="zh-CN" altLang="en-US" sz="2400" i="0" dirty="0">
                <a:solidFill>
                  <a:schemeClr val="folHlink"/>
                </a:solidFill>
              </a:rPr>
              <a:t>（丽特网络）</a:t>
            </a:r>
            <a:r>
              <a:rPr lang="zh-CN" altLang="en-US" sz="2400" dirty="0">
                <a:solidFill>
                  <a:schemeClr val="folHlink"/>
                </a:solidFill>
              </a:rPr>
              <a:t> </a:t>
            </a:r>
          </a:p>
        </p:txBody>
      </p:sp>
      <p:pic>
        <p:nvPicPr>
          <p:cNvPr id="53257" name="Picture 9" descr="060425yxsbx6"/>
          <p:cNvPicPr>
            <a:picLocks noChangeAspect="1" noChangeArrowheads="1"/>
          </p:cNvPicPr>
          <p:nvPr/>
        </p:nvPicPr>
        <p:blipFill>
          <a:blip r:embed="rId5"/>
          <a:srcRect/>
          <a:stretch>
            <a:fillRect/>
          </a:stretch>
        </p:blipFill>
        <p:spPr bwMode="auto">
          <a:xfrm>
            <a:off x="428596" y="3857628"/>
            <a:ext cx="2143140" cy="857250"/>
          </a:xfrm>
          <a:prstGeom prst="rect">
            <a:avLst/>
          </a:prstGeom>
          <a:noFill/>
          <a:ln w="9525">
            <a:noFill/>
            <a:miter lim="800000"/>
            <a:headEnd/>
            <a:tailEnd/>
          </a:ln>
        </p:spPr>
      </p:pic>
      <p:pic>
        <p:nvPicPr>
          <p:cNvPr id="53258" name="Picture 10" descr="060425yxsbx7"/>
          <p:cNvPicPr>
            <a:picLocks noChangeAspect="1" noChangeArrowheads="1"/>
          </p:cNvPicPr>
          <p:nvPr/>
        </p:nvPicPr>
        <p:blipFill>
          <a:blip r:embed="rId6"/>
          <a:srcRect/>
          <a:stretch>
            <a:fillRect/>
          </a:stretch>
        </p:blipFill>
        <p:spPr bwMode="auto">
          <a:xfrm>
            <a:off x="2928926" y="3857628"/>
            <a:ext cx="2016125" cy="887412"/>
          </a:xfrm>
          <a:prstGeom prst="rect">
            <a:avLst/>
          </a:prstGeom>
          <a:noFill/>
          <a:ln w="9525">
            <a:noFill/>
            <a:miter lim="800000"/>
            <a:headEnd/>
            <a:tailEnd/>
          </a:ln>
        </p:spPr>
      </p:pic>
      <p:pic>
        <p:nvPicPr>
          <p:cNvPr id="53259" name="Picture 11" descr="060425yxsbx8"/>
          <p:cNvPicPr>
            <a:picLocks noChangeAspect="1" noChangeArrowheads="1"/>
          </p:cNvPicPr>
          <p:nvPr/>
        </p:nvPicPr>
        <p:blipFill>
          <a:blip r:embed="rId7"/>
          <a:srcRect/>
          <a:stretch>
            <a:fillRect/>
          </a:stretch>
        </p:blipFill>
        <p:spPr bwMode="auto">
          <a:xfrm>
            <a:off x="5214942" y="1928802"/>
            <a:ext cx="1928826" cy="1214446"/>
          </a:xfrm>
          <a:prstGeom prst="rect">
            <a:avLst/>
          </a:prstGeom>
          <a:noFill/>
          <a:ln w="9525">
            <a:noFill/>
            <a:miter lim="800000"/>
            <a:headEnd/>
            <a:tailEnd/>
          </a:ln>
        </p:spPr>
      </p:pic>
      <p:sp>
        <p:nvSpPr>
          <p:cNvPr id="53260" name="Text Box 12"/>
          <p:cNvSpPr txBox="1">
            <a:spLocks noChangeArrowheads="1"/>
          </p:cNvSpPr>
          <p:nvPr/>
        </p:nvSpPr>
        <p:spPr bwMode="auto">
          <a:xfrm>
            <a:off x="2555875" y="4868863"/>
            <a:ext cx="2595582" cy="400110"/>
          </a:xfrm>
          <a:prstGeom prst="rect">
            <a:avLst/>
          </a:prstGeom>
          <a:noFill/>
          <a:ln w="9525" algn="ctr">
            <a:noFill/>
            <a:miter lim="800000"/>
            <a:headEnd/>
            <a:tailEnd/>
          </a:ln>
        </p:spPr>
        <p:txBody>
          <a:bodyPr wrap="none">
            <a:spAutoFit/>
          </a:bodyPr>
          <a:lstStyle/>
          <a:p>
            <a:r>
              <a:rPr lang="zh-CN" altLang="en-US" sz="2000" i="0" dirty="0" smtClean="0">
                <a:solidFill>
                  <a:schemeClr val="folHlink"/>
                </a:solidFill>
              </a:rPr>
              <a:t>    大</a:t>
            </a:r>
            <a:r>
              <a:rPr lang="zh-CN" altLang="en-US" sz="2000" i="0" dirty="0">
                <a:solidFill>
                  <a:schemeClr val="folHlink"/>
                </a:solidFill>
              </a:rPr>
              <a:t>唐高鸿</a:t>
            </a:r>
            <a:r>
              <a:rPr lang="en-US" altLang="zh-CN" sz="2000" i="0" dirty="0">
                <a:solidFill>
                  <a:schemeClr val="folHlink"/>
                </a:solidFill>
              </a:rPr>
              <a:t>GOHIGH</a:t>
            </a:r>
            <a:r>
              <a:rPr lang="en-US" altLang="zh-CN" dirty="0"/>
              <a:t> </a:t>
            </a:r>
          </a:p>
        </p:txBody>
      </p:sp>
      <p:sp>
        <p:nvSpPr>
          <p:cNvPr id="53261" name="Text Box 13"/>
          <p:cNvSpPr txBox="1">
            <a:spLocks noChangeArrowheads="1"/>
          </p:cNvSpPr>
          <p:nvPr/>
        </p:nvSpPr>
        <p:spPr bwMode="auto">
          <a:xfrm>
            <a:off x="857224" y="4786322"/>
            <a:ext cx="1206500" cy="396875"/>
          </a:xfrm>
          <a:prstGeom prst="rect">
            <a:avLst/>
          </a:prstGeom>
          <a:noFill/>
          <a:ln w="9525" algn="ctr">
            <a:noFill/>
            <a:miter lim="800000"/>
            <a:headEnd/>
            <a:tailEnd/>
          </a:ln>
        </p:spPr>
        <p:txBody>
          <a:bodyPr wrap="none">
            <a:spAutoFit/>
          </a:bodyPr>
          <a:lstStyle/>
          <a:p>
            <a:r>
              <a:rPr lang="zh-CN" altLang="en-US" sz="2000" i="0" dirty="0">
                <a:solidFill>
                  <a:schemeClr val="folHlink"/>
                </a:solidFill>
              </a:rPr>
              <a:t>中国普天</a:t>
            </a:r>
          </a:p>
        </p:txBody>
      </p:sp>
      <p:pic>
        <p:nvPicPr>
          <p:cNvPr id="53262" name="Picture 14"/>
          <p:cNvPicPr>
            <a:picLocks noChangeAspect="1" noChangeArrowheads="1"/>
          </p:cNvPicPr>
          <p:nvPr/>
        </p:nvPicPr>
        <p:blipFill>
          <a:blip r:embed="rId8"/>
          <a:srcRect/>
          <a:stretch>
            <a:fillRect/>
          </a:stretch>
        </p:blipFill>
        <p:spPr bwMode="auto">
          <a:xfrm>
            <a:off x="5214942" y="3857628"/>
            <a:ext cx="2071702" cy="857256"/>
          </a:xfrm>
          <a:prstGeom prst="rect">
            <a:avLst/>
          </a:prstGeom>
          <a:noFill/>
          <a:ln w="9525">
            <a:noFill/>
            <a:miter lim="800000"/>
            <a:headEnd/>
            <a:tailEnd/>
          </a:ln>
        </p:spPr>
      </p:pic>
      <p:sp>
        <p:nvSpPr>
          <p:cNvPr id="15" name="TextBox 14"/>
          <p:cNvSpPr txBox="1"/>
          <p:nvPr/>
        </p:nvSpPr>
        <p:spPr>
          <a:xfrm>
            <a:off x="642910" y="785794"/>
            <a:ext cx="5072098" cy="861774"/>
          </a:xfrm>
          <a:prstGeom prst="rect">
            <a:avLst/>
          </a:prstGeom>
          <a:noFill/>
        </p:spPr>
        <p:txBody>
          <a:bodyPr wrap="square" rtlCol="0">
            <a:spAutoFit/>
          </a:bodyPr>
          <a:lstStyle/>
          <a:p>
            <a:r>
              <a:rPr lang="zh-CN" altLang="en-US" sz="3200" dirty="0" smtClean="0">
                <a:solidFill>
                  <a:schemeClr val="hlink"/>
                </a:solidFill>
                <a:ea typeface="黑体" pitchFamily="2" charset="-122"/>
              </a:rPr>
              <a:t>著名结构化布线系统品牌：</a:t>
            </a:r>
          </a:p>
          <a:p>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defRPr/>
            </a:pPr>
            <a:r>
              <a:rPr lang="en-US" altLang="zh-CN" sz="3200" smtClean="0"/>
              <a:t>4</a:t>
            </a:r>
            <a:r>
              <a:rPr lang="zh-CN" altLang="en-US" sz="3200" smtClean="0"/>
              <a:t>、超五类、六类、七类线</a:t>
            </a:r>
            <a:r>
              <a:rPr lang="zh-CN" altLang="en-GB" sz="3200" smtClean="0">
                <a:effectLst>
                  <a:outerShdw blurRad="38100" dist="38100" dir="2700000" algn="tl">
                    <a:srgbClr val="C0C0C0"/>
                  </a:outerShdw>
                </a:effectLst>
              </a:rPr>
              <a:t>双绞线电缆</a:t>
            </a:r>
            <a:endParaRPr lang="zh-CN" altLang="en-US" sz="3200" smtClean="0">
              <a:effectLst>
                <a:outerShdw blurRad="38100" dist="38100" dir="2700000" algn="tl">
                  <a:srgbClr val="C0C0C0"/>
                </a:outerShdw>
              </a:effectLst>
            </a:endParaRPr>
          </a:p>
        </p:txBody>
      </p:sp>
      <p:sp>
        <p:nvSpPr>
          <p:cNvPr id="54275" name="Rectangle 3"/>
          <p:cNvSpPr>
            <a:spLocks noGrp="1" noChangeArrowheads="1"/>
          </p:cNvSpPr>
          <p:nvPr>
            <p:ph type="body" idx="1"/>
          </p:nvPr>
        </p:nvSpPr>
        <p:spPr/>
        <p:txBody>
          <a:bodyPr/>
          <a:lstStyle/>
          <a:p>
            <a:pPr marL="0" indent="0" eaLnBrk="1" hangingPunct="1">
              <a:buFont typeface="Wingdings" pitchFamily="2" charset="2"/>
              <a:buNone/>
            </a:pPr>
            <a:endParaRPr lang="en-US" altLang="zh-CN" sz="2400" smtClean="0"/>
          </a:p>
          <a:p>
            <a:pPr marL="0" indent="0" eaLnBrk="1" hangingPunct="1">
              <a:buFont typeface="Wingdings" pitchFamily="2" charset="2"/>
              <a:buNone/>
            </a:pPr>
            <a:endParaRPr lang="en-US" altLang="zh-CN" sz="2400" smtClean="0"/>
          </a:p>
          <a:p>
            <a:pPr marL="0" indent="0" eaLnBrk="1" hangingPunct="1">
              <a:buFont typeface="Wingdings" pitchFamily="2" charset="2"/>
              <a:buNone/>
            </a:pPr>
            <a:endParaRPr lang="en-US" altLang="zh-CN" sz="2400" smtClean="0"/>
          </a:p>
        </p:txBody>
      </p:sp>
      <p:sp>
        <p:nvSpPr>
          <p:cNvPr id="54276" name="Rectangle 4"/>
          <p:cNvSpPr>
            <a:spLocks noChangeArrowheads="1"/>
          </p:cNvSpPr>
          <p:nvPr/>
        </p:nvSpPr>
        <p:spPr bwMode="auto">
          <a:xfrm>
            <a:off x="755650" y="1844675"/>
            <a:ext cx="7772400" cy="4114800"/>
          </a:xfrm>
          <a:prstGeom prst="rect">
            <a:avLst/>
          </a:prstGeom>
          <a:noFill/>
          <a:ln w="9525">
            <a:noFill/>
            <a:miter lim="800000"/>
            <a:headEnd/>
            <a:tailEnd/>
          </a:ln>
        </p:spPr>
        <p:txBody>
          <a:bodyPr/>
          <a:lstStyle/>
          <a:p>
            <a:endParaRPr lang="zh-CN" altLang="zh-CN" i="0">
              <a:solidFill>
                <a:schemeClr val="tx1"/>
              </a:solidFill>
            </a:endParaRPr>
          </a:p>
        </p:txBody>
      </p:sp>
      <p:sp>
        <p:nvSpPr>
          <p:cNvPr id="54277" name="Rectangle 5"/>
          <p:cNvSpPr>
            <a:spLocks noChangeArrowheads="1"/>
          </p:cNvSpPr>
          <p:nvPr/>
        </p:nvSpPr>
        <p:spPr bwMode="auto">
          <a:xfrm>
            <a:off x="971550" y="2060575"/>
            <a:ext cx="7772400" cy="4114800"/>
          </a:xfrm>
          <a:prstGeom prst="rect">
            <a:avLst/>
          </a:prstGeom>
          <a:noFill/>
          <a:ln w="9525">
            <a:noFill/>
            <a:miter lim="800000"/>
            <a:headEnd/>
            <a:tailEnd/>
          </a:ln>
        </p:spPr>
        <p:txBody>
          <a:bodyPr/>
          <a:lstStyle/>
          <a:p>
            <a:endParaRPr lang="en-US" altLang="zh-CN" i="0">
              <a:solidFill>
                <a:schemeClr val="tx1"/>
              </a:solidFill>
            </a:endParaRPr>
          </a:p>
          <a:p>
            <a:endParaRPr lang="en-US" altLang="zh-CN" i="0">
              <a:solidFill>
                <a:schemeClr val="tx1"/>
              </a:solidFill>
            </a:endParaRPr>
          </a:p>
        </p:txBody>
      </p:sp>
      <p:graphicFrame>
        <p:nvGraphicFramePr>
          <p:cNvPr id="156678" name="Group 6"/>
          <p:cNvGraphicFramePr>
            <a:graphicFrameLocks noGrp="1"/>
          </p:cNvGraphicFramePr>
          <p:nvPr/>
        </p:nvGraphicFramePr>
        <p:xfrm>
          <a:off x="2484438" y="1989138"/>
          <a:ext cx="2946400" cy="1145540"/>
        </p:xfrm>
        <a:graphic>
          <a:graphicData uri="http://schemas.openxmlformats.org/drawingml/2006/table">
            <a:tbl>
              <a:tblPr/>
              <a:tblGrid>
                <a:gridCol w="1235075"/>
                <a:gridCol w="582612"/>
                <a:gridCol w="568325"/>
                <a:gridCol w="560388"/>
              </a:tblGrid>
              <a:tr h="223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ISO 11801</a:t>
                      </a:r>
                      <a:endParaRPr kumimoji="1" lang="en-US" altLang="zh-CN" sz="1800" b="1"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Class D</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Class E</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Class F</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0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EIA/TIA</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Cat.5e</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Cat.6</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Cat.7</a:t>
                      </a:r>
                      <a:endParaRPr kumimoji="1" lang="en-US" altLang="zh-CN" sz="1800" b="1"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铜缆带宽</a:t>
                      </a: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(MHz)</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 </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250 </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600 </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支持应用（</a:t>
                      </a: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Mbps</a:t>
                      </a:r>
                      <a:r>
                        <a:rPr kumimoji="1" lang="zh-CN" altLang="en-US"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1" lang="zh-CN" altLang="en-US" sz="1800" b="1"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1000</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1000</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10000</a:t>
                      </a:r>
                      <a:endParaRPr kumimoji="1" lang="en-US" altLang="zh-CN" sz="18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4305" name="Text Box 33"/>
          <p:cNvSpPr txBox="1">
            <a:spLocks noChangeArrowheads="1"/>
          </p:cNvSpPr>
          <p:nvPr/>
        </p:nvSpPr>
        <p:spPr bwMode="auto">
          <a:xfrm>
            <a:off x="900113" y="3068638"/>
            <a:ext cx="7704137" cy="2835275"/>
          </a:xfrm>
          <a:prstGeom prst="rect">
            <a:avLst/>
          </a:prstGeom>
          <a:noFill/>
          <a:ln w="9525" cap="rnd" algn="ctr">
            <a:noFill/>
            <a:prstDash val="sysDot"/>
            <a:miter lim="800000"/>
            <a:headEnd/>
            <a:tailEnd/>
          </a:ln>
        </p:spPr>
        <p:txBody>
          <a:bodyPr>
            <a:spAutoFit/>
          </a:bodyPr>
          <a:lstStyle/>
          <a:p>
            <a:pPr>
              <a:spcBef>
                <a:spcPct val="0"/>
              </a:spcBef>
              <a:buClrTx/>
              <a:buSzTx/>
              <a:buFontTx/>
              <a:buNone/>
            </a:pPr>
            <a:r>
              <a:rPr kumimoji="0" lang="zh-CN" altLang="en-US" sz="2000" b="0" i="0">
                <a:solidFill>
                  <a:schemeClr val="hlink"/>
                </a:solidFill>
              </a:rPr>
              <a:t>超五类</a:t>
            </a:r>
            <a:r>
              <a:rPr kumimoji="0" lang="zh-CN" altLang="en-US" sz="2000" b="0" i="0">
                <a:solidFill>
                  <a:schemeClr val="tx1"/>
                </a:solidFill>
              </a:rPr>
              <a:t>（</a:t>
            </a:r>
            <a:r>
              <a:rPr kumimoji="0" lang="en-US" altLang="zh-CN" sz="2000" b="0" i="0">
                <a:solidFill>
                  <a:schemeClr val="tx1"/>
                </a:solidFill>
              </a:rPr>
              <a:t>Enhanced Category 5</a:t>
            </a:r>
            <a:r>
              <a:rPr kumimoji="0" lang="zh-CN" altLang="en-US" sz="2000" b="0" i="0">
                <a:solidFill>
                  <a:schemeClr val="tx1"/>
                </a:solidFill>
              </a:rPr>
              <a:t>，简称</a:t>
            </a:r>
            <a:r>
              <a:rPr kumimoji="0" lang="en-US" altLang="zh-CN" sz="2000" b="0" i="0">
                <a:solidFill>
                  <a:schemeClr val="tx1"/>
                </a:solidFill>
              </a:rPr>
              <a:t>5e</a:t>
            </a:r>
            <a:r>
              <a:rPr kumimoji="0" lang="zh-CN" altLang="en-US" sz="2000" b="0" i="0">
                <a:solidFill>
                  <a:schemeClr val="tx1"/>
                </a:solidFill>
              </a:rPr>
              <a:t>）双绞线是在对原有五类双绞线部分性能加以改善后的电缆，不少性能参数都有所提高。</a:t>
            </a:r>
          </a:p>
          <a:p>
            <a:pPr>
              <a:spcBef>
                <a:spcPct val="0"/>
              </a:spcBef>
              <a:buClrTx/>
              <a:buSzTx/>
              <a:buFontTx/>
              <a:buNone/>
            </a:pPr>
            <a:r>
              <a:rPr kumimoji="0" lang="zh-CN" altLang="en-US" sz="2000" b="0" i="0">
                <a:solidFill>
                  <a:schemeClr val="hlink"/>
                </a:solidFill>
              </a:rPr>
              <a:t>六类</a:t>
            </a:r>
            <a:r>
              <a:rPr kumimoji="0" lang="zh-CN" altLang="en-US" sz="2000" b="0" i="0">
                <a:solidFill>
                  <a:schemeClr val="tx1"/>
                </a:solidFill>
              </a:rPr>
              <a:t>（</a:t>
            </a:r>
            <a:r>
              <a:rPr kumimoji="0" lang="en-US" altLang="zh-CN" sz="2000" b="0" i="0">
                <a:solidFill>
                  <a:schemeClr val="tx1"/>
                </a:solidFill>
              </a:rPr>
              <a:t>Category 6</a:t>
            </a:r>
            <a:r>
              <a:rPr kumimoji="0" lang="zh-CN" altLang="en-US" sz="2000" b="0" i="0">
                <a:solidFill>
                  <a:schemeClr val="tx1"/>
                </a:solidFill>
              </a:rPr>
              <a:t>）非屏蔽双绞线的各项参数都有较大提高，带宽也扩展至</a:t>
            </a:r>
            <a:r>
              <a:rPr kumimoji="0" lang="en-US" altLang="zh-CN" sz="2000" b="0" i="0">
                <a:solidFill>
                  <a:schemeClr val="tx1"/>
                </a:solidFill>
              </a:rPr>
              <a:t>250MHz</a:t>
            </a:r>
            <a:r>
              <a:rPr kumimoji="0" lang="zh-CN" altLang="en-US" sz="2000" b="0" i="0">
                <a:solidFill>
                  <a:schemeClr val="tx1"/>
                </a:solidFill>
              </a:rPr>
              <a:t>或更高。六类线在外形上和结构上与五类线或超五类线都有一定的差别，不仅增加了绝缘的十字骨架，将双绞线的四对线分别置于十字骨架的四个凹槽内，而且电缆的直径也更粗。</a:t>
            </a:r>
          </a:p>
          <a:p>
            <a:pPr>
              <a:spcBef>
                <a:spcPct val="0"/>
              </a:spcBef>
              <a:buClrTx/>
              <a:buSzTx/>
              <a:buFontTx/>
              <a:buNone/>
            </a:pPr>
            <a:r>
              <a:rPr kumimoji="0" lang="zh-CN" altLang="en-US" sz="2000" b="0" i="0">
                <a:solidFill>
                  <a:schemeClr val="hlink"/>
                </a:solidFill>
              </a:rPr>
              <a:t>七类</a:t>
            </a:r>
            <a:r>
              <a:rPr kumimoji="0" lang="zh-CN" altLang="en-US" sz="2000" b="0" i="0">
                <a:solidFill>
                  <a:schemeClr val="tx1"/>
                </a:solidFill>
              </a:rPr>
              <a:t>双绞线要实现全双工</a:t>
            </a:r>
            <a:r>
              <a:rPr kumimoji="0" lang="en-US" altLang="zh-CN" sz="2000" b="0" i="0">
                <a:solidFill>
                  <a:schemeClr val="tx1"/>
                </a:solidFill>
              </a:rPr>
              <a:t>10 Gbps</a:t>
            </a:r>
            <a:r>
              <a:rPr kumimoji="0" lang="zh-CN" altLang="en-US" sz="2000" b="0" i="0">
                <a:solidFill>
                  <a:schemeClr val="tx1"/>
                </a:solidFill>
              </a:rPr>
              <a:t>速率传输，所以只能采用屏蔽双绞线，而没有非屏蔽的七类双绞线。七类线通常被应用于高安全性和高带宽的网络环境。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idx="4294967295"/>
          </p:nvPr>
        </p:nvSpPr>
        <p:spPr>
          <a:xfrm>
            <a:off x="323850" y="760413"/>
            <a:ext cx="3533770" cy="868362"/>
          </a:xfrm>
        </p:spPr>
        <p:txBody>
          <a:bodyPr/>
          <a:lstStyle/>
          <a:p>
            <a:pPr algn="ctr" eaLnBrk="1" hangingPunct="1">
              <a:defRPr/>
            </a:pPr>
            <a:r>
              <a:rPr lang="en-GB" altLang="zh-CN" sz="3200" dirty="0" smtClean="0">
                <a:solidFill>
                  <a:srgbClr val="66CCFF"/>
                </a:solidFill>
                <a:effectLst>
                  <a:outerShdw blurRad="38100" dist="38100" dir="2700000" algn="tl">
                    <a:srgbClr val="C0C0C0"/>
                  </a:outerShdw>
                </a:effectLst>
              </a:rPr>
              <a:t>6 </a:t>
            </a:r>
            <a:r>
              <a:rPr lang="zh-CN" altLang="en-GB" sz="3200" dirty="0" smtClean="0">
                <a:solidFill>
                  <a:srgbClr val="66CCFF"/>
                </a:solidFill>
                <a:effectLst>
                  <a:outerShdw blurRad="38100" dist="38100" dir="2700000" algn="tl">
                    <a:srgbClr val="C0C0C0"/>
                  </a:outerShdw>
                </a:effectLst>
              </a:rPr>
              <a:t>类双绞线电缆</a:t>
            </a:r>
            <a:endParaRPr lang="zh-CN" altLang="en-US" sz="3200" dirty="0" smtClean="0">
              <a:solidFill>
                <a:srgbClr val="66CCFF"/>
              </a:solidFill>
              <a:effectLst>
                <a:outerShdw blurRad="38100" dist="38100" dir="2700000" algn="tl">
                  <a:srgbClr val="C0C0C0"/>
                </a:outerShdw>
              </a:effectLst>
            </a:endParaRPr>
          </a:p>
        </p:txBody>
      </p:sp>
      <p:pic>
        <p:nvPicPr>
          <p:cNvPr id="55299" name="Picture 6" descr="cat6_FP"/>
          <p:cNvPicPr>
            <a:picLocks noGrp="1" noChangeAspect="1" noChangeArrowheads="1"/>
          </p:cNvPicPr>
          <p:nvPr>
            <p:ph sz="half" idx="4294967295"/>
          </p:nvPr>
        </p:nvPicPr>
        <p:blipFill>
          <a:blip r:embed="rId2"/>
          <a:srcRect/>
          <a:stretch>
            <a:fillRect/>
          </a:stretch>
        </p:blipFill>
        <p:spPr>
          <a:xfrm>
            <a:off x="5076825" y="1773238"/>
            <a:ext cx="3078163" cy="3524250"/>
          </a:xfrm>
          <a:noFill/>
        </p:spPr>
      </p:pic>
      <p:sp>
        <p:nvSpPr>
          <p:cNvPr id="7" name="Rectangle 2"/>
          <p:cNvSpPr txBox="1">
            <a:spLocks noChangeArrowheads="1"/>
          </p:cNvSpPr>
          <p:nvPr/>
        </p:nvSpPr>
        <p:spPr bwMode="auto">
          <a:xfrm>
            <a:off x="539750" y="5445125"/>
            <a:ext cx="7793038" cy="477838"/>
          </a:xfrm>
          <a:prstGeom prst="rect">
            <a:avLst/>
          </a:prstGeom>
          <a:noFill/>
          <a:ln w="9525">
            <a:noFill/>
            <a:miter lim="800000"/>
            <a:headEnd/>
            <a:tailEnd/>
          </a:ln>
          <a:effectLst/>
        </p:spPr>
        <p:txBody>
          <a:bodyPr anchor="b"/>
          <a:lstStyle/>
          <a:p>
            <a:pPr algn="ctr">
              <a:spcBef>
                <a:spcPct val="0"/>
              </a:spcBef>
              <a:buClrTx/>
              <a:buSzTx/>
              <a:defRPr/>
            </a:pPr>
            <a:r>
              <a:rPr lang="zh-CN" altLang="en-US" sz="1800" i="0" kern="0" dirty="0">
                <a:solidFill>
                  <a:schemeClr val="tx2"/>
                </a:solidFill>
                <a:effectLst>
                  <a:outerShdw blurRad="38100" dist="38100" dir="2700000" algn="tl">
                    <a:srgbClr val="C0C0C0"/>
                  </a:outerShdw>
                </a:effectLst>
                <a:latin typeface="+mj-lt"/>
                <a:ea typeface="+mj-ea"/>
                <a:cs typeface="+mj-cs"/>
              </a:rPr>
              <a:t>非屏蔽</a:t>
            </a:r>
            <a:r>
              <a:rPr lang="en-GB" altLang="zh-CN" sz="1800" i="0" kern="0" dirty="0">
                <a:solidFill>
                  <a:schemeClr val="tx2"/>
                </a:solidFill>
                <a:effectLst>
                  <a:outerShdw blurRad="38100" dist="38100" dir="2700000" algn="tl">
                    <a:srgbClr val="C0C0C0"/>
                  </a:outerShdw>
                </a:effectLst>
                <a:latin typeface="+mj-lt"/>
                <a:ea typeface="+mj-ea"/>
                <a:cs typeface="+mj-cs"/>
              </a:rPr>
              <a:t>6 </a:t>
            </a:r>
            <a:r>
              <a:rPr lang="zh-CN" altLang="en-GB" sz="1800" i="0" kern="0" dirty="0">
                <a:solidFill>
                  <a:schemeClr val="tx2"/>
                </a:solidFill>
                <a:effectLst>
                  <a:outerShdw blurRad="38100" dist="38100" dir="2700000" algn="tl">
                    <a:srgbClr val="C0C0C0"/>
                  </a:outerShdw>
                </a:effectLst>
                <a:latin typeface="+mj-lt"/>
                <a:ea typeface="+mj-ea"/>
                <a:cs typeface="+mj-cs"/>
              </a:rPr>
              <a:t>类双绞线电缆                      </a:t>
            </a:r>
            <a:r>
              <a:rPr lang="zh-CN" altLang="en-US" sz="1800" i="0" kern="0" dirty="0">
                <a:solidFill>
                  <a:schemeClr val="tx2"/>
                </a:solidFill>
                <a:effectLst>
                  <a:outerShdw blurRad="38100" dist="38100" dir="2700000" algn="tl">
                    <a:srgbClr val="C0C0C0"/>
                  </a:outerShdw>
                </a:effectLst>
              </a:rPr>
              <a:t>屏蔽</a:t>
            </a:r>
            <a:r>
              <a:rPr lang="en-GB" altLang="zh-CN" sz="1800" i="0" kern="0" dirty="0">
                <a:solidFill>
                  <a:schemeClr val="tx2"/>
                </a:solidFill>
                <a:effectLst>
                  <a:outerShdw blurRad="38100" dist="38100" dir="2700000" algn="tl">
                    <a:srgbClr val="C0C0C0"/>
                  </a:outerShdw>
                </a:effectLst>
              </a:rPr>
              <a:t>6 </a:t>
            </a:r>
            <a:r>
              <a:rPr lang="zh-CN" altLang="en-GB" sz="1800" i="0" kern="0" dirty="0">
                <a:solidFill>
                  <a:schemeClr val="tx2"/>
                </a:solidFill>
                <a:effectLst>
                  <a:outerShdw blurRad="38100" dist="38100" dir="2700000" algn="tl">
                    <a:srgbClr val="C0C0C0"/>
                  </a:outerShdw>
                </a:effectLst>
              </a:rPr>
              <a:t>类双绞线电缆</a:t>
            </a:r>
            <a:endParaRPr lang="zh-CN" altLang="en-US" sz="1800" i="0" kern="0" dirty="0">
              <a:solidFill>
                <a:schemeClr val="tx2"/>
              </a:solidFill>
              <a:effectLst>
                <a:outerShdw blurRad="38100" dist="38100" dir="2700000" algn="tl">
                  <a:srgbClr val="C0C0C0"/>
                </a:outerShdw>
              </a:effectLst>
              <a:latin typeface="+mj-lt"/>
              <a:ea typeface="+mj-ea"/>
              <a:cs typeface="+mj-cs"/>
            </a:endParaRPr>
          </a:p>
        </p:txBody>
      </p:sp>
      <p:pic>
        <p:nvPicPr>
          <p:cNvPr id="55301" name="Picture 5"/>
          <p:cNvPicPr>
            <a:picLocks noChangeAspect="1" noChangeArrowheads="1"/>
          </p:cNvPicPr>
          <p:nvPr/>
        </p:nvPicPr>
        <p:blipFill>
          <a:blip r:embed="rId3"/>
          <a:srcRect/>
          <a:stretch>
            <a:fillRect/>
          </a:stretch>
        </p:blipFill>
        <p:spPr bwMode="auto">
          <a:xfrm>
            <a:off x="611188" y="2543175"/>
            <a:ext cx="3743325" cy="268605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p:cNvPicPr>
            <a:picLocks noChangeAspect="1" noChangeArrowheads="1"/>
          </p:cNvPicPr>
          <p:nvPr/>
        </p:nvPicPr>
        <p:blipFill>
          <a:blip r:embed="rId2"/>
          <a:srcRect/>
          <a:stretch>
            <a:fillRect/>
          </a:stretch>
        </p:blipFill>
        <p:spPr bwMode="auto">
          <a:xfrm>
            <a:off x="611188" y="3068638"/>
            <a:ext cx="4306887" cy="3475037"/>
          </a:xfrm>
          <a:prstGeom prst="rect">
            <a:avLst/>
          </a:prstGeom>
          <a:noFill/>
          <a:ln w="9525" algn="ctr">
            <a:noFill/>
            <a:miter lim="800000"/>
            <a:headEnd/>
            <a:tailEnd/>
          </a:ln>
        </p:spPr>
      </p:pic>
      <p:sp>
        <p:nvSpPr>
          <p:cNvPr id="56323" name="Rectangle 2"/>
          <p:cNvSpPr>
            <a:spLocks noGrp="1" noChangeArrowheads="1"/>
          </p:cNvSpPr>
          <p:nvPr>
            <p:ph type="body" idx="1"/>
          </p:nvPr>
        </p:nvSpPr>
        <p:spPr>
          <a:xfrm>
            <a:off x="381000" y="1447800"/>
            <a:ext cx="8574088" cy="2052638"/>
          </a:xfrm>
        </p:spPr>
        <p:txBody>
          <a:bodyPr/>
          <a:lstStyle/>
          <a:p>
            <a:pPr marL="0" indent="0" eaLnBrk="1" hangingPunct="1">
              <a:buFont typeface="Wingdings" pitchFamily="2" charset="2"/>
              <a:buNone/>
            </a:pPr>
            <a:r>
              <a:rPr lang="zh-CN" altLang="en-US" dirty="0" smtClean="0"/>
              <a:t>六类网络双绞线：十字骨架</a:t>
            </a:r>
          </a:p>
          <a:p>
            <a:pPr lvl="1" eaLnBrk="1" hangingPunct="1">
              <a:buFont typeface="Wingdings" pitchFamily="2" charset="2"/>
              <a:buNone/>
            </a:pPr>
            <a:r>
              <a:rPr lang="zh-CN" altLang="en-US" dirty="0" smtClean="0"/>
              <a:t>将</a:t>
            </a:r>
            <a:r>
              <a:rPr lang="en-US" altLang="zh-CN" dirty="0" smtClean="0"/>
              <a:t>4</a:t>
            </a:r>
            <a:r>
              <a:rPr lang="zh-CN" altLang="en-US" dirty="0" smtClean="0"/>
              <a:t>对双绞线卡在骨架的凹槽内，保持</a:t>
            </a:r>
            <a:r>
              <a:rPr lang="en-US" altLang="zh-CN" dirty="0" smtClean="0"/>
              <a:t>4</a:t>
            </a:r>
            <a:r>
              <a:rPr lang="zh-CN" altLang="en-US" dirty="0" smtClean="0"/>
              <a:t>对双绞线的相对位置，提高电缆的平衡特性和串扰衰减</a:t>
            </a:r>
          </a:p>
          <a:p>
            <a:pPr lvl="1" eaLnBrk="1" hangingPunct="1">
              <a:buFont typeface="Wingdings" pitchFamily="2" charset="2"/>
              <a:buNone/>
            </a:pPr>
            <a:r>
              <a:rPr lang="zh-CN" altLang="en-US" dirty="0" smtClean="0"/>
              <a:t>保证在安装过程中电缆的平衡结构不遭到破坏</a:t>
            </a:r>
          </a:p>
        </p:txBody>
      </p:sp>
      <p:pic>
        <p:nvPicPr>
          <p:cNvPr id="56324" name="Picture 5" descr="C:\Users\Administrator\AppData\Roaming\Tencent\Users\115888916\QQ\WinTemp\RichOle\VFT[{BI1MX]}$}Z0Z6@`IZG.png"/>
          <p:cNvPicPr>
            <a:picLocks noChangeAspect="1" noChangeArrowheads="1"/>
          </p:cNvPicPr>
          <p:nvPr/>
        </p:nvPicPr>
        <p:blipFill>
          <a:blip r:embed="rId3"/>
          <a:srcRect/>
          <a:stretch>
            <a:fillRect/>
          </a:stretch>
        </p:blipFill>
        <p:spPr bwMode="auto">
          <a:xfrm>
            <a:off x="5219700" y="3500438"/>
            <a:ext cx="3590925"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403350" y="620713"/>
            <a:ext cx="4176713" cy="461962"/>
          </a:xfrm>
          <a:prstGeom prst="rect">
            <a:avLst/>
          </a:prstGeom>
          <a:noFill/>
          <a:ln w="9525" algn="ctr">
            <a:noFill/>
            <a:miter lim="800000"/>
            <a:headEnd/>
            <a:tailEnd/>
          </a:ln>
        </p:spPr>
        <p:txBody>
          <a:bodyPr>
            <a:spAutoFit/>
          </a:bodyPr>
          <a:lstStyle/>
          <a:p>
            <a:r>
              <a:rPr lang="zh-CN" altLang="en-US" sz="2400" i="0">
                <a:solidFill>
                  <a:schemeClr val="folHlink"/>
                </a:solidFill>
              </a:rPr>
              <a:t>六类</a:t>
            </a:r>
            <a:r>
              <a:rPr lang="en-US" altLang="zh-CN" sz="2400" i="0">
                <a:solidFill>
                  <a:schemeClr val="folHlink"/>
                </a:solidFill>
              </a:rPr>
              <a:t>RJ45</a:t>
            </a:r>
            <a:r>
              <a:rPr lang="zh-CN" altLang="en-US" sz="2400" i="0">
                <a:solidFill>
                  <a:schemeClr val="folHlink"/>
                </a:solidFill>
              </a:rPr>
              <a:t>头</a:t>
            </a:r>
          </a:p>
        </p:txBody>
      </p:sp>
      <p:sp>
        <p:nvSpPr>
          <p:cNvPr id="57347" name="TextBox 4"/>
          <p:cNvSpPr txBox="1">
            <a:spLocks noChangeArrowheads="1"/>
          </p:cNvSpPr>
          <p:nvPr/>
        </p:nvSpPr>
        <p:spPr bwMode="auto">
          <a:xfrm>
            <a:off x="250825" y="4076700"/>
            <a:ext cx="8642350" cy="2862322"/>
          </a:xfrm>
          <a:prstGeom prst="rect">
            <a:avLst/>
          </a:prstGeom>
          <a:noFill/>
          <a:ln w="9525">
            <a:noFill/>
            <a:miter lim="800000"/>
            <a:headEnd/>
            <a:tailEnd/>
          </a:ln>
        </p:spPr>
        <p:txBody>
          <a:bodyPr>
            <a:spAutoFit/>
          </a:bodyPr>
          <a:lstStyle/>
          <a:p>
            <a:r>
              <a:rPr lang="zh-CN" altLang="en-US" sz="2000" i="0" dirty="0">
                <a:solidFill>
                  <a:schemeClr val="tx1"/>
                </a:solidFill>
              </a:rPr>
              <a:t>五类六类线的网络接口对外是一样</a:t>
            </a:r>
            <a:endParaRPr lang="en-US" altLang="zh-CN" sz="2000" i="0" dirty="0">
              <a:solidFill>
                <a:schemeClr val="tx1"/>
              </a:solidFill>
            </a:endParaRPr>
          </a:p>
          <a:p>
            <a:r>
              <a:rPr lang="zh-CN" altLang="en-US" sz="2000" i="0" dirty="0">
                <a:solidFill>
                  <a:schemeClr val="tx1"/>
                </a:solidFill>
              </a:rPr>
              <a:t>只是连接线和</a:t>
            </a:r>
            <a:r>
              <a:rPr lang="en-US" altLang="zh-CN" sz="2000" i="0" dirty="0">
                <a:solidFill>
                  <a:srgbClr val="FF0066"/>
                </a:solidFill>
              </a:rPr>
              <a:t>RJ45</a:t>
            </a:r>
            <a:r>
              <a:rPr lang="zh-CN" altLang="en-US" sz="2000" i="0" dirty="0">
                <a:solidFill>
                  <a:srgbClr val="FF0066"/>
                </a:solidFill>
              </a:rPr>
              <a:t>头会</a:t>
            </a:r>
            <a:r>
              <a:rPr lang="zh-CN" altLang="en-US" sz="2000" i="0" dirty="0" smtClean="0">
                <a:solidFill>
                  <a:srgbClr val="FF0066"/>
                </a:solidFill>
              </a:rPr>
              <a:t>区分五</a:t>
            </a:r>
            <a:r>
              <a:rPr lang="zh-CN" altLang="en-US" sz="2000" i="0" dirty="0">
                <a:solidFill>
                  <a:srgbClr val="FF0066"/>
                </a:solidFill>
              </a:rPr>
              <a:t>类六类</a:t>
            </a:r>
            <a:r>
              <a:rPr lang="zh-CN" altLang="en-US" sz="2000" i="0" dirty="0">
                <a:solidFill>
                  <a:schemeClr val="tx1"/>
                </a:solidFill>
              </a:rPr>
              <a:t/>
            </a:r>
            <a:br>
              <a:rPr lang="zh-CN" altLang="en-US" sz="2000" i="0" dirty="0">
                <a:solidFill>
                  <a:schemeClr val="tx1"/>
                </a:solidFill>
              </a:rPr>
            </a:br>
            <a:r>
              <a:rPr lang="zh-CN" altLang="en-US" sz="2000" i="0" dirty="0">
                <a:solidFill>
                  <a:schemeClr val="tx1"/>
                </a:solidFill>
              </a:rPr>
              <a:t>五类超五类线一般是百兆网用，</a:t>
            </a:r>
            <a:r>
              <a:rPr lang="zh-CN" altLang="en-US" sz="2000" i="0" dirty="0">
                <a:solidFill>
                  <a:srgbClr val="FF0066"/>
                </a:solidFill>
              </a:rPr>
              <a:t>千兆网用六类线</a:t>
            </a:r>
            <a:r>
              <a:rPr lang="zh-CN" altLang="en-US" sz="2000" i="0" dirty="0">
                <a:solidFill>
                  <a:schemeClr val="tx1"/>
                </a:solidFill>
              </a:rPr>
              <a:t/>
            </a:r>
            <a:br>
              <a:rPr lang="zh-CN" altLang="en-US" sz="2000" i="0" dirty="0">
                <a:solidFill>
                  <a:schemeClr val="tx1"/>
                </a:solidFill>
              </a:rPr>
            </a:br>
            <a:r>
              <a:rPr lang="en-US" altLang="zh-CN" sz="2000" i="0" dirty="0">
                <a:solidFill>
                  <a:schemeClr val="tx1"/>
                </a:solidFill>
              </a:rPr>
              <a:t> RJ45</a:t>
            </a:r>
            <a:r>
              <a:rPr lang="zh-CN" altLang="en-US" sz="2000" i="0" dirty="0">
                <a:solidFill>
                  <a:schemeClr val="tx1"/>
                </a:solidFill>
              </a:rPr>
              <a:t>头的区别就是：五类</a:t>
            </a:r>
            <a:r>
              <a:rPr lang="en-US" altLang="zh-CN" sz="2000" i="0" dirty="0">
                <a:solidFill>
                  <a:schemeClr val="tx1"/>
                </a:solidFill>
              </a:rPr>
              <a:t>RJ45</a:t>
            </a:r>
            <a:r>
              <a:rPr lang="zh-CN" altLang="en-US" sz="2000" i="0" dirty="0">
                <a:solidFill>
                  <a:schemeClr val="tx1"/>
                </a:solidFill>
              </a:rPr>
              <a:t>的是所有插孔平行的一体的，</a:t>
            </a:r>
            <a:endParaRPr lang="en-US" altLang="zh-CN" sz="2000" i="0" dirty="0">
              <a:solidFill>
                <a:schemeClr val="tx1"/>
              </a:solidFill>
            </a:endParaRPr>
          </a:p>
          <a:p>
            <a:r>
              <a:rPr lang="zh-CN" altLang="en-US" sz="2000" i="0" dirty="0">
                <a:solidFill>
                  <a:schemeClr val="tx1"/>
                </a:solidFill>
              </a:rPr>
              <a:t>六类</a:t>
            </a:r>
            <a:r>
              <a:rPr lang="en-US" altLang="zh-CN" sz="2000" i="0" dirty="0">
                <a:solidFill>
                  <a:schemeClr val="tx1"/>
                </a:solidFill>
              </a:rPr>
              <a:t>RJ45</a:t>
            </a:r>
            <a:r>
              <a:rPr lang="zh-CN" altLang="en-US" sz="2000" i="0" dirty="0">
                <a:solidFill>
                  <a:schemeClr val="tx1"/>
                </a:solidFill>
              </a:rPr>
              <a:t>的是上下交错、错开排列的，有的厂家设计为混装使用；</a:t>
            </a:r>
            <a:endParaRPr lang="en-US" altLang="zh-CN" sz="2000" i="0" dirty="0">
              <a:solidFill>
                <a:schemeClr val="tx1"/>
              </a:solidFill>
            </a:endParaRPr>
          </a:p>
          <a:p>
            <a:r>
              <a:rPr lang="zh-CN" altLang="en-US" sz="2000" i="0" dirty="0">
                <a:solidFill>
                  <a:schemeClr val="tx1"/>
                </a:solidFill>
              </a:rPr>
              <a:t>五类线径</a:t>
            </a:r>
            <a:r>
              <a:rPr lang="en-US" altLang="zh-CN" sz="2000" i="0" dirty="0">
                <a:solidFill>
                  <a:schemeClr val="tx1"/>
                </a:solidFill>
              </a:rPr>
              <a:t>0.51+0.3mm</a:t>
            </a:r>
            <a:r>
              <a:rPr lang="zh-CN" altLang="en-US" sz="2000" i="0" dirty="0">
                <a:solidFill>
                  <a:schemeClr val="tx1"/>
                </a:solidFill>
              </a:rPr>
              <a:t>，六类线径</a:t>
            </a:r>
            <a:r>
              <a:rPr lang="en-US" altLang="zh-CN" sz="2000" i="0" dirty="0">
                <a:solidFill>
                  <a:schemeClr val="tx1"/>
                </a:solidFill>
              </a:rPr>
              <a:t>0.58mm</a:t>
            </a:r>
          </a:p>
          <a:p>
            <a:r>
              <a:rPr lang="zh-CN" altLang="en-US" sz="2000" i="0" dirty="0">
                <a:solidFill>
                  <a:srgbClr val="FF0000"/>
                </a:solidFill>
              </a:rPr>
              <a:t>六类线很难插进五类</a:t>
            </a:r>
            <a:r>
              <a:rPr lang="en-US" altLang="zh-CN" sz="2000" i="0" dirty="0">
                <a:solidFill>
                  <a:srgbClr val="FF0000"/>
                </a:solidFill>
              </a:rPr>
              <a:t>RJ45</a:t>
            </a:r>
            <a:r>
              <a:rPr lang="zh-CN" altLang="en-US" sz="2000" i="0" dirty="0">
                <a:solidFill>
                  <a:srgbClr val="FF0000"/>
                </a:solidFill>
              </a:rPr>
              <a:t>头中，所以六类头的插线孔要粗一点</a:t>
            </a:r>
            <a:r>
              <a:rPr lang="zh-CN" altLang="en-US" sz="2000" i="0" dirty="0">
                <a:solidFill>
                  <a:schemeClr val="tx1"/>
                </a:solidFill>
              </a:rPr>
              <a:t>；</a:t>
            </a:r>
            <a:endParaRPr lang="en-US" altLang="zh-CN" sz="2000" i="0" dirty="0">
              <a:solidFill>
                <a:schemeClr val="tx1"/>
              </a:solidFill>
            </a:endParaRPr>
          </a:p>
          <a:p>
            <a:endParaRPr lang="en-US" altLang="zh-CN" sz="2000" i="0" dirty="0">
              <a:solidFill>
                <a:schemeClr val="tx1"/>
              </a:solidFill>
            </a:endParaRPr>
          </a:p>
          <a:p>
            <a:endParaRPr lang="zh-CN" altLang="en-US" sz="2000" i="0" dirty="0">
              <a:solidFill>
                <a:schemeClr val="tx1"/>
              </a:solidFill>
            </a:endParaRPr>
          </a:p>
        </p:txBody>
      </p:sp>
      <p:pic>
        <p:nvPicPr>
          <p:cNvPr id="57348" name="Picture 2"/>
          <p:cNvPicPr>
            <a:picLocks noChangeAspect="1" noChangeArrowheads="1"/>
          </p:cNvPicPr>
          <p:nvPr/>
        </p:nvPicPr>
        <p:blipFill>
          <a:blip r:embed="rId2"/>
          <a:srcRect/>
          <a:stretch>
            <a:fillRect/>
          </a:stretch>
        </p:blipFill>
        <p:spPr bwMode="auto">
          <a:xfrm>
            <a:off x="323850" y="1125538"/>
            <a:ext cx="3311525" cy="2914650"/>
          </a:xfrm>
          <a:prstGeom prst="rect">
            <a:avLst/>
          </a:prstGeom>
          <a:noFill/>
          <a:ln w="9525" algn="ctr">
            <a:noFill/>
            <a:miter lim="800000"/>
            <a:headEnd/>
            <a:tailEnd/>
          </a:ln>
        </p:spPr>
      </p:pic>
      <p:pic>
        <p:nvPicPr>
          <p:cNvPr id="57349" name="Picture 6"/>
          <p:cNvPicPr>
            <a:picLocks noChangeAspect="1" noChangeArrowheads="1"/>
          </p:cNvPicPr>
          <p:nvPr/>
        </p:nvPicPr>
        <p:blipFill>
          <a:blip r:embed="rId3"/>
          <a:srcRect/>
          <a:stretch>
            <a:fillRect/>
          </a:stretch>
        </p:blipFill>
        <p:spPr bwMode="auto">
          <a:xfrm>
            <a:off x="6804025" y="1052513"/>
            <a:ext cx="1512888" cy="2617787"/>
          </a:xfrm>
          <a:prstGeom prst="rect">
            <a:avLst/>
          </a:prstGeom>
          <a:noFill/>
          <a:ln w="9525" algn="ctr">
            <a:noFill/>
            <a:miter lim="800000"/>
            <a:headEnd/>
            <a:tailEnd/>
          </a:ln>
        </p:spPr>
      </p:pic>
      <p:sp>
        <p:nvSpPr>
          <p:cNvPr id="57350" name="Rectangle 2"/>
          <p:cNvSpPr>
            <a:spLocks noChangeArrowheads="1"/>
          </p:cNvSpPr>
          <p:nvPr/>
        </p:nvSpPr>
        <p:spPr bwMode="auto">
          <a:xfrm>
            <a:off x="6588125" y="3716338"/>
            <a:ext cx="2232025" cy="461962"/>
          </a:xfrm>
          <a:prstGeom prst="rect">
            <a:avLst/>
          </a:prstGeom>
          <a:noFill/>
          <a:ln w="9525" algn="ctr">
            <a:noFill/>
            <a:miter lim="800000"/>
            <a:headEnd/>
            <a:tailEnd/>
          </a:ln>
        </p:spPr>
        <p:txBody>
          <a:bodyPr>
            <a:spAutoFit/>
          </a:bodyPr>
          <a:lstStyle/>
          <a:p>
            <a:r>
              <a:rPr lang="zh-CN" altLang="en-US" sz="2400" i="0">
                <a:solidFill>
                  <a:schemeClr val="folHlink"/>
                </a:solidFill>
              </a:rPr>
              <a:t>五类</a:t>
            </a:r>
            <a:r>
              <a:rPr lang="en-US" altLang="zh-CN" sz="2400" i="0">
                <a:solidFill>
                  <a:schemeClr val="folHlink"/>
                </a:solidFill>
              </a:rPr>
              <a:t>RJ45</a:t>
            </a:r>
            <a:r>
              <a:rPr lang="zh-CN" altLang="en-US" sz="2400" i="0">
                <a:solidFill>
                  <a:schemeClr val="folHlink"/>
                </a:solidFill>
              </a:rPr>
              <a:t>头</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71472" y="642918"/>
            <a:ext cx="7993062" cy="5661025"/>
          </a:xfrm>
        </p:spPr>
        <p:txBody>
          <a:bodyPr/>
          <a:lstStyle/>
          <a:p>
            <a:pPr eaLnBrk="1" hangingPunct="1"/>
            <a:r>
              <a:rPr lang="en-US" altLang="zh-CN" sz="2000" dirty="0" smtClean="0">
                <a:solidFill>
                  <a:srgbClr val="0000FF"/>
                </a:solidFill>
                <a:latin typeface="楷体_GB2312" pitchFamily="49" charset="-122"/>
                <a:ea typeface="楷体_GB2312" pitchFamily="49" charset="-122"/>
              </a:rPr>
              <a:t>      </a:t>
            </a:r>
            <a:r>
              <a:rPr lang="zh-CN" altLang="en-US" sz="3200" dirty="0" smtClean="0">
                <a:solidFill>
                  <a:srgbClr val="0000FF"/>
                </a:solidFill>
                <a:latin typeface="楷体_GB2312" pitchFamily="49" charset="-122"/>
                <a:ea typeface="楷体_GB2312" pitchFamily="49" charset="-122"/>
              </a:rPr>
              <a:t>计算机网络属于弱电系统的一种</a:t>
            </a:r>
            <a:r>
              <a:rPr lang="en-US" altLang="zh-CN" sz="2000" dirty="0" smtClean="0"/>
              <a:t> </a:t>
            </a:r>
            <a:br>
              <a:rPr lang="en-US" altLang="zh-CN" sz="2000" dirty="0" smtClean="0"/>
            </a:br>
            <a:r>
              <a:rPr lang="en-US" altLang="zh-CN" sz="2000" b="0" dirty="0" smtClean="0">
                <a:solidFill>
                  <a:schemeClr val="folHlink"/>
                </a:solidFill>
              </a:rPr>
              <a:t/>
            </a:r>
            <a:br>
              <a:rPr lang="en-US" altLang="zh-CN" sz="2000" b="0" dirty="0" smtClean="0">
                <a:solidFill>
                  <a:schemeClr val="folHlink"/>
                </a:solidFill>
              </a:rPr>
            </a:br>
            <a:r>
              <a:rPr lang="zh-CN" altLang="en-US" sz="2000" dirty="0" smtClean="0">
                <a:solidFill>
                  <a:schemeClr val="folHlink"/>
                </a:solidFill>
              </a:rPr>
              <a:t>弱电技术</a:t>
            </a:r>
            <a:r>
              <a:rPr lang="zh-CN" altLang="en-US" sz="2000" b="0" dirty="0" smtClean="0">
                <a:solidFill>
                  <a:schemeClr val="folHlink"/>
                </a:solidFill>
              </a:rPr>
              <a:t>：</a:t>
            </a:r>
            <a:r>
              <a:rPr lang="zh-CN" altLang="en-US" sz="2000" dirty="0" smtClean="0"/>
              <a:t>一类是国家规定的安全电压等级及控制电压等低电压电能有关，有交流与直流之分，最高峰值一般：交流</a:t>
            </a:r>
            <a:r>
              <a:rPr lang="en-US" altLang="zh-CN" sz="2000" dirty="0" smtClean="0"/>
              <a:t>72V</a:t>
            </a:r>
            <a:r>
              <a:rPr lang="zh-CN" altLang="en-US" sz="2000" dirty="0" smtClean="0"/>
              <a:t>、直流</a:t>
            </a:r>
            <a:r>
              <a:rPr lang="en-US" altLang="zh-CN" sz="2000" dirty="0" smtClean="0"/>
              <a:t>24V</a:t>
            </a:r>
            <a:r>
              <a:rPr lang="zh-CN" altLang="en-US" sz="2000" dirty="0" smtClean="0"/>
              <a:t>。</a:t>
            </a:r>
            <a:br>
              <a:rPr lang="zh-CN" altLang="en-US" sz="2000" dirty="0" smtClean="0"/>
            </a:br>
            <a:r>
              <a:rPr lang="zh-CN" altLang="en-US" sz="2000" dirty="0" smtClean="0"/>
              <a:t> 另一类是载有语音、图象、数据等信息的信息源，如电话、电视、计算机网络的信息。</a:t>
            </a:r>
            <a:br>
              <a:rPr lang="zh-CN" altLang="en-US" sz="2000" dirty="0" smtClean="0"/>
            </a:br>
            <a:r>
              <a:rPr lang="zh-CN" altLang="en-US" sz="2000" b="0" dirty="0" smtClean="0">
                <a:latin typeface="+mn-ea"/>
                <a:ea typeface="+mn-ea"/>
              </a:rPr>
              <a:t>强电和弱电主要区别是</a:t>
            </a:r>
            <a:r>
              <a:rPr lang="zh-CN" altLang="en-US" sz="2000" dirty="0" smtClean="0">
                <a:solidFill>
                  <a:srgbClr val="0000CC"/>
                </a:solidFill>
                <a:latin typeface="+mn-ea"/>
                <a:ea typeface="+mn-ea"/>
              </a:rPr>
              <a:t>用途的不同</a:t>
            </a:r>
            <a:r>
              <a:rPr lang="en-US" altLang="zh-CN" sz="2000" b="0" dirty="0" smtClean="0">
                <a:latin typeface="+mn-ea"/>
                <a:ea typeface="+mn-ea"/>
              </a:rPr>
              <a:t>:</a:t>
            </a:r>
            <a:r>
              <a:rPr lang="zh-CN" altLang="en-US" sz="2000" dirty="0" smtClean="0">
                <a:solidFill>
                  <a:srgbClr val="00B0F0"/>
                </a:solidFill>
                <a:latin typeface="+mn-ea"/>
                <a:ea typeface="+mn-ea"/>
              </a:rPr>
              <a:t>强电是用作一种动力能源，</a:t>
            </a:r>
            <a:r>
              <a:rPr lang="zh-CN" altLang="en-US" sz="2000" dirty="0" smtClean="0">
                <a:solidFill>
                  <a:srgbClr val="006600"/>
                </a:solidFill>
                <a:latin typeface="+mn-ea"/>
                <a:ea typeface="+mn-ea"/>
              </a:rPr>
              <a:t>弱电偏重于信息传递</a:t>
            </a:r>
            <a:r>
              <a:rPr lang="zh-CN" altLang="en-US" sz="2000" b="0" dirty="0" smtClean="0">
                <a:solidFill>
                  <a:srgbClr val="006600"/>
                </a:solidFill>
                <a:latin typeface="+mn-ea"/>
                <a:ea typeface="+mn-ea"/>
              </a:rPr>
              <a:t>。</a:t>
            </a:r>
            <a:r>
              <a:rPr lang="zh-CN" altLang="en-US" sz="2000" b="0" dirty="0" smtClean="0">
                <a:solidFill>
                  <a:schemeClr val="tx1"/>
                </a:solidFill>
                <a:latin typeface="+mn-ea"/>
                <a:ea typeface="+mn-ea"/>
              </a:rPr>
              <a:t>具体而言，它们大致有如下区别</a:t>
            </a:r>
            <a:r>
              <a:rPr lang="zh-CN" altLang="en-US" sz="2000" b="0" dirty="0" smtClean="0">
                <a:solidFill>
                  <a:schemeClr val="tx1"/>
                </a:solidFill>
              </a:rPr>
              <a:t>：</a:t>
            </a:r>
            <a:r>
              <a:rPr lang="zh-CN" altLang="en-US" sz="2000" dirty="0" smtClean="0">
                <a:solidFill>
                  <a:schemeClr val="tx1"/>
                </a:solidFill>
              </a:rPr>
              <a:t/>
            </a:r>
            <a:br>
              <a:rPr lang="zh-CN" altLang="en-US" sz="2000" dirty="0" smtClean="0">
                <a:solidFill>
                  <a:schemeClr val="tx1"/>
                </a:solidFill>
              </a:rPr>
            </a:br>
            <a:r>
              <a:rPr lang="zh-CN" altLang="en-US" sz="2000" b="0" dirty="0" smtClean="0">
                <a:solidFill>
                  <a:schemeClr val="tx1"/>
                </a:solidFill>
                <a:latin typeface="Times New Roman" pitchFamily="18" charset="0"/>
              </a:rPr>
              <a:t>  </a:t>
            </a:r>
            <a:r>
              <a:rPr lang="zh-CN" altLang="en-US" sz="2000" b="0" dirty="0" smtClean="0">
                <a:solidFill>
                  <a:schemeClr val="tx1"/>
                </a:solidFill>
              </a:rPr>
              <a:t>（</a:t>
            </a:r>
            <a:r>
              <a:rPr lang="en-US" altLang="zh-CN" sz="2000" b="0" dirty="0" smtClean="0">
                <a:solidFill>
                  <a:schemeClr val="tx1"/>
                </a:solidFill>
              </a:rPr>
              <a:t>1</a:t>
            </a:r>
            <a:r>
              <a:rPr lang="zh-CN" altLang="en-US" sz="2000" b="0" dirty="0" smtClean="0">
                <a:solidFill>
                  <a:schemeClr val="tx1"/>
                </a:solidFill>
              </a:rPr>
              <a:t>）交流频率不同</a:t>
            </a:r>
            <a:r>
              <a:rPr lang="zh-CN" altLang="en-US" sz="2000" dirty="0" smtClean="0">
                <a:solidFill>
                  <a:schemeClr val="tx1"/>
                </a:solidFill>
              </a:rPr>
              <a:t/>
            </a:r>
            <a:br>
              <a:rPr lang="zh-CN" altLang="en-US" sz="2000" dirty="0" smtClean="0">
                <a:solidFill>
                  <a:schemeClr val="tx1"/>
                </a:solidFill>
              </a:rPr>
            </a:br>
            <a:r>
              <a:rPr lang="zh-CN" altLang="en-US" sz="2000" b="0" dirty="0" smtClean="0">
                <a:solidFill>
                  <a:schemeClr val="tx1"/>
                </a:solidFill>
                <a:latin typeface="Times New Roman" pitchFamily="18" charset="0"/>
              </a:rPr>
              <a:t>    </a:t>
            </a:r>
            <a:r>
              <a:rPr lang="zh-CN" altLang="en-US" sz="2000" b="0" dirty="0" smtClean="0">
                <a:solidFill>
                  <a:schemeClr val="tx1"/>
                </a:solidFill>
              </a:rPr>
              <a:t>强电的频率一般是</a:t>
            </a:r>
            <a:r>
              <a:rPr lang="en-US" altLang="zh-CN" sz="2000" b="0" dirty="0" smtClean="0">
                <a:solidFill>
                  <a:schemeClr val="tx1"/>
                </a:solidFill>
              </a:rPr>
              <a:t>50Hz</a:t>
            </a:r>
            <a:r>
              <a:rPr lang="zh-CN" altLang="en-US" sz="2000" b="0" dirty="0" smtClean="0">
                <a:solidFill>
                  <a:schemeClr val="tx1"/>
                </a:solidFill>
              </a:rPr>
              <a:t>（赫），称</a:t>
            </a:r>
            <a:r>
              <a:rPr lang="zh-CN" altLang="en-US" sz="2000" b="0" dirty="0" smtClean="0">
                <a:solidFill>
                  <a:schemeClr val="tx1"/>
                </a:solidFill>
                <a:latin typeface="Times New Roman" pitchFamily="18" charset="0"/>
              </a:rPr>
              <a:t>“</a:t>
            </a:r>
            <a:r>
              <a:rPr lang="zh-CN" altLang="en-US" sz="2000" b="0" dirty="0" smtClean="0">
                <a:solidFill>
                  <a:schemeClr val="tx1"/>
                </a:solidFill>
              </a:rPr>
              <a:t>工频</a:t>
            </a:r>
            <a:r>
              <a:rPr lang="zh-CN" altLang="en-US" sz="2000" b="0" dirty="0" smtClean="0">
                <a:solidFill>
                  <a:schemeClr val="tx1"/>
                </a:solidFill>
                <a:latin typeface="Times New Roman" pitchFamily="18" charset="0"/>
              </a:rPr>
              <a:t>”</a:t>
            </a:r>
            <a:r>
              <a:rPr lang="zh-CN" altLang="en-US" sz="2000" b="0" dirty="0" smtClean="0">
                <a:solidFill>
                  <a:schemeClr val="tx1"/>
                </a:solidFill>
              </a:rPr>
              <a:t>，意即工业用电的频率：弱电的频率往往是高频或特高频，以</a:t>
            </a:r>
            <a:r>
              <a:rPr lang="en-US" altLang="zh-CN" sz="2000" b="0" dirty="0" smtClean="0">
                <a:solidFill>
                  <a:schemeClr val="tx1"/>
                </a:solidFill>
              </a:rPr>
              <a:t>KHz</a:t>
            </a:r>
            <a:r>
              <a:rPr lang="zh-CN" altLang="en-US" sz="2000" b="0" dirty="0" smtClean="0">
                <a:solidFill>
                  <a:schemeClr val="tx1"/>
                </a:solidFill>
              </a:rPr>
              <a:t>（千赫）、</a:t>
            </a:r>
            <a:r>
              <a:rPr lang="en-US" altLang="zh-CN" sz="2000" b="0" dirty="0" smtClean="0">
                <a:solidFill>
                  <a:schemeClr val="tx1"/>
                </a:solidFill>
              </a:rPr>
              <a:t>MHz</a:t>
            </a:r>
            <a:r>
              <a:rPr lang="zh-CN" altLang="en-US" sz="2000" b="0" dirty="0" smtClean="0">
                <a:solidFill>
                  <a:schemeClr val="tx1"/>
                </a:solidFill>
              </a:rPr>
              <a:t>（兆赫）计。 </a:t>
            </a:r>
            <a:r>
              <a:rPr lang="zh-CN" altLang="en-US" sz="2000" dirty="0" smtClean="0">
                <a:solidFill>
                  <a:schemeClr val="tx1"/>
                </a:solidFill>
              </a:rPr>
              <a:t/>
            </a:r>
            <a:br>
              <a:rPr lang="zh-CN" altLang="en-US" sz="2000" dirty="0" smtClean="0">
                <a:solidFill>
                  <a:schemeClr val="tx1"/>
                </a:solidFill>
              </a:rPr>
            </a:br>
            <a:r>
              <a:rPr lang="zh-CN" altLang="en-US" sz="2000" b="0" dirty="0" smtClean="0">
                <a:solidFill>
                  <a:schemeClr val="tx1"/>
                </a:solidFill>
                <a:latin typeface="Times New Roman" pitchFamily="18" charset="0"/>
              </a:rPr>
              <a:t>  </a:t>
            </a:r>
            <a:r>
              <a:rPr lang="zh-CN" altLang="en-US" sz="2000" b="0" dirty="0" smtClean="0">
                <a:solidFill>
                  <a:schemeClr val="tx1"/>
                </a:solidFill>
              </a:rPr>
              <a:t>（</a:t>
            </a:r>
            <a:r>
              <a:rPr lang="en-US" altLang="zh-CN" sz="2000" b="0" dirty="0" smtClean="0">
                <a:solidFill>
                  <a:schemeClr val="tx1"/>
                </a:solidFill>
              </a:rPr>
              <a:t>2</a:t>
            </a:r>
            <a:r>
              <a:rPr lang="zh-CN" altLang="en-US" sz="2000" b="0" dirty="0" smtClean="0">
                <a:solidFill>
                  <a:schemeClr val="tx1"/>
                </a:solidFill>
              </a:rPr>
              <a:t>）传输方式不同</a:t>
            </a:r>
            <a:r>
              <a:rPr lang="zh-CN" altLang="en-US" sz="2000" dirty="0" smtClean="0">
                <a:solidFill>
                  <a:schemeClr val="tx1"/>
                </a:solidFill>
              </a:rPr>
              <a:t/>
            </a:r>
            <a:br>
              <a:rPr lang="zh-CN" altLang="en-US" sz="2000" dirty="0" smtClean="0">
                <a:solidFill>
                  <a:schemeClr val="tx1"/>
                </a:solidFill>
              </a:rPr>
            </a:br>
            <a:r>
              <a:rPr lang="zh-CN" altLang="en-US" sz="2000" b="0" dirty="0" smtClean="0">
                <a:solidFill>
                  <a:schemeClr val="tx1"/>
                </a:solidFill>
                <a:latin typeface="Times New Roman" pitchFamily="18" charset="0"/>
              </a:rPr>
              <a:t>    </a:t>
            </a:r>
            <a:r>
              <a:rPr lang="zh-CN" altLang="en-US" sz="2000" b="0" dirty="0" smtClean="0">
                <a:solidFill>
                  <a:schemeClr val="tx1"/>
                </a:solidFill>
              </a:rPr>
              <a:t>强电以输电线路传输，弱电的传输有有线与无线之分，无线电则以电磁波传输。</a:t>
            </a:r>
            <a:r>
              <a:rPr lang="zh-CN" altLang="en-US" sz="2000" dirty="0" smtClean="0">
                <a:solidFill>
                  <a:schemeClr val="tx1"/>
                </a:solidFill>
              </a:rPr>
              <a:t/>
            </a:r>
            <a:br>
              <a:rPr lang="zh-CN" altLang="en-US" sz="2000" dirty="0" smtClean="0">
                <a:solidFill>
                  <a:schemeClr val="tx1"/>
                </a:solidFill>
              </a:rPr>
            </a:br>
            <a:r>
              <a:rPr lang="zh-CN" altLang="en-US" sz="2000" b="0" dirty="0" smtClean="0">
                <a:solidFill>
                  <a:schemeClr val="tx1"/>
                </a:solidFill>
                <a:latin typeface="Times New Roman" pitchFamily="18" charset="0"/>
              </a:rPr>
              <a:t>  </a:t>
            </a:r>
            <a:r>
              <a:rPr lang="zh-CN" altLang="en-US" sz="2000" b="0" dirty="0" smtClean="0">
                <a:solidFill>
                  <a:schemeClr val="tx1"/>
                </a:solidFill>
              </a:rPr>
              <a:t>（</a:t>
            </a:r>
            <a:r>
              <a:rPr lang="en-US" altLang="zh-CN" sz="2000" b="0" dirty="0" smtClean="0">
                <a:solidFill>
                  <a:schemeClr val="tx1"/>
                </a:solidFill>
              </a:rPr>
              <a:t>3</a:t>
            </a:r>
            <a:r>
              <a:rPr lang="zh-CN" altLang="en-US" sz="2000" b="0" dirty="0" smtClean="0">
                <a:solidFill>
                  <a:schemeClr val="tx1"/>
                </a:solidFill>
              </a:rPr>
              <a:t>）功率、电压及电流大小不同</a:t>
            </a:r>
            <a:r>
              <a:rPr lang="zh-CN" altLang="en-US" sz="2000" dirty="0" smtClean="0">
                <a:solidFill>
                  <a:schemeClr val="tx1"/>
                </a:solidFill>
              </a:rPr>
              <a:t/>
            </a:r>
            <a:br>
              <a:rPr lang="zh-CN" altLang="en-US" sz="2000" dirty="0" smtClean="0">
                <a:solidFill>
                  <a:schemeClr val="tx1"/>
                </a:solidFill>
              </a:rPr>
            </a:br>
            <a:r>
              <a:rPr lang="zh-CN" altLang="en-US" sz="2000" b="0" dirty="0" smtClean="0">
                <a:solidFill>
                  <a:schemeClr val="tx1"/>
                </a:solidFill>
                <a:latin typeface="Times New Roman" pitchFamily="18" charset="0"/>
              </a:rPr>
              <a:t>   </a:t>
            </a:r>
            <a:r>
              <a:rPr lang="zh-CN" altLang="en-US" sz="2000" dirty="0" smtClean="0">
                <a:solidFill>
                  <a:schemeClr val="tx1"/>
                </a:solidFill>
                <a:latin typeface="Times New Roman" pitchFamily="18" charset="0"/>
              </a:rPr>
              <a:t> </a:t>
            </a:r>
            <a:r>
              <a:rPr lang="zh-CN" altLang="en-US" sz="2000" dirty="0" smtClean="0">
                <a:solidFill>
                  <a:schemeClr val="tx1"/>
                </a:solidFill>
              </a:rPr>
              <a:t>强电功率</a:t>
            </a:r>
            <a:r>
              <a:rPr lang="zh-CN" altLang="en-US" sz="2000" b="0" dirty="0" smtClean="0">
                <a:solidFill>
                  <a:schemeClr val="tx1"/>
                </a:solidFill>
              </a:rPr>
              <a:t>以</a:t>
            </a:r>
            <a:r>
              <a:rPr lang="en-US" altLang="zh-CN" sz="2000" b="0" dirty="0" smtClean="0">
                <a:solidFill>
                  <a:schemeClr val="tx1"/>
                </a:solidFill>
              </a:rPr>
              <a:t>KW</a:t>
            </a:r>
            <a:r>
              <a:rPr lang="zh-CN" altLang="en-US" sz="2000" b="0" dirty="0" smtClean="0">
                <a:solidFill>
                  <a:schemeClr val="tx1"/>
                </a:solidFill>
              </a:rPr>
              <a:t>（千瓦）、</a:t>
            </a:r>
            <a:r>
              <a:rPr lang="en-US" altLang="zh-CN" sz="2000" b="0" dirty="0" smtClean="0">
                <a:solidFill>
                  <a:schemeClr val="tx1"/>
                </a:solidFill>
              </a:rPr>
              <a:t>MW</a:t>
            </a:r>
            <a:r>
              <a:rPr lang="zh-CN" altLang="en-US" sz="2000" b="0" dirty="0" smtClean="0">
                <a:solidFill>
                  <a:schemeClr val="tx1"/>
                </a:solidFill>
              </a:rPr>
              <a:t>（兆瓦）计、电压以</a:t>
            </a:r>
            <a:r>
              <a:rPr lang="en-US" altLang="zh-CN" sz="2000" b="0" dirty="0" smtClean="0">
                <a:solidFill>
                  <a:schemeClr val="tx1"/>
                </a:solidFill>
              </a:rPr>
              <a:t>V</a:t>
            </a:r>
            <a:r>
              <a:rPr lang="zh-CN" altLang="en-US" sz="2000" b="0" dirty="0" smtClean="0">
                <a:solidFill>
                  <a:schemeClr val="tx1"/>
                </a:solidFill>
              </a:rPr>
              <a:t>（伏）、</a:t>
            </a:r>
            <a:r>
              <a:rPr lang="en-US" altLang="zh-CN" sz="2000" b="0" dirty="0" smtClean="0">
                <a:solidFill>
                  <a:schemeClr val="tx1"/>
                </a:solidFill>
              </a:rPr>
              <a:t>KV</a:t>
            </a:r>
            <a:r>
              <a:rPr lang="zh-CN" altLang="en-US" sz="2000" b="0" dirty="0" smtClean="0">
                <a:solidFill>
                  <a:schemeClr val="tx1"/>
                </a:solidFill>
              </a:rPr>
              <a:t>（千伏）计，电流以</a:t>
            </a:r>
            <a:r>
              <a:rPr lang="en-US" altLang="zh-CN" sz="2000" b="0" dirty="0" smtClean="0">
                <a:solidFill>
                  <a:schemeClr val="tx1"/>
                </a:solidFill>
              </a:rPr>
              <a:t>A</a:t>
            </a:r>
            <a:r>
              <a:rPr lang="zh-CN" altLang="en-US" sz="2000" b="0" dirty="0" smtClean="0">
                <a:solidFill>
                  <a:schemeClr val="tx1"/>
                </a:solidFill>
              </a:rPr>
              <a:t>（安）、</a:t>
            </a:r>
            <a:r>
              <a:rPr lang="en-US" altLang="zh-CN" sz="2000" b="0" dirty="0" smtClean="0">
                <a:solidFill>
                  <a:schemeClr val="tx1"/>
                </a:solidFill>
              </a:rPr>
              <a:t>kA</a:t>
            </a:r>
            <a:r>
              <a:rPr lang="zh-CN" altLang="en-US" sz="2000" b="0" dirty="0" smtClean="0">
                <a:solidFill>
                  <a:schemeClr val="tx1"/>
                </a:solidFill>
              </a:rPr>
              <a:t>（千安）计；</a:t>
            </a:r>
            <a:r>
              <a:rPr lang="en-US" altLang="zh-CN" sz="2000" b="0" dirty="0" smtClean="0">
                <a:solidFill>
                  <a:schemeClr val="tx1"/>
                </a:solidFill>
              </a:rPr>
              <a:t/>
            </a:r>
            <a:br>
              <a:rPr lang="en-US" altLang="zh-CN" sz="2000" b="0" dirty="0" smtClean="0">
                <a:solidFill>
                  <a:schemeClr val="tx1"/>
                </a:solidFill>
              </a:rPr>
            </a:br>
            <a:r>
              <a:rPr lang="en-US" altLang="zh-CN" sz="2000" b="0" dirty="0" smtClean="0">
                <a:solidFill>
                  <a:schemeClr val="tx1"/>
                </a:solidFill>
              </a:rPr>
              <a:t>   </a:t>
            </a:r>
            <a:r>
              <a:rPr lang="zh-CN" altLang="en-US" sz="2000" b="0" dirty="0" smtClean="0">
                <a:solidFill>
                  <a:schemeClr val="tx1"/>
                </a:solidFill>
              </a:rPr>
              <a:t>弱电功率以</a:t>
            </a:r>
            <a:r>
              <a:rPr lang="en-US" altLang="zh-CN" sz="2000" b="0" dirty="0" smtClean="0">
                <a:solidFill>
                  <a:schemeClr val="tx1"/>
                </a:solidFill>
              </a:rPr>
              <a:t>W</a:t>
            </a:r>
            <a:r>
              <a:rPr lang="zh-CN" altLang="en-US" sz="2000" b="0" dirty="0" smtClean="0">
                <a:solidFill>
                  <a:schemeClr val="tx1"/>
                </a:solidFill>
              </a:rPr>
              <a:t>（瓦）、</a:t>
            </a:r>
            <a:r>
              <a:rPr lang="en-US" altLang="zh-CN" sz="2000" b="0" dirty="0" err="1" smtClean="0">
                <a:solidFill>
                  <a:schemeClr val="tx1"/>
                </a:solidFill>
              </a:rPr>
              <a:t>mW</a:t>
            </a:r>
            <a:r>
              <a:rPr lang="zh-CN" altLang="en-US" sz="2000" b="0" dirty="0" smtClean="0">
                <a:solidFill>
                  <a:schemeClr val="tx1"/>
                </a:solidFill>
              </a:rPr>
              <a:t>（毫瓦）计，电压以</a:t>
            </a:r>
            <a:r>
              <a:rPr lang="en-US" altLang="zh-CN" sz="2000" b="0" dirty="0" smtClean="0">
                <a:solidFill>
                  <a:schemeClr val="tx1"/>
                </a:solidFill>
              </a:rPr>
              <a:t>V</a:t>
            </a:r>
            <a:r>
              <a:rPr lang="zh-CN" altLang="en-US" sz="2000" b="0" dirty="0" smtClean="0">
                <a:solidFill>
                  <a:schemeClr val="tx1"/>
                </a:solidFill>
              </a:rPr>
              <a:t>（伏）、</a:t>
            </a:r>
            <a:r>
              <a:rPr lang="en-US" altLang="zh-CN" sz="2000" b="0" dirty="0" smtClean="0">
                <a:solidFill>
                  <a:schemeClr val="tx1"/>
                </a:solidFill>
              </a:rPr>
              <a:t>mV</a:t>
            </a:r>
            <a:r>
              <a:rPr lang="zh-CN" altLang="en-US" sz="2000" b="0" dirty="0" smtClean="0">
                <a:solidFill>
                  <a:schemeClr val="tx1"/>
                </a:solidFill>
              </a:rPr>
              <a:t>（毫伏）计，电流以</a:t>
            </a:r>
            <a:r>
              <a:rPr lang="en-US" altLang="zh-CN" sz="2000" b="0" dirty="0" err="1" smtClean="0">
                <a:solidFill>
                  <a:schemeClr val="tx1"/>
                </a:solidFill>
              </a:rPr>
              <a:t>mA</a:t>
            </a:r>
            <a:r>
              <a:rPr lang="zh-CN" altLang="en-US" sz="2000" b="0" dirty="0" smtClean="0">
                <a:solidFill>
                  <a:schemeClr val="tx1"/>
                </a:solidFill>
              </a:rPr>
              <a:t>（毫安）、</a:t>
            </a:r>
            <a:r>
              <a:rPr lang="en-US" altLang="zh-CN" sz="2000" b="0" dirty="0" err="1" smtClean="0">
                <a:solidFill>
                  <a:schemeClr val="tx1"/>
                </a:solidFill>
              </a:rPr>
              <a:t>uA</a:t>
            </a:r>
            <a:r>
              <a:rPr lang="zh-CN" altLang="en-US" sz="2000" b="0" dirty="0" smtClean="0">
                <a:solidFill>
                  <a:schemeClr val="tx1"/>
                </a:solidFill>
              </a:rPr>
              <a:t>（微安）计</a:t>
            </a:r>
            <a:endParaRPr lang="zh-CN" altLang="en-US" sz="2000" dirty="0" smtClean="0">
              <a:solidFill>
                <a:schemeClr val="tx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a:xfrm>
            <a:off x="714348" y="1000108"/>
            <a:ext cx="7634287" cy="1584325"/>
          </a:xfrm>
          <a:noFill/>
        </p:spPr>
        <p:txBody>
          <a:bodyPr/>
          <a:lstStyle/>
          <a:p>
            <a:pPr marL="0" indent="0" eaLnBrk="1" hangingPunct="1">
              <a:lnSpc>
                <a:spcPct val="80000"/>
              </a:lnSpc>
              <a:buFont typeface="Wingdings" pitchFamily="2" charset="2"/>
              <a:buNone/>
            </a:pPr>
            <a:r>
              <a:rPr lang="zh-CN" altLang="en-US" sz="2400" dirty="0" smtClean="0">
                <a:solidFill>
                  <a:schemeClr val="folHlink"/>
                </a:solidFill>
                <a:latin typeface="黑体" pitchFamily="2" charset="-122"/>
                <a:ea typeface="黑体" pitchFamily="2" charset="-122"/>
              </a:rPr>
              <a:t>掌握双绞线的制作方法</a:t>
            </a:r>
          </a:p>
          <a:p>
            <a:pPr marL="0" indent="0" eaLnBrk="1" hangingPunct="1">
              <a:lnSpc>
                <a:spcPct val="80000"/>
              </a:lnSpc>
              <a:buFont typeface="Wingdings" pitchFamily="2" charset="2"/>
              <a:buNone/>
            </a:pPr>
            <a:endParaRPr lang="zh-CN" altLang="en-US" sz="2400" dirty="0" smtClean="0">
              <a:latin typeface="宋体" pitchFamily="2" charset="-122"/>
            </a:endParaRPr>
          </a:p>
          <a:p>
            <a:pPr marL="0" indent="0" eaLnBrk="1" hangingPunct="1">
              <a:lnSpc>
                <a:spcPct val="80000"/>
              </a:lnSpc>
              <a:buFont typeface="Wingdings" pitchFamily="2" charset="2"/>
              <a:buNone/>
            </a:pPr>
            <a:r>
              <a:rPr lang="en-US" altLang="zh-CN" sz="2400" dirty="0" smtClean="0">
                <a:latin typeface="Times New Roman" pitchFamily="18" charset="0"/>
                <a:ea typeface="楷体_GB2312" pitchFamily="49" charset="-122"/>
              </a:rPr>
              <a:t>A</a:t>
            </a:r>
            <a:r>
              <a:rPr lang="zh-CN" altLang="en-US" sz="2400" dirty="0" smtClean="0">
                <a:latin typeface="Times New Roman" pitchFamily="18" charset="0"/>
                <a:ea typeface="楷体_GB2312" pitchFamily="49" charset="-122"/>
              </a:rPr>
              <a:t>．一般双绞线：国标</a:t>
            </a:r>
            <a:r>
              <a:rPr lang="en-US" altLang="zh-CN" sz="2400" dirty="0" smtClean="0">
                <a:solidFill>
                  <a:schemeClr val="folHlink"/>
                </a:solidFill>
                <a:latin typeface="Times New Roman" pitchFamily="18" charset="0"/>
                <a:ea typeface="楷体_GB2312" pitchFamily="49" charset="-122"/>
              </a:rPr>
              <a:t>568B</a:t>
            </a:r>
            <a:r>
              <a:rPr lang="zh-CN" altLang="en-US" sz="2400" dirty="0" smtClean="0">
                <a:solidFill>
                  <a:schemeClr val="folHlink"/>
                </a:solidFill>
                <a:latin typeface="Times New Roman" pitchFamily="18" charset="0"/>
                <a:ea typeface="楷体_GB2312" pitchFamily="49" charset="-122"/>
              </a:rPr>
              <a:t>标准，两端都按如下色标</a:t>
            </a:r>
          </a:p>
          <a:p>
            <a:pPr marL="0" indent="0" eaLnBrk="1" hangingPunct="1">
              <a:lnSpc>
                <a:spcPct val="80000"/>
              </a:lnSpc>
              <a:buFont typeface="Wingdings" pitchFamily="2" charset="2"/>
              <a:buNone/>
            </a:pPr>
            <a:r>
              <a:rPr lang="zh-CN" altLang="en-US" sz="2400" dirty="0" smtClean="0">
                <a:solidFill>
                  <a:schemeClr val="folHlink"/>
                </a:solidFill>
                <a:latin typeface="Times New Roman" pitchFamily="18" charset="0"/>
                <a:ea typeface="楷体_GB2312" pitchFamily="49" charset="-122"/>
              </a:rPr>
              <a:t>     </a:t>
            </a:r>
            <a:r>
              <a:rPr lang="zh-CN" altLang="en-US" sz="2400" dirty="0" smtClean="0">
                <a:solidFill>
                  <a:schemeClr val="folHlink"/>
                </a:solidFill>
              </a:rPr>
              <a:t>（平行线，直连线）</a:t>
            </a:r>
            <a:endParaRPr lang="zh-CN" altLang="en-US" sz="2400" dirty="0" smtClean="0">
              <a:latin typeface="Times New Roman" pitchFamily="18" charset="0"/>
            </a:endParaRPr>
          </a:p>
        </p:txBody>
      </p:sp>
      <p:pic>
        <p:nvPicPr>
          <p:cNvPr id="58371" name="Picture 3" descr="跳线连接-00"/>
          <p:cNvPicPr>
            <a:picLocks noChangeAspect="1" noChangeArrowheads="1"/>
          </p:cNvPicPr>
          <p:nvPr/>
        </p:nvPicPr>
        <p:blipFill>
          <a:blip r:embed="rId2"/>
          <a:srcRect/>
          <a:stretch>
            <a:fillRect/>
          </a:stretch>
        </p:blipFill>
        <p:spPr bwMode="auto">
          <a:xfrm>
            <a:off x="250825" y="3716338"/>
            <a:ext cx="8893175" cy="3141662"/>
          </a:xfrm>
          <a:prstGeom prst="rect">
            <a:avLst/>
          </a:prstGeom>
          <a:noFill/>
          <a:ln w="9525">
            <a:noFill/>
            <a:miter lim="800000"/>
            <a:headEnd/>
            <a:tailEnd/>
          </a:ln>
        </p:spPr>
      </p:pic>
      <p:sp>
        <p:nvSpPr>
          <p:cNvPr id="58372" name="Rectangle 4"/>
          <p:cNvSpPr>
            <a:spLocks noChangeArrowheads="1"/>
          </p:cNvSpPr>
          <p:nvPr/>
        </p:nvSpPr>
        <p:spPr bwMode="auto">
          <a:xfrm>
            <a:off x="1214414" y="2571744"/>
            <a:ext cx="7200900" cy="830997"/>
          </a:xfrm>
          <a:prstGeom prst="rect">
            <a:avLst/>
          </a:prstGeom>
          <a:noFill/>
          <a:ln w="9525" algn="ctr">
            <a:noFill/>
            <a:miter lim="800000"/>
            <a:headEnd/>
            <a:tailEnd/>
          </a:ln>
        </p:spPr>
        <p:txBody>
          <a:bodyPr>
            <a:spAutoFit/>
          </a:bodyPr>
          <a:lstStyle/>
          <a:p>
            <a:r>
              <a:rPr lang="en-US" altLang="zh-CN" dirty="0"/>
              <a:t>   </a:t>
            </a:r>
            <a:r>
              <a:rPr lang="en-US" altLang="zh-CN" sz="2400" i="0" dirty="0">
                <a:solidFill>
                  <a:schemeClr val="folHlink"/>
                </a:solidFill>
              </a:rPr>
              <a:t>1     </a:t>
            </a:r>
            <a:r>
              <a:rPr lang="en-US" altLang="zh-CN" sz="2400" i="0" dirty="0" smtClean="0">
                <a:solidFill>
                  <a:schemeClr val="folHlink"/>
                </a:solidFill>
              </a:rPr>
              <a:t> 2      </a:t>
            </a:r>
            <a:r>
              <a:rPr lang="en-US" altLang="zh-CN" sz="2400" i="0" dirty="0">
                <a:solidFill>
                  <a:schemeClr val="folHlink"/>
                </a:solidFill>
              </a:rPr>
              <a:t>3     </a:t>
            </a:r>
            <a:r>
              <a:rPr lang="en-US" altLang="zh-CN" sz="2400" i="0" dirty="0" smtClean="0">
                <a:solidFill>
                  <a:schemeClr val="folHlink"/>
                </a:solidFill>
              </a:rPr>
              <a:t> 4      5       6       7      </a:t>
            </a:r>
            <a:r>
              <a:rPr lang="en-US" altLang="zh-CN" sz="2400" i="0" dirty="0">
                <a:solidFill>
                  <a:schemeClr val="folHlink"/>
                </a:solidFill>
              </a:rPr>
              <a:t>8</a:t>
            </a:r>
          </a:p>
          <a:p>
            <a:r>
              <a:rPr lang="zh-CN" altLang="en-US" sz="2400" i="0" dirty="0">
                <a:solidFill>
                  <a:schemeClr val="tx1"/>
                </a:solidFill>
              </a:rPr>
              <a:t>橙白   </a:t>
            </a:r>
            <a:r>
              <a:rPr lang="zh-CN" altLang="en-US" sz="2400" i="0" dirty="0">
                <a:solidFill>
                  <a:srgbClr val="FF6600"/>
                </a:solidFill>
              </a:rPr>
              <a:t>橙</a:t>
            </a:r>
            <a:r>
              <a:rPr lang="zh-CN" altLang="en-US" sz="2400" i="0" dirty="0">
                <a:solidFill>
                  <a:schemeClr val="tx1"/>
                </a:solidFill>
              </a:rPr>
              <a:t>   绿白  </a:t>
            </a:r>
            <a:r>
              <a:rPr lang="zh-CN" altLang="en-US" sz="2400" i="0" dirty="0">
                <a:solidFill>
                  <a:schemeClr val="folHlink"/>
                </a:solidFill>
              </a:rPr>
              <a:t>蓝</a:t>
            </a:r>
            <a:r>
              <a:rPr lang="zh-CN" altLang="en-US" sz="2400" i="0" dirty="0">
                <a:solidFill>
                  <a:schemeClr val="tx1"/>
                </a:solidFill>
              </a:rPr>
              <a:t>   蓝白   </a:t>
            </a:r>
            <a:r>
              <a:rPr lang="zh-CN" altLang="en-US" sz="2400" i="0" dirty="0">
                <a:solidFill>
                  <a:srgbClr val="00CC00"/>
                </a:solidFill>
              </a:rPr>
              <a:t>绿</a:t>
            </a:r>
            <a:r>
              <a:rPr lang="zh-CN" altLang="en-US" sz="2400" i="0" dirty="0">
                <a:solidFill>
                  <a:schemeClr val="tx1"/>
                </a:solidFill>
              </a:rPr>
              <a:t>    棕白  </a:t>
            </a:r>
            <a:r>
              <a:rPr lang="zh-CN" altLang="en-US" sz="2400" i="0" dirty="0">
                <a:solidFill>
                  <a:srgbClr val="A50021"/>
                </a:solidFill>
              </a:rPr>
              <a:t>棕</a:t>
            </a:r>
            <a:r>
              <a:rPr lang="zh-CN" altLang="en-US" sz="2400" dirty="0"/>
              <a:t> </a:t>
            </a:r>
            <a:r>
              <a:rPr kumimoji="0" lang="zh-CN" altLang="en-US" sz="2400" b="0" i="0" dirty="0">
                <a:solidFill>
                  <a:schemeClr val="tx1"/>
                </a:solidFill>
              </a:rPr>
              <a:t>          </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xfrm>
            <a:off x="395288" y="1268413"/>
            <a:ext cx="8574087" cy="4573587"/>
          </a:xfrm>
          <a:noFill/>
        </p:spPr>
        <p:txBody>
          <a:bodyPr/>
          <a:lstStyle/>
          <a:p>
            <a:pPr marL="0" indent="0" eaLnBrk="1" hangingPunct="1">
              <a:buFont typeface="Wingdings" pitchFamily="2" charset="2"/>
              <a:buNone/>
            </a:pPr>
            <a:r>
              <a:rPr lang="en-US" altLang="zh-CN" sz="2800" smtClean="0">
                <a:solidFill>
                  <a:schemeClr val="folHlink"/>
                </a:solidFill>
                <a:latin typeface="黑体" pitchFamily="2" charset="-122"/>
                <a:ea typeface="黑体" pitchFamily="2" charset="-122"/>
              </a:rPr>
              <a:t>B</a:t>
            </a:r>
            <a:r>
              <a:rPr lang="zh-CN" altLang="en-US" sz="2800" smtClean="0">
                <a:solidFill>
                  <a:schemeClr val="folHlink"/>
                </a:solidFill>
                <a:latin typeface="黑体" pitchFamily="2" charset="-122"/>
                <a:ea typeface="黑体" pitchFamily="2" charset="-122"/>
              </a:rPr>
              <a:t>．交叉双绞线的制作：</a:t>
            </a:r>
          </a:p>
          <a:p>
            <a:pPr marL="0" indent="0" eaLnBrk="1" hangingPunct="1">
              <a:buFont typeface="Wingdings" pitchFamily="2" charset="2"/>
              <a:buNone/>
            </a:pPr>
            <a:r>
              <a:rPr lang="zh-CN" altLang="en-US" smtClean="0"/>
              <a:t>     </a:t>
            </a:r>
            <a:r>
              <a:rPr lang="zh-CN" altLang="en-US" sz="2800" smtClean="0">
                <a:solidFill>
                  <a:schemeClr val="folHlink"/>
                </a:solidFill>
                <a:latin typeface="黑体" pitchFamily="2" charset="-122"/>
                <a:ea typeface="黑体" pitchFamily="2" charset="-122"/>
              </a:rPr>
              <a:t>级联线，</a:t>
            </a:r>
            <a:endParaRPr lang="en-US" altLang="zh-CN" sz="2800" smtClean="0">
              <a:solidFill>
                <a:schemeClr val="folHlink"/>
              </a:solidFill>
              <a:latin typeface="黑体" pitchFamily="2" charset="-122"/>
              <a:ea typeface="黑体" pitchFamily="2" charset="-122"/>
            </a:endParaRPr>
          </a:p>
          <a:p>
            <a:pPr marL="0" indent="0" eaLnBrk="1" hangingPunct="1">
              <a:buFont typeface="Wingdings" pitchFamily="2" charset="2"/>
              <a:buNone/>
            </a:pPr>
            <a:r>
              <a:rPr lang="en-US" altLang="zh-CN" sz="2800" smtClean="0">
                <a:solidFill>
                  <a:schemeClr val="folHlink"/>
                </a:solidFill>
                <a:latin typeface="黑体" pitchFamily="2" charset="-122"/>
                <a:ea typeface="黑体" pitchFamily="2" charset="-122"/>
              </a:rPr>
              <a:t>   </a:t>
            </a:r>
            <a:r>
              <a:rPr lang="zh-CN" altLang="en-US" sz="2800" smtClean="0">
                <a:solidFill>
                  <a:schemeClr val="folHlink"/>
                </a:solidFill>
                <a:latin typeface="黑体" pitchFamily="2" charset="-122"/>
                <a:ea typeface="黑体" pitchFamily="2" charset="-122"/>
              </a:rPr>
              <a:t>交叉双绞线现在很少用</a:t>
            </a:r>
          </a:p>
          <a:p>
            <a:pPr marL="0" indent="0" eaLnBrk="1" hangingPunct="1">
              <a:buFont typeface="Wingdings" pitchFamily="2" charset="2"/>
              <a:buNone/>
            </a:pPr>
            <a:endParaRPr lang="zh-CN" altLang="en-US" sz="2800" smtClean="0">
              <a:solidFill>
                <a:schemeClr val="folHlink"/>
              </a:solidFill>
              <a:latin typeface="黑体" pitchFamily="2" charset="-122"/>
              <a:ea typeface="黑体" pitchFamily="2" charset="-122"/>
            </a:endParaRPr>
          </a:p>
          <a:p>
            <a:pPr marL="0" indent="0" eaLnBrk="1" hangingPunct="1">
              <a:buFont typeface="Wingdings" pitchFamily="2" charset="2"/>
              <a:buNone/>
            </a:pPr>
            <a:r>
              <a:rPr lang="zh-CN" altLang="en-US" sz="2800" smtClean="0"/>
              <a:t>一端</a:t>
            </a:r>
            <a:r>
              <a:rPr lang="en-US" altLang="zh-CN" sz="2800" smtClean="0"/>
              <a:t>568A</a:t>
            </a:r>
            <a:r>
              <a:rPr lang="zh-CN" altLang="en-US" sz="2800" smtClean="0"/>
              <a:t>标准，</a:t>
            </a:r>
          </a:p>
          <a:p>
            <a:pPr marL="0" indent="0" eaLnBrk="1" hangingPunct="1">
              <a:buFont typeface="Wingdings" pitchFamily="2" charset="2"/>
              <a:buNone/>
            </a:pPr>
            <a:r>
              <a:rPr lang="zh-CN" altLang="en-US" sz="2800" smtClean="0"/>
              <a:t>另一端</a:t>
            </a:r>
            <a:r>
              <a:rPr lang="en-US" altLang="zh-CN" sz="2800" smtClean="0"/>
              <a:t>568B</a:t>
            </a:r>
            <a:r>
              <a:rPr lang="zh-CN" altLang="en-US" sz="2800" smtClean="0"/>
              <a:t>标准</a:t>
            </a:r>
          </a:p>
          <a:p>
            <a:pPr marL="0" indent="0" eaLnBrk="1" hangingPunct="1">
              <a:buFont typeface="Wingdings" pitchFamily="2" charset="2"/>
              <a:buNone/>
            </a:pPr>
            <a:r>
              <a:rPr lang="zh-CN" altLang="en-US" sz="2800" smtClean="0"/>
              <a:t>     </a:t>
            </a:r>
          </a:p>
        </p:txBody>
      </p:sp>
      <p:pic>
        <p:nvPicPr>
          <p:cNvPr id="59395" name="Picture 3" descr="交叉线"/>
          <p:cNvPicPr>
            <a:picLocks noChangeAspect="1" noChangeArrowheads="1"/>
          </p:cNvPicPr>
          <p:nvPr/>
        </p:nvPicPr>
        <p:blipFill>
          <a:blip r:embed="rId2"/>
          <a:srcRect/>
          <a:stretch>
            <a:fillRect/>
          </a:stretch>
        </p:blipFill>
        <p:spPr bwMode="auto">
          <a:xfrm>
            <a:off x="4859338" y="1143000"/>
            <a:ext cx="3810000"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900113" y="1196975"/>
            <a:ext cx="8064500" cy="4573588"/>
          </a:xfrm>
          <a:noFill/>
        </p:spPr>
        <p:txBody>
          <a:bodyPr/>
          <a:lstStyle/>
          <a:p>
            <a:pPr marL="0" indent="0" eaLnBrk="1" hangingPunct="1">
              <a:lnSpc>
                <a:spcPct val="90000"/>
              </a:lnSpc>
              <a:buFont typeface="Wingdings" pitchFamily="2" charset="2"/>
              <a:buNone/>
            </a:pPr>
            <a:r>
              <a:rPr lang="zh-CN" altLang="en-US" smtClean="0"/>
              <a:t>交叉双绞线的使用场合：</a:t>
            </a:r>
          </a:p>
          <a:p>
            <a:pPr marL="0" indent="0" eaLnBrk="1" hangingPunct="1">
              <a:lnSpc>
                <a:spcPct val="90000"/>
              </a:lnSpc>
              <a:buFont typeface="Wingdings" pitchFamily="2" charset="2"/>
              <a:buNone/>
            </a:pPr>
            <a:endParaRPr lang="zh-CN" altLang="en-US" smtClean="0"/>
          </a:p>
          <a:p>
            <a:pPr marL="0" indent="0" eaLnBrk="1" hangingPunct="1">
              <a:lnSpc>
                <a:spcPct val="90000"/>
              </a:lnSpc>
              <a:buFont typeface="Wingdings" pitchFamily="2" charset="2"/>
              <a:buNone/>
            </a:pPr>
            <a:r>
              <a:rPr lang="zh-CN" altLang="en-US" smtClean="0"/>
              <a:t>      </a:t>
            </a:r>
            <a:r>
              <a:rPr lang="zh-CN" altLang="en-US" smtClean="0">
                <a:solidFill>
                  <a:schemeClr val="folHlink"/>
                </a:solidFill>
              </a:rPr>
              <a:t>双机互连</a:t>
            </a:r>
            <a:r>
              <a:rPr lang="zh-CN" altLang="en-US" smtClean="0"/>
              <a:t>（不经过</a:t>
            </a:r>
            <a:r>
              <a:rPr lang="en-US" altLang="zh-CN" smtClean="0"/>
              <a:t>HUB</a:t>
            </a:r>
            <a:r>
              <a:rPr lang="zh-CN" altLang="en-US" smtClean="0"/>
              <a:t>或交换机）</a:t>
            </a:r>
          </a:p>
          <a:p>
            <a:pPr marL="0" indent="0" eaLnBrk="1" hangingPunct="1">
              <a:lnSpc>
                <a:spcPct val="90000"/>
              </a:lnSpc>
              <a:buFont typeface="Wingdings" pitchFamily="2" charset="2"/>
              <a:buNone/>
            </a:pPr>
            <a:endParaRPr lang="zh-CN" altLang="en-US" smtClean="0"/>
          </a:p>
          <a:p>
            <a:pPr marL="0" indent="0" eaLnBrk="1" hangingPunct="1">
              <a:lnSpc>
                <a:spcPct val="90000"/>
              </a:lnSpc>
              <a:buFont typeface="Wingdings" pitchFamily="2" charset="2"/>
              <a:buNone/>
            </a:pPr>
            <a:r>
              <a:rPr lang="zh-CN" altLang="en-US" smtClean="0"/>
              <a:t>      </a:t>
            </a:r>
            <a:r>
              <a:rPr lang="zh-CN" altLang="en-US" smtClean="0">
                <a:solidFill>
                  <a:schemeClr val="folHlink"/>
                </a:solidFill>
              </a:rPr>
              <a:t>网络设备的级联</a:t>
            </a:r>
            <a:r>
              <a:rPr lang="zh-CN" altLang="en-US" smtClean="0"/>
              <a:t>： </a:t>
            </a:r>
            <a:r>
              <a:rPr lang="en-US" altLang="zh-CN" smtClean="0">
                <a:solidFill>
                  <a:schemeClr val="folHlink"/>
                </a:solidFill>
              </a:rPr>
              <a:t>Uplink</a:t>
            </a:r>
          </a:p>
          <a:p>
            <a:pPr marL="0" indent="0" eaLnBrk="1" hangingPunct="1">
              <a:lnSpc>
                <a:spcPct val="90000"/>
              </a:lnSpc>
              <a:buFont typeface="Wingdings" pitchFamily="2" charset="2"/>
              <a:buNone/>
            </a:pPr>
            <a:endParaRPr lang="en-US" altLang="zh-CN" smtClean="0"/>
          </a:p>
          <a:p>
            <a:pPr marL="0" indent="0" eaLnBrk="1" hangingPunct="1">
              <a:lnSpc>
                <a:spcPct val="90000"/>
              </a:lnSpc>
              <a:buFont typeface="Wingdings" pitchFamily="2" charset="2"/>
              <a:buNone/>
            </a:pPr>
            <a:r>
              <a:rPr lang="en-US" altLang="zh-CN" smtClean="0"/>
              <a:t>      AUTO-MD I I</a:t>
            </a:r>
            <a:r>
              <a:rPr lang="zh-CN" altLang="en-US" smtClean="0"/>
              <a:t>平行线 </a:t>
            </a:r>
            <a:r>
              <a:rPr lang="en-US" altLang="zh-CN" smtClean="0"/>
              <a:t>/ MDI-X</a:t>
            </a:r>
            <a:r>
              <a:rPr lang="zh-CN" altLang="en-US" smtClean="0"/>
              <a:t>交叉线</a:t>
            </a:r>
          </a:p>
          <a:p>
            <a:pPr marL="0" indent="0" eaLnBrk="1" hangingPunct="1">
              <a:lnSpc>
                <a:spcPct val="90000"/>
              </a:lnSpc>
              <a:buFont typeface="Wingdings" pitchFamily="2" charset="2"/>
              <a:buNone/>
            </a:pPr>
            <a:r>
              <a:rPr lang="zh-CN" altLang="en-US" smtClean="0"/>
              <a:t>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a:xfrm>
            <a:off x="642910" y="1674813"/>
            <a:ext cx="7772400" cy="5183187"/>
          </a:xfrm>
        </p:spPr>
        <p:txBody>
          <a:bodyPr/>
          <a:lstStyle/>
          <a:p>
            <a:pPr marL="0" indent="0" eaLnBrk="1" hangingPunct="1">
              <a:lnSpc>
                <a:spcPct val="80000"/>
              </a:lnSpc>
              <a:buFont typeface="Wingdings" pitchFamily="2" charset="2"/>
              <a:buNone/>
            </a:pPr>
            <a:r>
              <a:rPr lang="en-US" altLang="zh-CN" sz="2400" dirty="0" smtClean="0"/>
              <a:t>MDI</a:t>
            </a:r>
            <a:r>
              <a:rPr lang="zh-CN" altLang="en-US" sz="2400" dirty="0" smtClean="0"/>
              <a:t>口是快速以太网</a:t>
            </a:r>
            <a:r>
              <a:rPr lang="en-US" altLang="zh-CN" sz="2400" dirty="0" smtClean="0"/>
              <a:t>100BASE-T</a:t>
            </a:r>
            <a:r>
              <a:rPr lang="zh-CN" altLang="en-US" sz="2400" dirty="0" smtClean="0"/>
              <a:t>定义的与介质有关接口（</a:t>
            </a:r>
            <a:r>
              <a:rPr lang="en-US" altLang="zh-CN" sz="2400" dirty="0" smtClean="0"/>
              <a:t>Medium Dependent Interface</a:t>
            </a:r>
            <a:r>
              <a:rPr lang="zh-CN" altLang="en-US" sz="2400" dirty="0" smtClean="0"/>
              <a:t>），</a:t>
            </a:r>
            <a:r>
              <a:rPr lang="en-US" altLang="zh-CN" sz="2400" dirty="0" smtClean="0"/>
              <a:t>MDI</a:t>
            </a:r>
            <a:r>
              <a:rPr lang="zh-CN" altLang="en-US" sz="2400" dirty="0" smtClean="0"/>
              <a:t>是指通过收发器发送的</a:t>
            </a:r>
            <a:r>
              <a:rPr lang="en-US" altLang="zh-CN" sz="2400" dirty="0" smtClean="0"/>
              <a:t>100BASE-T</a:t>
            </a:r>
            <a:r>
              <a:rPr lang="zh-CN" altLang="en-US" sz="2400" dirty="0" smtClean="0"/>
              <a:t>信号，即</a:t>
            </a:r>
            <a:r>
              <a:rPr lang="en-US" altLang="zh-CN" sz="2400" dirty="0" smtClean="0"/>
              <a:t>100BASE-TX</a:t>
            </a:r>
            <a:r>
              <a:rPr lang="zh-CN" altLang="en-US" sz="2400" dirty="0" smtClean="0"/>
              <a:t>、</a:t>
            </a:r>
            <a:r>
              <a:rPr lang="en-US" altLang="zh-CN" sz="2400" dirty="0" smtClean="0"/>
              <a:t>FX</a:t>
            </a:r>
            <a:r>
              <a:rPr lang="zh-CN" altLang="en-US" sz="2400" dirty="0" smtClean="0"/>
              <a:t>、</a:t>
            </a:r>
            <a:r>
              <a:rPr lang="en-US" altLang="zh-CN" sz="2400" dirty="0" smtClean="0"/>
              <a:t>T4</a:t>
            </a:r>
            <a:r>
              <a:rPr lang="zh-CN" altLang="en-US" sz="2400" dirty="0" smtClean="0"/>
              <a:t>或</a:t>
            </a:r>
            <a:r>
              <a:rPr lang="en-US" altLang="zh-CN" sz="2400" dirty="0" smtClean="0"/>
              <a:t>T2</a:t>
            </a:r>
            <a:r>
              <a:rPr lang="zh-CN" altLang="en-US" sz="2400" dirty="0" smtClean="0"/>
              <a:t>信号</a:t>
            </a:r>
            <a:r>
              <a:rPr lang="en-US" altLang="zh-CN" sz="2400" dirty="0" smtClean="0"/>
              <a:t>,</a:t>
            </a:r>
            <a:r>
              <a:rPr lang="zh-CN" altLang="en-US" sz="2400" dirty="0" smtClean="0"/>
              <a:t>将交换机连接网络接口卡时，其发送和接收对通常是相互连接的。集线器之间连接时，通常需要一条跨接电缆，</a:t>
            </a:r>
            <a:r>
              <a:rPr lang="zh-CN" altLang="en-US" sz="2400" dirty="0" smtClean="0">
                <a:solidFill>
                  <a:srgbClr val="0000FF"/>
                </a:solidFill>
              </a:rPr>
              <a:t>其中的发送和接收对是反接的</a:t>
            </a:r>
            <a:r>
              <a:rPr lang="zh-CN" altLang="en-US" sz="2400" dirty="0" smtClean="0"/>
              <a:t>。</a:t>
            </a:r>
          </a:p>
          <a:p>
            <a:pPr marL="0" indent="0" eaLnBrk="1" hangingPunct="1">
              <a:lnSpc>
                <a:spcPct val="80000"/>
              </a:lnSpc>
              <a:buFont typeface="Wingdings" pitchFamily="2" charset="2"/>
              <a:buNone/>
            </a:pPr>
            <a:r>
              <a:rPr lang="en-US" altLang="zh-CN" sz="2400" dirty="0" smtClean="0"/>
              <a:t>MDI</a:t>
            </a:r>
            <a:r>
              <a:rPr lang="zh-CN" altLang="en-US" sz="2400" dirty="0" smtClean="0"/>
              <a:t>是正常的</a:t>
            </a:r>
            <a:r>
              <a:rPr lang="en-US" altLang="zh-CN" sz="2400" dirty="0" smtClean="0"/>
              <a:t>UTP</a:t>
            </a:r>
            <a:r>
              <a:rPr lang="zh-CN" altLang="en-US" sz="2400" dirty="0" smtClean="0"/>
              <a:t>或</a:t>
            </a:r>
            <a:r>
              <a:rPr lang="en-US" altLang="zh-CN" sz="2400" dirty="0" smtClean="0"/>
              <a:t>STP</a:t>
            </a:r>
            <a:r>
              <a:rPr lang="zh-CN" altLang="en-US" sz="2400" dirty="0" smtClean="0"/>
              <a:t>连接，而</a:t>
            </a:r>
            <a:r>
              <a:rPr lang="en-US" altLang="zh-CN" sz="2400" dirty="0" smtClean="0"/>
              <a:t>MDI-X</a:t>
            </a:r>
            <a:r>
              <a:rPr lang="zh-CN" altLang="en-US" sz="2400" dirty="0" smtClean="0"/>
              <a:t>连接器的发送和接收对是在</a:t>
            </a:r>
            <a:r>
              <a:rPr lang="zh-CN" altLang="en-US" sz="2400" dirty="0" smtClean="0">
                <a:solidFill>
                  <a:srgbClr val="0000FF"/>
                </a:solidFill>
              </a:rPr>
              <a:t>内部反接的，这就使得不同的设备（如集线器</a:t>
            </a:r>
            <a:r>
              <a:rPr lang="en-US" altLang="zh-CN" sz="2400" dirty="0" smtClean="0">
                <a:solidFill>
                  <a:srgbClr val="0000FF"/>
                </a:solidFill>
              </a:rPr>
              <a:t>-</a:t>
            </a:r>
            <a:r>
              <a:rPr lang="zh-CN" altLang="en-US" sz="2400" dirty="0" smtClean="0">
                <a:solidFill>
                  <a:srgbClr val="0000FF"/>
                </a:solidFill>
              </a:rPr>
              <a:t>集线器或集电器</a:t>
            </a:r>
            <a:r>
              <a:rPr lang="en-US" altLang="zh-CN" sz="2400" dirty="0" smtClean="0">
                <a:solidFill>
                  <a:srgbClr val="0000FF"/>
                </a:solidFill>
              </a:rPr>
              <a:t>-</a:t>
            </a:r>
            <a:r>
              <a:rPr lang="zh-CN" altLang="en-US" sz="2400" dirty="0" smtClean="0">
                <a:solidFill>
                  <a:srgbClr val="0000FF"/>
                </a:solidFill>
              </a:rPr>
              <a:t>交换机），可以利用常规的</a:t>
            </a:r>
            <a:r>
              <a:rPr lang="en-US" altLang="zh-CN" sz="2400" dirty="0" smtClean="0">
                <a:solidFill>
                  <a:srgbClr val="0000FF"/>
                </a:solidFill>
              </a:rPr>
              <a:t>UTP</a:t>
            </a:r>
            <a:r>
              <a:rPr lang="zh-CN" altLang="en-US" sz="2400" dirty="0" smtClean="0">
                <a:solidFill>
                  <a:srgbClr val="0000FF"/>
                </a:solidFill>
              </a:rPr>
              <a:t>或</a:t>
            </a:r>
            <a:r>
              <a:rPr lang="en-US" altLang="zh-CN" sz="2400" dirty="0" smtClean="0">
                <a:solidFill>
                  <a:srgbClr val="0000FF"/>
                </a:solidFill>
              </a:rPr>
              <a:t>STP</a:t>
            </a:r>
            <a:r>
              <a:rPr lang="zh-CN" altLang="en-US" sz="2400" dirty="0" smtClean="0">
                <a:solidFill>
                  <a:srgbClr val="0000FF"/>
                </a:solidFill>
              </a:rPr>
              <a:t>电缆实现背靠背的级联。</a:t>
            </a:r>
            <a:r>
              <a:rPr lang="en-US" altLang="zh-CN" sz="2400" dirty="0" smtClean="0">
                <a:solidFill>
                  <a:srgbClr val="6699FF"/>
                </a:solidFill>
              </a:rPr>
              <a:t>(MDI</a:t>
            </a:r>
            <a:r>
              <a:rPr lang="zh-CN" altLang="en-US" sz="2400" dirty="0" smtClean="0">
                <a:solidFill>
                  <a:srgbClr val="6699FF"/>
                </a:solidFill>
              </a:rPr>
              <a:t>与</a:t>
            </a:r>
            <a:r>
              <a:rPr lang="en-US" altLang="zh-CN" sz="2400" dirty="0" smtClean="0">
                <a:solidFill>
                  <a:srgbClr val="6699FF"/>
                </a:solidFill>
              </a:rPr>
              <a:t>MDI-X</a:t>
            </a:r>
            <a:r>
              <a:rPr lang="zh-CN" altLang="en-US" sz="2400" dirty="0" smtClean="0">
                <a:solidFill>
                  <a:srgbClr val="6699FF"/>
                </a:solidFill>
              </a:rPr>
              <a:t>连接时用那种接法？</a:t>
            </a:r>
            <a:r>
              <a:rPr lang="en-US" altLang="zh-CN" sz="2400" dirty="0" smtClean="0">
                <a:solidFill>
                  <a:srgbClr val="6699FF"/>
                </a:solidFill>
              </a:rPr>
              <a:t>)</a:t>
            </a:r>
            <a:endParaRPr lang="zh-CN" altLang="en-US" sz="2400" dirty="0" smtClean="0">
              <a:solidFill>
                <a:srgbClr val="6699FF"/>
              </a:solidFill>
            </a:endParaRPr>
          </a:p>
          <a:p>
            <a:pPr marL="0" indent="0" eaLnBrk="1" hangingPunct="1">
              <a:lnSpc>
                <a:spcPct val="80000"/>
              </a:lnSpc>
              <a:buFont typeface="Wingdings" pitchFamily="2" charset="2"/>
              <a:buNone/>
            </a:pPr>
            <a:r>
              <a:rPr lang="zh-CN" altLang="en-US" sz="2800" dirty="0" smtClean="0">
                <a:solidFill>
                  <a:srgbClr val="0000FF"/>
                </a:solidFill>
              </a:rPr>
              <a:t>现在的网络端口（交换机、路由器、网卡的接口）都具有自动侦测接线方式，</a:t>
            </a:r>
            <a:r>
              <a:rPr lang="en-US" altLang="zh-CN" sz="2800" dirty="0" smtClean="0">
                <a:solidFill>
                  <a:srgbClr val="0000FF"/>
                </a:solidFill>
              </a:rPr>
              <a:t>AUTO MDI</a:t>
            </a:r>
          </a:p>
          <a:p>
            <a:pPr marL="0" indent="0" eaLnBrk="1" hangingPunct="1">
              <a:lnSpc>
                <a:spcPct val="80000"/>
              </a:lnSpc>
              <a:buFont typeface="Wingdings" pitchFamily="2" charset="2"/>
              <a:buNone/>
            </a:pPr>
            <a:endParaRPr lang="en-US" altLang="zh-CN" sz="2400" b="0" dirty="0" smtClean="0">
              <a:solidFill>
                <a:srgbClr val="0000FF"/>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428596" y="1714488"/>
            <a:ext cx="8532812" cy="5373687"/>
          </a:xfrm>
        </p:spPr>
        <p:txBody>
          <a:bodyPr/>
          <a:lstStyle/>
          <a:p>
            <a:pPr marL="0" indent="0" eaLnBrk="1" hangingPunct="1">
              <a:lnSpc>
                <a:spcPct val="90000"/>
              </a:lnSpc>
              <a:buFont typeface="Wingdings" pitchFamily="2" charset="2"/>
              <a:buNone/>
            </a:pPr>
            <a:r>
              <a:rPr lang="zh-CN" altLang="en-US" sz="2400" b="0" dirty="0" smtClean="0">
                <a:solidFill>
                  <a:schemeClr val="folHlink"/>
                </a:solidFill>
                <a:ea typeface="楷体_GB2312" pitchFamily="49" charset="-122"/>
              </a:rPr>
              <a:t>双绞</a:t>
            </a:r>
            <a:r>
              <a:rPr lang="zh-CN" altLang="en-US" sz="2400" b="0" dirty="0" smtClean="0">
                <a:ea typeface="楷体_GB2312" pitchFamily="49" charset="-122"/>
              </a:rPr>
              <a:t>：</a:t>
            </a:r>
            <a:r>
              <a:rPr lang="zh-CN" altLang="en-US" sz="2200" dirty="0" smtClean="0"/>
              <a:t>这是因为，在数据的传输中，为了减少和抑制外界的干扰，发送和接收的数据均以差分方式传输，即每一对线互相扭在一起传输一路差分信号（这也是双绞线名称的由来）。</a:t>
            </a:r>
            <a:br>
              <a:rPr lang="zh-CN" altLang="en-US" sz="2200" dirty="0" smtClean="0"/>
            </a:br>
            <a:r>
              <a:rPr lang="zh-CN" altLang="en-US" sz="2200" dirty="0" smtClean="0"/>
              <a:t>　　 所谓的差分信号是指一根线以正电平方式传输信号，另外一根线以负电平方式传输同一信号，当线路中出现干扰信号时，其对两根线的影响是相同的，因而在接收端还原差分信号时就可以屏蔽掉该干扰信号（可以理解为差分的两路信号执行减运算）。从双绞线抑制干扰的原理可以看出，每对线进行双绞的目的是为了抑制干扰信号，提高传输质量；</a:t>
            </a:r>
          </a:p>
          <a:p>
            <a:pPr marL="0" indent="0" eaLnBrk="1" hangingPunct="1">
              <a:lnSpc>
                <a:spcPct val="90000"/>
              </a:lnSpc>
              <a:buFont typeface="Wingdings" pitchFamily="2" charset="2"/>
              <a:buNone/>
            </a:pPr>
            <a:r>
              <a:rPr lang="zh-CN" altLang="en-US" sz="2200" dirty="0" smtClean="0"/>
              <a:t>因而我们在制作双绞线的接头时，</a:t>
            </a:r>
            <a:r>
              <a:rPr lang="zh-CN" altLang="en-US" sz="2200" dirty="0" smtClean="0">
                <a:solidFill>
                  <a:schemeClr val="folHlink"/>
                </a:solidFill>
              </a:rPr>
              <a:t>一定不要将传输差分信号的一对线分开</a:t>
            </a:r>
            <a:r>
              <a:rPr lang="zh-CN" altLang="en-US" sz="2200" dirty="0" smtClean="0"/>
              <a:t>，否则将大大影响网络的传输质量。</a:t>
            </a:r>
          </a:p>
          <a:p>
            <a:pPr marL="0" indent="0" eaLnBrk="1" hangingPunct="1">
              <a:lnSpc>
                <a:spcPct val="90000"/>
              </a:lnSpc>
              <a:buFont typeface="Wingdings" pitchFamily="2" charset="2"/>
              <a:buNone/>
            </a:pPr>
            <a:r>
              <a:rPr lang="zh-CN" altLang="en-US" sz="2200" dirty="0" smtClean="0">
                <a:solidFill>
                  <a:schemeClr val="folHlink"/>
                </a:solidFill>
              </a:rPr>
              <a:t>扭绕密度</a:t>
            </a:r>
            <a:r>
              <a:rPr lang="zh-CN" altLang="en-US" sz="2200" dirty="0" smtClean="0"/>
              <a:t>：</a:t>
            </a:r>
            <a:r>
              <a:rPr lang="en-US" altLang="zh-CN" sz="2200" dirty="0" smtClean="0"/>
              <a:t>CAT 7 &gt;CAT 6&gt;CAT 5E &gt;CAT5&gt;</a:t>
            </a:r>
            <a:r>
              <a:rPr lang="en-US" altLang="zh-CN" sz="2200" dirty="0" smtClean="0">
                <a:latin typeface="Times New Roman" pitchFamily="18" charset="0"/>
              </a:rPr>
              <a:t>……</a:t>
            </a:r>
            <a:r>
              <a:rPr lang="en-US" altLang="zh-CN" sz="2200" dirty="0" smtClean="0"/>
              <a:t>CAT3</a:t>
            </a:r>
          </a:p>
          <a:p>
            <a:pPr marL="0" indent="0" eaLnBrk="1" hangingPunct="1">
              <a:lnSpc>
                <a:spcPct val="90000"/>
              </a:lnSpc>
              <a:buFont typeface="Wingdings" pitchFamily="2" charset="2"/>
              <a:buNone/>
            </a:pPr>
            <a:r>
              <a:rPr lang="en-US" altLang="zh-CN" sz="2200" dirty="0" smtClean="0"/>
              <a:t>                 </a:t>
            </a:r>
            <a:r>
              <a:rPr lang="zh-CN" altLang="en-US" sz="2200" dirty="0" smtClean="0"/>
              <a:t>扭绕密度越大，抗干扰能力就越强，传输速率越高</a:t>
            </a:r>
          </a:p>
          <a:p>
            <a:pPr marL="0" indent="0" eaLnBrk="1" hangingPunct="1">
              <a:lnSpc>
                <a:spcPct val="90000"/>
              </a:lnSpc>
              <a:buFont typeface="Wingdings" pitchFamily="2" charset="2"/>
              <a:buNone/>
            </a:pPr>
            <a:r>
              <a:rPr lang="zh-CN" altLang="en-US" sz="2200" dirty="0" smtClean="0">
                <a:solidFill>
                  <a:schemeClr val="folHlink"/>
                </a:solidFill>
              </a:rPr>
              <a:t>扭绕密度的规范：</a:t>
            </a:r>
            <a:r>
              <a:rPr lang="zh-CN" altLang="en-US" sz="2200" dirty="0" smtClean="0"/>
              <a:t>线对按</a:t>
            </a:r>
            <a:r>
              <a:rPr lang="zh-CN" altLang="en-US" sz="2200" dirty="0" smtClean="0">
                <a:solidFill>
                  <a:schemeClr val="folHlink"/>
                </a:solidFill>
              </a:rPr>
              <a:t>逆时针</a:t>
            </a:r>
            <a:r>
              <a:rPr lang="zh-CN" altLang="en-US" sz="2200" dirty="0" smtClean="0"/>
              <a:t>方向进行扭绕，</a:t>
            </a:r>
          </a:p>
          <a:p>
            <a:pPr marL="0" indent="0" eaLnBrk="1" hangingPunct="1">
              <a:lnSpc>
                <a:spcPct val="90000"/>
              </a:lnSpc>
              <a:buFont typeface="Wingdings" pitchFamily="2" charset="2"/>
              <a:buNone/>
            </a:pPr>
            <a:endParaRPr lang="en-US" altLang="zh-CN" sz="2200" dirty="0" smtClean="0"/>
          </a:p>
        </p:txBody>
      </p:sp>
      <p:sp>
        <p:nvSpPr>
          <p:cNvPr id="62467" name="Text Box 3"/>
          <p:cNvSpPr txBox="1">
            <a:spLocks noChangeArrowheads="1"/>
          </p:cNvSpPr>
          <p:nvPr/>
        </p:nvSpPr>
        <p:spPr bwMode="auto">
          <a:xfrm>
            <a:off x="714348" y="928670"/>
            <a:ext cx="2928958" cy="584775"/>
          </a:xfrm>
          <a:prstGeom prst="rect">
            <a:avLst/>
          </a:prstGeom>
          <a:noFill/>
          <a:ln w="9525" cap="rnd" algn="ctr">
            <a:noFill/>
            <a:prstDash val="sysDot"/>
            <a:miter lim="800000"/>
            <a:headEnd/>
            <a:tailEnd/>
          </a:ln>
        </p:spPr>
        <p:txBody>
          <a:bodyPr wrap="square">
            <a:spAutoFit/>
          </a:bodyPr>
          <a:lstStyle/>
          <a:p>
            <a:pPr algn="ctr">
              <a:spcBef>
                <a:spcPct val="0"/>
              </a:spcBef>
              <a:buClrTx/>
              <a:buSzTx/>
              <a:buFontTx/>
              <a:buNone/>
            </a:pPr>
            <a:r>
              <a:rPr kumimoji="0" lang="zh-CN" altLang="en-US" sz="3200" i="0" dirty="0">
                <a:solidFill>
                  <a:srgbClr val="C00000"/>
                </a:solidFill>
                <a:ea typeface="黑体" pitchFamily="2" charset="-122"/>
              </a:rPr>
              <a:t>补充工程知识：</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r>
              <a:rPr lang="zh-CN" altLang="en-US" sz="3200" dirty="0" smtClean="0"/>
              <a:t>网线质量好坏的简易区别</a:t>
            </a:r>
          </a:p>
        </p:txBody>
      </p:sp>
      <p:sp>
        <p:nvSpPr>
          <p:cNvPr id="63491" name="内容占位符 2"/>
          <p:cNvSpPr>
            <a:spLocks noGrp="1"/>
          </p:cNvSpPr>
          <p:nvPr>
            <p:ph idx="1"/>
          </p:nvPr>
        </p:nvSpPr>
        <p:spPr/>
        <p:txBody>
          <a:bodyPr/>
          <a:lstStyle/>
          <a:p>
            <a:pPr marL="0" indent="0" eaLnBrk="1" hangingPunct="1">
              <a:buFont typeface="Wingdings" pitchFamily="2" charset="2"/>
              <a:buNone/>
            </a:pPr>
            <a:r>
              <a:rPr lang="en-US" altLang="zh-CN" sz="1800" dirty="0" smtClean="0"/>
              <a:t>1</a:t>
            </a:r>
            <a:r>
              <a:rPr lang="zh-CN" altLang="en-US" sz="1800" dirty="0" smtClean="0"/>
              <a:t>、</a:t>
            </a:r>
            <a:r>
              <a:rPr lang="zh-CN" altLang="en-US" sz="1800" dirty="0" smtClean="0">
                <a:solidFill>
                  <a:srgbClr val="0000FF"/>
                </a:solidFill>
              </a:rPr>
              <a:t>最有效的测试方法：</a:t>
            </a:r>
            <a:r>
              <a:rPr lang="zh-CN" altLang="en-US" sz="1800" dirty="0" smtClean="0"/>
              <a:t>无氧铜丝具有比铁铝电阻率低的特点，用万用表测试网线导体的直流电阻值，一般每百米</a:t>
            </a:r>
            <a:r>
              <a:rPr lang="en-US" altLang="zh-CN" sz="1800" dirty="0" smtClean="0"/>
              <a:t>&lt;10Ω</a:t>
            </a:r>
            <a:r>
              <a:rPr lang="zh-CN" altLang="en-US" sz="1800" dirty="0" smtClean="0"/>
              <a:t>，（</a:t>
            </a:r>
            <a:r>
              <a:rPr lang="zh-CN" altLang="en-US" sz="1800" dirty="0" smtClean="0">
                <a:solidFill>
                  <a:srgbClr val="0000FF"/>
                </a:solidFill>
              </a:rPr>
              <a:t>标准是 </a:t>
            </a:r>
            <a:r>
              <a:rPr lang="en-US" altLang="zh-CN" sz="1800" dirty="0" smtClean="0">
                <a:solidFill>
                  <a:srgbClr val="0000FF"/>
                </a:solidFill>
              </a:rPr>
              <a:t>9.3Ω/100</a:t>
            </a:r>
            <a:r>
              <a:rPr lang="zh-CN" altLang="en-US" sz="1800" dirty="0" smtClean="0">
                <a:solidFill>
                  <a:srgbClr val="0000FF"/>
                </a:solidFill>
              </a:rPr>
              <a:t>米单根导线</a:t>
            </a:r>
            <a:r>
              <a:rPr lang="zh-CN" altLang="en-US" sz="1800" dirty="0" smtClean="0"/>
              <a:t>），如果导线用了铁铝的话，那么在标准相同线径情况下，用了铁铝的线，肯定电阻大很多。</a:t>
            </a:r>
            <a:endParaRPr lang="en-US" altLang="zh-CN" sz="1800" dirty="0" smtClean="0"/>
          </a:p>
          <a:p>
            <a:pPr marL="0" indent="0" eaLnBrk="1" hangingPunct="1">
              <a:buFont typeface="Wingdings" pitchFamily="2" charset="2"/>
              <a:buNone/>
            </a:pPr>
            <a:r>
              <a:rPr lang="en-US" altLang="zh-CN" sz="1800" dirty="0" smtClean="0"/>
              <a:t>2</a:t>
            </a:r>
            <a:r>
              <a:rPr lang="zh-CN" altLang="en-US" sz="1800" dirty="0" smtClean="0"/>
              <a:t>、检查网线的导体材料：市面上的网线很多，导体材料也很多种类，有铜的、铜包铝的、铜包钢的、铜包铁的，</a:t>
            </a:r>
            <a:r>
              <a:rPr lang="zh-CN" altLang="en-US" sz="1800" dirty="0" smtClean="0">
                <a:solidFill>
                  <a:srgbClr val="0000FF"/>
                </a:solidFill>
              </a:rPr>
              <a:t>标准的好的网线导体都是无氧铜的，</a:t>
            </a:r>
            <a:r>
              <a:rPr lang="zh-CN" altLang="en-US" sz="1800" dirty="0" smtClean="0"/>
              <a:t>价格相差很多，拿把剪刀从线芯斜角剪下去，看下里面是否含有杂质或者是其它金属颜色，镀铜的网线一般都只在表层镀上一层铜，这样就可以节省很多成本，但是会导致网线传输信息的速度和使用寿命。</a:t>
            </a:r>
            <a:endParaRPr lang="en-US" altLang="zh-CN" sz="1800" dirty="0" smtClean="0"/>
          </a:p>
          <a:p>
            <a:pPr marL="0" indent="0" eaLnBrk="1" hangingPunct="1">
              <a:buFont typeface="Wingdings" pitchFamily="2" charset="2"/>
              <a:buNone/>
            </a:pPr>
            <a:r>
              <a:rPr lang="zh-CN" altLang="en-US" sz="1800" dirty="0" smtClean="0"/>
              <a:t> </a:t>
            </a:r>
            <a:r>
              <a:rPr lang="en-US" altLang="zh-CN" sz="1800" dirty="0" smtClean="0"/>
              <a:t>3</a:t>
            </a:r>
            <a:r>
              <a:rPr lang="zh-CN" altLang="en-US" sz="1800" dirty="0" smtClean="0"/>
              <a:t>、检查网线柔韧性：品质良好的网线在设计时考虑到布线的方便性，尽量做到很柔韧，无论怎样弯曲都很方便，而且不容易被折断。而目前市场上有许多奸商为了能获得高额销售利润，在本来是纯铜质量的网线中参入了其他廉价的金属成分，这样网线的成本就会下降，但网线本身的质量和性能却大不一样，表现出来的现象是网线线缆的质地不再那么柔软，网线的传输速度也大打折扣。当然如果发现网线太柔软的话，也要注意它可能是假冒伪劣产品。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zh-CN" altLang="en-US" sz="3200" smtClean="0"/>
              <a:t>网线质量好坏的简易区别</a:t>
            </a:r>
          </a:p>
        </p:txBody>
      </p:sp>
      <p:sp>
        <p:nvSpPr>
          <p:cNvPr id="64515" name="内容占位符 2"/>
          <p:cNvSpPr>
            <a:spLocks noGrp="1"/>
          </p:cNvSpPr>
          <p:nvPr>
            <p:ph idx="1"/>
          </p:nvPr>
        </p:nvSpPr>
        <p:spPr/>
        <p:txBody>
          <a:bodyPr/>
          <a:lstStyle/>
          <a:p>
            <a:pPr marL="0" indent="0" eaLnBrk="1" hangingPunct="1">
              <a:buFont typeface="Wingdings" pitchFamily="2" charset="2"/>
              <a:buNone/>
            </a:pPr>
            <a:r>
              <a:rPr lang="zh-CN" altLang="en-US" sz="1800" smtClean="0"/>
              <a:t>    </a:t>
            </a:r>
            <a:r>
              <a:rPr lang="en-US" altLang="zh-CN" sz="1800" smtClean="0"/>
              <a:t>4</a:t>
            </a:r>
            <a:r>
              <a:rPr lang="zh-CN" altLang="en-US" sz="1800" smtClean="0"/>
              <a:t>、测试网线的可燃烧性：一般来说组成网线的材料必须要求有抗燃烧性，不然的话出现个火灾什么的话，那就损失惨重了。因此大家在选择网线时，一定要检查网线外皮的可燃烧性，以辨别真伪。在具体测试时，大家可以先用剪刀切取</a:t>
            </a:r>
            <a:r>
              <a:rPr lang="en-US" altLang="zh-CN" sz="1800" smtClean="0"/>
              <a:t>2</a:t>
            </a:r>
            <a:r>
              <a:rPr lang="zh-CN" altLang="en-US" sz="1800" smtClean="0"/>
              <a:t>厘米左右长度的网线外皮，然后用打火机对着外皮燃烧，</a:t>
            </a:r>
            <a:r>
              <a:rPr lang="zh-CN" altLang="en-US" sz="1800" smtClean="0">
                <a:solidFill>
                  <a:srgbClr val="0000FF"/>
                </a:solidFill>
              </a:rPr>
              <a:t>正品网线的外皮会在焰火的烧烤之下，逐步被熔化变形，但外皮肯定不会自己燃烧起来；</a:t>
            </a:r>
            <a:endParaRPr lang="en-US" altLang="zh-CN" sz="1800" smtClean="0">
              <a:solidFill>
                <a:srgbClr val="0000FF"/>
              </a:solidFill>
            </a:endParaRPr>
          </a:p>
          <a:p>
            <a:pPr marL="0" indent="0" eaLnBrk="1" hangingPunct="1">
              <a:buFont typeface="Wingdings" pitchFamily="2" charset="2"/>
              <a:buNone/>
            </a:pPr>
            <a:endParaRPr lang="en-US" altLang="zh-CN" sz="1800" smtClean="0"/>
          </a:p>
          <a:p>
            <a:pPr marL="0" indent="0" eaLnBrk="1" hangingPunct="1">
              <a:buFont typeface="Wingdings" pitchFamily="2" charset="2"/>
              <a:buNone/>
            </a:pPr>
            <a:r>
              <a:rPr lang="zh-CN" altLang="en-US" sz="1800" smtClean="0"/>
              <a:t>   </a:t>
            </a:r>
            <a:r>
              <a:rPr lang="en-US" altLang="zh-CN" sz="1800" smtClean="0"/>
              <a:t>5</a:t>
            </a:r>
            <a:r>
              <a:rPr lang="zh-CN" altLang="en-US" sz="1800" smtClean="0"/>
              <a:t>、测量网线线对的绕距：</a:t>
            </a:r>
            <a:r>
              <a:rPr lang="zh-CN" altLang="en-US" sz="1800" smtClean="0">
                <a:solidFill>
                  <a:srgbClr val="0000FF"/>
                </a:solidFill>
              </a:rPr>
              <a:t>五类</a:t>
            </a:r>
            <a:r>
              <a:rPr lang="en-US" altLang="zh-CN" sz="1800" smtClean="0">
                <a:solidFill>
                  <a:srgbClr val="0000FF"/>
                </a:solidFill>
              </a:rPr>
              <a:t>13mm</a:t>
            </a:r>
            <a:r>
              <a:rPr lang="zh-CN" altLang="en-US" sz="1800" smtClean="0">
                <a:solidFill>
                  <a:srgbClr val="0000FF"/>
                </a:solidFill>
              </a:rPr>
              <a:t>、六类</a:t>
            </a:r>
            <a:r>
              <a:rPr lang="en-US" altLang="zh-CN" sz="1800" smtClean="0">
                <a:solidFill>
                  <a:srgbClr val="0000FF"/>
                </a:solidFill>
              </a:rPr>
              <a:t>8mm</a:t>
            </a:r>
            <a:r>
              <a:rPr lang="zh-CN" altLang="en-US" sz="1800" smtClean="0">
                <a:solidFill>
                  <a:srgbClr val="0000FF"/>
                </a:solidFill>
              </a:rPr>
              <a:t>，每个线对采用的绕距是不相同的</a:t>
            </a:r>
            <a:r>
              <a:rPr lang="zh-CN" altLang="en-US" sz="1800" smtClean="0"/>
              <a:t>。但许多生产网线的奸商为了减少制作环节、降低工艺成本，常常将四对线对按照同一绕距进行缠绕，甚至许多劣质网线的绕距竟然高达几个厘米，这样线对之间的串扰就大增，严重影响了网线的性能。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日期占位符 3"/>
          <p:cNvSpPr>
            <a:spLocks noGrp="1"/>
          </p:cNvSpPr>
          <p:nvPr>
            <p:ph type="dt" sz="quarter" idx="10"/>
          </p:nvPr>
        </p:nvSpPr>
        <p:spPr>
          <a:noFill/>
          <a:ln>
            <a:miter lim="800000"/>
            <a:headEnd/>
            <a:tailEnd/>
          </a:ln>
        </p:spPr>
        <p:txBody>
          <a:bodyPr/>
          <a:lstStyle/>
          <a:p>
            <a:fld id="{6DC59BAD-F2E4-45F4-A85A-FD760DFE8BC9}" type="datetime2">
              <a:rPr lang="zh-CN" altLang="en-US" smtClean="0"/>
              <a:pPr/>
              <a:t>2021年8月26日</a:t>
            </a:fld>
            <a:endParaRPr lang="en-US" altLang="zh-CN" smtClean="0"/>
          </a:p>
        </p:txBody>
      </p:sp>
      <p:sp>
        <p:nvSpPr>
          <p:cNvPr id="2052" name="灯片编号占位符 5"/>
          <p:cNvSpPr>
            <a:spLocks noGrp="1"/>
          </p:cNvSpPr>
          <p:nvPr>
            <p:ph type="sldNum" sz="quarter" idx="12"/>
          </p:nvPr>
        </p:nvSpPr>
        <p:spPr>
          <a:noFill/>
          <a:ln>
            <a:miter lim="800000"/>
            <a:headEnd/>
            <a:tailEnd/>
          </a:ln>
        </p:spPr>
        <p:txBody>
          <a:bodyPr/>
          <a:lstStyle/>
          <a:p>
            <a:r>
              <a:rPr lang="zh-CN" altLang="en-US" smtClean="0"/>
              <a:t>第</a:t>
            </a:r>
            <a:fld id="{8687A339-A00F-4580-B615-0011A5D54955}" type="slidenum">
              <a:rPr lang="zh-CN" altLang="en-US" smtClean="0"/>
              <a:pPr/>
              <a:t>67</a:t>
            </a:fld>
            <a:r>
              <a:rPr lang="zh-CN" altLang="en-US" smtClean="0"/>
              <a:t>页</a:t>
            </a:r>
          </a:p>
        </p:txBody>
      </p:sp>
      <p:sp>
        <p:nvSpPr>
          <p:cNvPr id="2053" name="Rectangle 2"/>
          <p:cNvSpPr>
            <a:spLocks noGrp="1" noChangeArrowheads="1"/>
          </p:cNvSpPr>
          <p:nvPr>
            <p:ph type="title"/>
          </p:nvPr>
        </p:nvSpPr>
        <p:spPr/>
        <p:txBody>
          <a:bodyPr/>
          <a:lstStyle/>
          <a:p>
            <a:pPr eaLnBrk="1" hangingPunct="1"/>
            <a:r>
              <a:rPr lang="zh-CN" altLang="en-US" smtClean="0">
                <a:latin typeface="宋体" pitchFamily="2" charset="-122"/>
              </a:rPr>
              <a:t>光纤</a:t>
            </a:r>
            <a:r>
              <a:rPr lang="zh-CN" altLang="en-US" smtClean="0"/>
              <a:t> </a:t>
            </a:r>
          </a:p>
        </p:txBody>
      </p:sp>
      <p:sp>
        <p:nvSpPr>
          <p:cNvPr id="2054" name="Rectangle 3"/>
          <p:cNvSpPr>
            <a:spLocks noGrp="1" noChangeArrowheads="1"/>
          </p:cNvSpPr>
          <p:nvPr>
            <p:ph type="body" idx="1"/>
          </p:nvPr>
        </p:nvSpPr>
        <p:spPr>
          <a:xfrm>
            <a:off x="457200" y="3657600"/>
            <a:ext cx="8229600" cy="2468563"/>
          </a:xfrm>
        </p:spPr>
        <p:txBody>
          <a:bodyPr/>
          <a:lstStyle/>
          <a:p>
            <a:pPr eaLnBrk="1" hangingPunct="1"/>
            <a:r>
              <a:rPr lang="zh-CN" altLang="en-US" sz="2400" smtClean="0">
                <a:latin typeface="宋体" pitchFamily="2" charset="-122"/>
              </a:rPr>
              <a:t>光纤电缆具有进行高速网络传输的能力，它所支持的传输速度可以从</a:t>
            </a:r>
            <a:r>
              <a:rPr lang="en-US" altLang="zh-CN" sz="2400" smtClean="0">
                <a:latin typeface="Times New Roman" pitchFamily="18" charset="0"/>
                <a:cs typeface="Times New Roman" pitchFamily="18" charset="0"/>
              </a:rPr>
              <a:t>100Mbps</a:t>
            </a:r>
            <a:r>
              <a:rPr lang="zh-CN" altLang="en-US" sz="2400" smtClean="0">
                <a:latin typeface="宋体" pitchFamily="2" charset="-122"/>
              </a:rPr>
              <a:t>到</a:t>
            </a:r>
            <a:r>
              <a:rPr lang="en-US" altLang="zh-CN" sz="2400" smtClean="0">
                <a:latin typeface="Times New Roman" pitchFamily="18" charset="0"/>
                <a:cs typeface="Times New Roman" pitchFamily="18" charset="0"/>
              </a:rPr>
              <a:t>1Gbps</a:t>
            </a:r>
            <a:r>
              <a:rPr lang="zh-CN" altLang="en-US" sz="2400" smtClean="0">
                <a:latin typeface="宋体" pitchFamily="2" charset="-122"/>
              </a:rPr>
              <a:t>，甚至超过</a:t>
            </a:r>
            <a:r>
              <a:rPr lang="en-US" altLang="zh-CN" sz="2400" smtClean="0">
                <a:latin typeface="Times New Roman" pitchFamily="18" charset="0"/>
                <a:cs typeface="Times New Roman" pitchFamily="18" charset="0"/>
              </a:rPr>
              <a:t>10Gbps</a:t>
            </a:r>
            <a:r>
              <a:rPr lang="zh-CN" altLang="en-US" sz="2400" smtClean="0">
                <a:latin typeface="宋体" pitchFamily="2" charset="-122"/>
              </a:rPr>
              <a:t>。它的带宽大、损耗小，可以持续传输很长的距离，一般用作电缆传输主干。</a:t>
            </a:r>
            <a:r>
              <a:rPr lang="zh-CN" altLang="en-US" sz="2400" smtClean="0"/>
              <a:t> </a:t>
            </a:r>
          </a:p>
          <a:p>
            <a:pPr eaLnBrk="1" hangingPunct="1"/>
            <a:r>
              <a:rPr lang="zh-CN" altLang="en-US" sz="2400" smtClean="0">
                <a:latin typeface="宋体" pitchFamily="2" charset="-122"/>
              </a:rPr>
              <a:t>光纤主要有两大类，即单模</a:t>
            </a:r>
            <a:r>
              <a:rPr lang="en-US" altLang="zh-CN" sz="2400" smtClean="0">
                <a:latin typeface="宋体" pitchFamily="2" charset="-122"/>
              </a:rPr>
              <a:t>/</a:t>
            </a:r>
            <a:r>
              <a:rPr lang="zh-CN" altLang="en-US" sz="2400" smtClean="0">
                <a:latin typeface="宋体" pitchFamily="2" charset="-122"/>
              </a:rPr>
              <a:t>多模和折射率分布类。</a:t>
            </a:r>
          </a:p>
          <a:p>
            <a:pPr eaLnBrk="1" hangingPunct="1"/>
            <a:r>
              <a:rPr lang="zh-CN" altLang="en-US" sz="2400" smtClean="0">
                <a:latin typeface="宋体" pitchFamily="2" charset="-122"/>
              </a:rPr>
              <a:t>折射率分布类光纤可分为跳变式光纤和渐变式光纤。</a:t>
            </a:r>
            <a:r>
              <a:rPr lang="zh-CN" altLang="en-US" sz="2400" smtClean="0"/>
              <a:t> </a:t>
            </a:r>
          </a:p>
        </p:txBody>
      </p:sp>
      <p:sp>
        <p:nvSpPr>
          <p:cNvPr id="2055" name="Rectangle 4"/>
          <p:cNvSpPr>
            <a:spLocks noChangeArrowheads="1"/>
          </p:cNvSpPr>
          <p:nvPr/>
        </p:nvSpPr>
        <p:spPr bwMode="auto">
          <a:xfrm>
            <a:off x="2971800" y="2647950"/>
            <a:ext cx="9144000" cy="0"/>
          </a:xfrm>
          <a:prstGeom prst="rect">
            <a:avLst/>
          </a:prstGeom>
          <a:noFill/>
          <a:ln w="9525">
            <a:noFill/>
            <a:miter lim="800000"/>
            <a:headEnd/>
            <a:tailEnd/>
          </a:ln>
        </p:spPr>
        <p:txBody>
          <a:bodyPr>
            <a:spAutoFit/>
          </a:bodyPr>
          <a:lstStyle/>
          <a:p>
            <a:endParaRPr lang="zh-CN" altLang="en-US"/>
          </a:p>
        </p:txBody>
      </p:sp>
      <p:graphicFrame>
        <p:nvGraphicFramePr>
          <p:cNvPr id="2050" name="Object 5"/>
          <p:cNvGraphicFramePr>
            <a:graphicFrameLocks noChangeAspect="1"/>
          </p:cNvGraphicFramePr>
          <p:nvPr/>
        </p:nvGraphicFramePr>
        <p:xfrm>
          <a:off x="2590800" y="1676400"/>
          <a:ext cx="3581400" cy="1747838"/>
        </p:xfrm>
        <a:graphic>
          <a:graphicData uri="http://schemas.openxmlformats.org/presentationml/2006/ole">
            <mc:AlternateContent xmlns:mc="http://schemas.openxmlformats.org/markup-compatibility/2006">
              <mc:Choice xmlns:v="urn:schemas-microsoft-com:vml" Requires="v">
                <p:oleObj spid="_x0000_s2051" r:id="rId3" imgW="2710815" imgH="1324928" progId="Visio.Drawing.11">
                  <p:embed/>
                </p:oleObj>
              </mc:Choice>
              <mc:Fallback>
                <p:oleObj r:id="rId3" imgW="2710815" imgH="1324928"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676400"/>
                        <a:ext cx="3581400" cy="174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日期占位符 3"/>
          <p:cNvSpPr>
            <a:spLocks noGrp="1"/>
          </p:cNvSpPr>
          <p:nvPr>
            <p:ph type="dt" sz="quarter" idx="10"/>
          </p:nvPr>
        </p:nvSpPr>
        <p:spPr>
          <a:noFill/>
          <a:ln>
            <a:miter lim="800000"/>
            <a:headEnd/>
            <a:tailEnd/>
          </a:ln>
        </p:spPr>
        <p:txBody>
          <a:bodyPr/>
          <a:lstStyle/>
          <a:p>
            <a:fld id="{3350390A-1076-4FDB-8A33-F54AE1F0F8A2}" type="datetime2">
              <a:rPr lang="zh-CN" altLang="en-US" smtClean="0"/>
              <a:pPr/>
              <a:t>2021年8月26日</a:t>
            </a:fld>
            <a:endParaRPr lang="en-US" altLang="zh-CN" smtClean="0"/>
          </a:p>
        </p:txBody>
      </p:sp>
      <p:sp>
        <p:nvSpPr>
          <p:cNvPr id="3076" name="灯片编号占位符 5"/>
          <p:cNvSpPr>
            <a:spLocks noGrp="1"/>
          </p:cNvSpPr>
          <p:nvPr>
            <p:ph type="sldNum" sz="quarter" idx="12"/>
          </p:nvPr>
        </p:nvSpPr>
        <p:spPr>
          <a:noFill/>
          <a:ln>
            <a:miter lim="800000"/>
            <a:headEnd/>
            <a:tailEnd/>
          </a:ln>
        </p:spPr>
        <p:txBody>
          <a:bodyPr/>
          <a:lstStyle/>
          <a:p>
            <a:r>
              <a:rPr lang="zh-CN" altLang="en-US" smtClean="0"/>
              <a:t>第</a:t>
            </a:r>
            <a:fld id="{C4616316-5AF1-461D-ADBA-54F4F539C441}" type="slidenum">
              <a:rPr lang="zh-CN" altLang="en-US" smtClean="0"/>
              <a:pPr/>
              <a:t>68</a:t>
            </a:fld>
            <a:r>
              <a:rPr lang="zh-CN" altLang="en-US" smtClean="0"/>
              <a:t>页</a:t>
            </a:r>
          </a:p>
        </p:txBody>
      </p:sp>
      <p:sp>
        <p:nvSpPr>
          <p:cNvPr id="3077" name="Rectangle 2"/>
          <p:cNvSpPr>
            <a:spLocks noGrp="1" noChangeArrowheads="1"/>
          </p:cNvSpPr>
          <p:nvPr>
            <p:ph type="title"/>
          </p:nvPr>
        </p:nvSpPr>
        <p:spPr/>
        <p:txBody>
          <a:bodyPr/>
          <a:lstStyle/>
          <a:p>
            <a:pPr eaLnBrk="1" hangingPunct="1"/>
            <a:r>
              <a:rPr lang="zh-CN" altLang="en-US" smtClean="0">
                <a:latin typeface="Times New Roman" pitchFamily="18" charset="0"/>
                <a:ea typeface="楷体_GB2312" pitchFamily="49" charset="-122"/>
              </a:rPr>
              <a:t>光纤通信系统</a:t>
            </a:r>
            <a:r>
              <a:rPr lang="zh-CN" altLang="en-US" smtClean="0"/>
              <a:t> </a:t>
            </a:r>
          </a:p>
        </p:txBody>
      </p:sp>
      <p:sp>
        <p:nvSpPr>
          <p:cNvPr id="3078" name="Rectangle 3"/>
          <p:cNvSpPr>
            <a:spLocks noGrp="1" noChangeArrowheads="1"/>
          </p:cNvSpPr>
          <p:nvPr>
            <p:ph type="body" idx="1"/>
          </p:nvPr>
        </p:nvSpPr>
        <p:spPr>
          <a:xfrm>
            <a:off x="457200" y="1844675"/>
            <a:ext cx="8229600" cy="1584325"/>
          </a:xfrm>
        </p:spPr>
        <p:txBody>
          <a:bodyPr/>
          <a:lstStyle/>
          <a:p>
            <a:pPr eaLnBrk="1" hangingPunct="1"/>
            <a:r>
              <a:rPr lang="zh-CN" altLang="en-US" smtClean="0">
                <a:latin typeface="宋体" pitchFamily="2" charset="-122"/>
              </a:rPr>
              <a:t>光纤通信系统是以光波为载体、光导纤维为传输介质的通信方式，起主导作用的是光源、光纤、光发送机和光接收机。</a:t>
            </a:r>
            <a:r>
              <a:rPr lang="zh-CN" altLang="en-US" smtClean="0"/>
              <a:t> </a:t>
            </a:r>
          </a:p>
        </p:txBody>
      </p:sp>
      <p:sp>
        <p:nvSpPr>
          <p:cNvPr id="3079" name="Rectangle 4"/>
          <p:cNvSpPr>
            <a:spLocks noChangeArrowheads="1"/>
          </p:cNvSpPr>
          <p:nvPr/>
        </p:nvSpPr>
        <p:spPr bwMode="auto">
          <a:xfrm>
            <a:off x="2190750" y="2957513"/>
            <a:ext cx="9144000" cy="0"/>
          </a:xfrm>
          <a:prstGeom prst="rect">
            <a:avLst/>
          </a:prstGeom>
          <a:noFill/>
          <a:ln w="9525">
            <a:noFill/>
            <a:miter lim="800000"/>
            <a:headEnd/>
            <a:tailEnd/>
          </a:ln>
        </p:spPr>
        <p:txBody>
          <a:bodyPr>
            <a:spAutoFit/>
          </a:bodyPr>
          <a:lstStyle/>
          <a:p>
            <a:endParaRPr lang="zh-CN" altLang="en-US"/>
          </a:p>
        </p:txBody>
      </p:sp>
      <p:graphicFrame>
        <p:nvGraphicFramePr>
          <p:cNvPr id="3074" name="Object 5"/>
          <p:cNvGraphicFramePr>
            <a:graphicFrameLocks noChangeAspect="1"/>
          </p:cNvGraphicFramePr>
          <p:nvPr/>
        </p:nvGraphicFramePr>
        <p:xfrm>
          <a:off x="762000" y="3810000"/>
          <a:ext cx="7315200" cy="1447800"/>
        </p:xfrm>
        <a:graphic>
          <a:graphicData uri="http://schemas.openxmlformats.org/presentationml/2006/ole">
            <mc:AlternateContent xmlns:mc="http://schemas.openxmlformats.org/markup-compatibility/2006">
              <mc:Choice xmlns:v="urn:schemas-microsoft-com:vml" Requires="v">
                <p:oleObj spid="_x0000_s132099" r:id="rId3" imgW="5056022" imgH="941222" progId="Visio.Drawing.11">
                  <p:embed/>
                </p:oleObj>
              </mc:Choice>
              <mc:Fallback>
                <p:oleObj r:id="rId3" imgW="5056022" imgH="941222"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810000"/>
                        <a:ext cx="7315200"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116013" y="765175"/>
            <a:ext cx="7793037" cy="550863"/>
          </a:xfrm>
        </p:spPr>
        <p:txBody>
          <a:bodyPr/>
          <a:lstStyle/>
          <a:p>
            <a:pPr eaLnBrk="1" hangingPunct="1"/>
            <a:r>
              <a:rPr lang="zh-CN" altLang="en-US" sz="3200" smtClean="0"/>
              <a:t>光纤介质介绍</a:t>
            </a:r>
          </a:p>
        </p:txBody>
      </p:sp>
      <p:sp>
        <p:nvSpPr>
          <p:cNvPr id="5123" name="Rectangle 3"/>
          <p:cNvSpPr>
            <a:spLocks noGrp="1" noChangeArrowheads="1"/>
          </p:cNvSpPr>
          <p:nvPr>
            <p:ph type="body" idx="1"/>
          </p:nvPr>
        </p:nvSpPr>
        <p:spPr>
          <a:xfrm>
            <a:off x="539750" y="1844675"/>
            <a:ext cx="8604250" cy="2160588"/>
          </a:xfrm>
        </p:spPr>
        <p:txBody>
          <a:bodyPr/>
          <a:lstStyle/>
          <a:p>
            <a:pPr eaLnBrk="1" hangingPunct="1"/>
            <a:r>
              <a:rPr lang="en-US" altLang="zh-CN" sz="2000" smtClean="0"/>
              <a:t>     </a:t>
            </a:r>
            <a:r>
              <a:rPr lang="zh-CN" altLang="en-US" sz="2200" b="0" smtClean="0"/>
              <a:t>光纤是一种细小、柔韧并能传输光信号的介质</a:t>
            </a:r>
          </a:p>
          <a:p>
            <a:pPr eaLnBrk="1" hangingPunct="1"/>
            <a:r>
              <a:rPr lang="zh-CN" altLang="en-US" sz="2200" b="0" smtClean="0"/>
              <a:t>     一根光缆中包含有多条光纤（纤芯），适合远距离的数据通信</a:t>
            </a:r>
          </a:p>
          <a:p>
            <a:pPr eaLnBrk="1" hangingPunct="1"/>
            <a:r>
              <a:rPr lang="zh-CN" altLang="en-US" sz="2200" b="0" smtClean="0"/>
              <a:t>     光纤通信是现代通信网的重要传输介质</a:t>
            </a:r>
          </a:p>
          <a:p>
            <a:pPr eaLnBrk="1" hangingPunct="1"/>
            <a:r>
              <a:rPr lang="zh-CN" altLang="en-US" sz="2200" b="0" smtClean="0"/>
              <a:t>     光缆和同轴电缆外观相似，只是没有网状屏蔽层</a:t>
            </a:r>
          </a:p>
          <a:p>
            <a:pPr eaLnBrk="1" hangingPunct="1"/>
            <a:r>
              <a:rPr lang="zh-CN" altLang="en-US" sz="2200" b="0" smtClean="0"/>
              <a:t>      纤芯中心是激光传播的玻璃纤维芯</a:t>
            </a:r>
          </a:p>
        </p:txBody>
      </p:sp>
      <p:pic>
        <p:nvPicPr>
          <p:cNvPr id="5124" name="Picture 4" descr="20077515418920_18473">
            <a:hlinkClick r:id="rId2"/>
          </p:cNvPr>
          <p:cNvPicPr>
            <a:picLocks noChangeAspect="1" noChangeArrowheads="1"/>
          </p:cNvPicPr>
          <p:nvPr/>
        </p:nvPicPr>
        <p:blipFill>
          <a:blip r:embed="rId3"/>
          <a:srcRect/>
          <a:stretch>
            <a:fillRect/>
          </a:stretch>
        </p:blipFill>
        <p:spPr bwMode="auto">
          <a:xfrm>
            <a:off x="4716463" y="4508500"/>
            <a:ext cx="3554412" cy="1889125"/>
          </a:xfrm>
          <a:prstGeom prst="rect">
            <a:avLst/>
          </a:prstGeom>
          <a:noFill/>
          <a:ln w="9525">
            <a:noFill/>
            <a:miter lim="800000"/>
            <a:headEnd/>
            <a:tailEnd/>
          </a:ln>
        </p:spPr>
      </p:pic>
      <p:pic>
        <p:nvPicPr>
          <p:cNvPr id="5125" name="Picture 5" descr="2007650462854671"/>
          <p:cNvPicPr>
            <a:picLocks noChangeAspect="1" noChangeArrowheads="1"/>
          </p:cNvPicPr>
          <p:nvPr/>
        </p:nvPicPr>
        <p:blipFill>
          <a:blip r:embed="rId4"/>
          <a:srcRect/>
          <a:stretch>
            <a:fillRect/>
          </a:stretch>
        </p:blipFill>
        <p:spPr bwMode="auto">
          <a:xfrm>
            <a:off x="323850" y="3976688"/>
            <a:ext cx="4114800" cy="269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1" y="928670"/>
            <a:ext cx="9001156" cy="5373687"/>
          </a:xfrm>
        </p:spPr>
        <p:txBody>
          <a:bodyPr/>
          <a:lstStyle/>
          <a:p>
            <a:pPr marL="0" indent="0" eaLnBrk="1" hangingPunct="1">
              <a:lnSpc>
                <a:spcPct val="80000"/>
              </a:lnSpc>
              <a:buFont typeface="Wingdings" pitchFamily="2" charset="2"/>
              <a:buNone/>
            </a:pPr>
            <a:r>
              <a:rPr lang="en-US" altLang="zh-CN" sz="2400" dirty="0" smtClean="0">
                <a:solidFill>
                  <a:srgbClr val="0000FF"/>
                </a:solidFill>
              </a:rPr>
              <a:t>      </a:t>
            </a:r>
            <a:r>
              <a:rPr lang="zh-CN" altLang="en-US" sz="2400" dirty="0" smtClean="0">
                <a:solidFill>
                  <a:srgbClr val="0000FF"/>
                </a:solidFill>
              </a:rPr>
              <a:t>常见的弱电系统工程</a:t>
            </a:r>
            <a:r>
              <a:rPr lang="zh-CN" altLang="en-US" sz="2000" dirty="0" smtClean="0"/>
              <a:t>：</a:t>
            </a:r>
          </a:p>
          <a:p>
            <a:pPr marL="0" indent="0" eaLnBrk="1" hangingPunct="1">
              <a:lnSpc>
                <a:spcPct val="80000"/>
              </a:lnSpc>
              <a:buFont typeface="Wingdings" pitchFamily="2" charset="2"/>
              <a:buNone/>
            </a:pPr>
            <a:r>
              <a:rPr lang="zh-CN" altLang="en-US" sz="2000" dirty="0" smtClean="0"/>
              <a:t>　</a:t>
            </a:r>
            <a:r>
              <a:rPr lang="zh-CN" altLang="en-US" sz="2000" dirty="0" smtClean="0">
                <a:solidFill>
                  <a:srgbClr val="0000FF"/>
                </a:solidFill>
              </a:rPr>
              <a:t>　</a:t>
            </a:r>
            <a:r>
              <a:rPr lang="en-US" altLang="zh-CN" sz="2000" dirty="0" smtClean="0">
                <a:solidFill>
                  <a:srgbClr val="0000FF"/>
                </a:solidFill>
              </a:rPr>
              <a:t>1</a:t>
            </a:r>
            <a:r>
              <a:rPr lang="zh-CN" altLang="en-US" sz="2000" dirty="0" smtClean="0">
                <a:solidFill>
                  <a:srgbClr val="0000FF"/>
                </a:solidFill>
              </a:rPr>
              <a:t>、楼宇设备自控系统</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2</a:t>
            </a:r>
            <a:r>
              <a:rPr lang="zh-CN" altLang="en-US" sz="2000" dirty="0" smtClean="0">
                <a:solidFill>
                  <a:srgbClr val="0000FF"/>
                </a:solidFill>
              </a:rPr>
              <a:t>、安全防范系统：　（</a:t>
            </a:r>
            <a:r>
              <a:rPr lang="en-US" altLang="zh-CN" sz="2000" dirty="0" smtClean="0">
                <a:solidFill>
                  <a:srgbClr val="0000FF"/>
                </a:solidFill>
              </a:rPr>
              <a:t>1</a:t>
            </a:r>
            <a:r>
              <a:rPr lang="zh-CN" altLang="en-US" sz="2000" dirty="0" smtClean="0">
                <a:solidFill>
                  <a:srgbClr val="0000FF"/>
                </a:solidFill>
              </a:rPr>
              <a:t>）视频监控系统　　（</a:t>
            </a:r>
            <a:r>
              <a:rPr lang="en-US" altLang="zh-CN" sz="2000" dirty="0" smtClean="0">
                <a:solidFill>
                  <a:srgbClr val="0000FF"/>
                </a:solidFill>
              </a:rPr>
              <a:t>2</a:t>
            </a:r>
            <a:r>
              <a:rPr lang="zh-CN" altLang="en-US" sz="2000" dirty="0" smtClean="0">
                <a:solidFill>
                  <a:srgbClr val="0000FF"/>
                </a:solidFill>
              </a:rPr>
              <a:t>）保安报警系统</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3</a:t>
            </a:r>
            <a:r>
              <a:rPr lang="zh-CN" altLang="en-US" sz="2000" dirty="0" smtClean="0">
                <a:solidFill>
                  <a:srgbClr val="0000FF"/>
                </a:solidFill>
              </a:rPr>
              <a:t>）周界防范系统　　（</a:t>
            </a:r>
            <a:r>
              <a:rPr lang="en-US" altLang="zh-CN" sz="2000" dirty="0" smtClean="0">
                <a:solidFill>
                  <a:srgbClr val="0000FF"/>
                </a:solidFill>
              </a:rPr>
              <a:t>4</a:t>
            </a:r>
            <a:r>
              <a:rPr lang="zh-CN" altLang="en-US" sz="2000" dirty="0" smtClean="0">
                <a:solidFill>
                  <a:srgbClr val="0000FF"/>
                </a:solidFill>
              </a:rPr>
              <a:t>）门禁系统</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5</a:t>
            </a:r>
            <a:r>
              <a:rPr lang="zh-CN" altLang="en-US" sz="2000" dirty="0" smtClean="0">
                <a:solidFill>
                  <a:srgbClr val="0000FF"/>
                </a:solidFill>
              </a:rPr>
              <a:t>）访客对讲系统　　（</a:t>
            </a:r>
            <a:r>
              <a:rPr lang="en-US" altLang="zh-CN" sz="2000" dirty="0" smtClean="0">
                <a:solidFill>
                  <a:srgbClr val="0000FF"/>
                </a:solidFill>
              </a:rPr>
              <a:t>6</a:t>
            </a:r>
            <a:r>
              <a:rPr lang="zh-CN" altLang="en-US" sz="2000" dirty="0" smtClean="0">
                <a:solidFill>
                  <a:srgbClr val="0000FF"/>
                </a:solidFill>
              </a:rPr>
              <a:t>）电子巡更系统</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3</a:t>
            </a:r>
            <a:r>
              <a:rPr lang="zh-CN" altLang="en-US" sz="2000" dirty="0" smtClean="0">
                <a:solidFill>
                  <a:srgbClr val="0000FF"/>
                </a:solidFill>
              </a:rPr>
              <a:t>、智能物业管理系统</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1</a:t>
            </a:r>
            <a:r>
              <a:rPr lang="zh-CN" altLang="en-US" sz="2000" dirty="0" smtClean="0">
                <a:solidFill>
                  <a:srgbClr val="0000FF"/>
                </a:solidFill>
              </a:rPr>
              <a:t>）停车场管理系统　　       （</a:t>
            </a:r>
            <a:r>
              <a:rPr lang="en-US" altLang="zh-CN" sz="2000" dirty="0" smtClean="0">
                <a:solidFill>
                  <a:srgbClr val="0000FF"/>
                </a:solidFill>
              </a:rPr>
              <a:t>2</a:t>
            </a:r>
            <a:r>
              <a:rPr lang="zh-CN" altLang="en-US" sz="2000" dirty="0" smtClean="0">
                <a:solidFill>
                  <a:srgbClr val="0000FF"/>
                </a:solidFill>
              </a:rPr>
              <a:t>）智能一卡通系统</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3</a:t>
            </a:r>
            <a:r>
              <a:rPr lang="zh-CN" altLang="en-US" sz="2000" dirty="0" smtClean="0">
                <a:solidFill>
                  <a:srgbClr val="0000FF"/>
                </a:solidFill>
              </a:rPr>
              <a:t>）广播及背景音乐系统　　（</a:t>
            </a:r>
            <a:r>
              <a:rPr lang="en-US" altLang="zh-CN" sz="2000" dirty="0" smtClean="0">
                <a:solidFill>
                  <a:srgbClr val="0000FF"/>
                </a:solidFill>
              </a:rPr>
              <a:t>4</a:t>
            </a:r>
            <a:r>
              <a:rPr lang="zh-CN" altLang="en-US" sz="2000" dirty="0" smtClean="0">
                <a:solidFill>
                  <a:srgbClr val="0000FF"/>
                </a:solidFill>
              </a:rPr>
              <a:t>）三表远传系统</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4</a:t>
            </a:r>
            <a:r>
              <a:rPr lang="zh-CN" altLang="en-US" sz="2000" dirty="0" smtClean="0">
                <a:solidFill>
                  <a:srgbClr val="0000FF"/>
                </a:solidFill>
              </a:rPr>
              <a:t>、网络信息服务系统</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1</a:t>
            </a:r>
            <a:r>
              <a:rPr lang="zh-CN" altLang="en-US" sz="2000" dirty="0" smtClean="0">
                <a:solidFill>
                  <a:srgbClr val="0000FF"/>
                </a:solidFill>
              </a:rPr>
              <a:t>）卫星接收及有线电视系统　　（</a:t>
            </a:r>
            <a:r>
              <a:rPr lang="en-US" altLang="zh-CN" sz="2000" dirty="0" smtClean="0">
                <a:solidFill>
                  <a:srgbClr val="0000FF"/>
                </a:solidFill>
              </a:rPr>
              <a:t>2</a:t>
            </a:r>
            <a:r>
              <a:rPr lang="zh-CN" altLang="en-US" sz="2000" dirty="0" smtClean="0">
                <a:solidFill>
                  <a:srgbClr val="0000FF"/>
                </a:solidFill>
              </a:rPr>
              <a:t>）综合布线系统（网络、电话）</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3</a:t>
            </a:r>
            <a:r>
              <a:rPr lang="zh-CN" altLang="en-US" sz="2000" dirty="0" smtClean="0">
                <a:solidFill>
                  <a:srgbClr val="0000FF"/>
                </a:solidFill>
              </a:rPr>
              <a:t>）计算机网络系统       （</a:t>
            </a:r>
            <a:r>
              <a:rPr lang="en-US" altLang="zh-CN" sz="2000" dirty="0" smtClean="0">
                <a:solidFill>
                  <a:srgbClr val="0000FF"/>
                </a:solidFill>
              </a:rPr>
              <a:t>4</a:t>
            </a:r>
            <a:r>
              <a:rPr lang="zh-CN" altLang="en-US" sz="2000" dirty="0" smtClean="0">
                <a:solidFill>
                  <a:srgbClr val="0000FF"/>
                </a:solidFill>
              </a:rPr>
              <a:t>）电话系统</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5</a:t>
            </a:r>
            <a:r>
              <a:rPr lang="zh-CN" altLang="en-US" sz="2000" dirty="0" smtClean="0">
                <a:solidFill>
                  <a:srgbClr val="0000FF"/>
                </a:solidFill>
              </a:rPr>
              <a:t>、消防报警系统：自动探测、报警、水喷淋等</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6</a:t>
            </a:r>
            <a:r>
              <a:rPr lang="zh-CN" altLang="en-US" sz="2000" dirty="0" smtClean="0">
                <a:solidFill>
                  <a:srgbClr val="0000FF"/>
                </a:solidFill>
              </a:rPr>
              <a:t>、音视频会议系统</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1</a:t>
            </a:r>
            <a:r>
              <a:rPr lang="zh-CN" altLang="en-US" sz="2000" dirty="0" smtClean="0">
                <a:solidFill>
                  <a:srgbClr val="0000FF"/>
                </a:solidFill>
              </a:rPr>
              <a:t>）会议讨论、表决系统　　            （</a:t>
            </a:r>
            <a:r>
              <a:rPr lang="en-US" altLang="zh-CN" sz="2000" dirty="0" smtClean="0">
                <a:solidFill>
                  <a:srgbClr val="0000FF"/>
                </a:solidFill>
              </a:rPr>
              <a:t>2</a:t>
            </a:r>
            <a:r>
              <a:rPr lang="zh-CN" altLang="en-US" sz="2000" dirty="0" smtClean="0">
                <a:solidFill>
                  <a:srgbClr val="0000FF"/>
                </a:solidFill>
              </a:rPr>
              <a:t>）背景音乐广播、同声传译系统</a:t>
            </a:r>
          </a:p>
          <a:p>
            <a:pPr marL="0" indent="0" eaLnBrk="1" hangingPunct="1">
              <a:lnSpc>
                <a:spcPct val="80000"/>
              </a:lnSpc>
              <a:buFont typeface="Wingdings" pitchFamily="2" charset="2"/>
              <a:buNone/>
            </a:pPr>
            <a:r>
              <a:rPr lang="zh-CN" altLang="en-US" sz="2000" dirty="0" smtClean="0">
                <a:solidFill>
                  <a:srgbClr val="0000FF"/>
                </a:solidFill>
              </a:rPr>
              <a:t>　　（</a:t>
            </a:r>
            <a:r>
              <a:rPr lang="en-US" altLang="zh-CN" sz="2000" dirty="0" smtClean="0">
                <a:solidFill>
                  <a:srgbClr val="0000FF"/>
                </a:solidFill>
              </a:rPr>
              <a:t>3</a:t>
            </a:r>
            <a:r>
              <a:rPr lang="zh-CN" altLang="en-US" sz="2000" dirty="0" smtClean="0">
                <a:solidFill>
                  <a:srgbClr val="0000FF"/>
                </a:solidFill>
              </a:rPr>
              <a:t>）大屏幕</a:t>
            </a:r>
            <a:r>
              <a:rPr lang="en-US" altLang="zh-CN" sz="2000" dirty="0" smtClean="0">
                <a:solidFill>
                  <a:srgbClr val="0000FF"/>
                </a:solidFill>
              </a:rPr>
              <a:t>LED</a:t>
            </a:r>
            <a:r>
              <a:rPr lang="zh-CN" altLang="en-US" sz="2000" dirty="0" smtClean="0">
                <a:solidFill>
                  <a:srgbClr val="0000FF"/>
                </a:solidFill>
              </a:rPr>
              <a:t>显示屏、投影系统　 （</a:t>
            </a:r>
            <a:r>
              <a:rPr lang="en-US" altLang="zh-CN" sz="2000" dirty="0" smtClean="0">
                <a:solidFill>
                  <a:srgbClr val="0000FF"/>
                </a:solidFill>
              </a:rPr>
              <a:t>4</a:t>
            </a:r>
            <a:r>
              <a:rPr lang="zh-CN" altLang="en-US" sz="2000" dirty="0" smtClean="0">
                <a:solidFill>
                  <a:srgbClr val="0000FF"/>
                </a:solidFill>
              </a:rPr>
              <a:t>）远程视频会议系统</a:t>
            </a:r>
            <a:r>
              <a:rPr lang="zh-CN" altLang="en-US" sz="2000" dirty="0" smtClean="0"/>
              <a:t>      </a:t>
            </a:r>
          </a:p>
        </p:txBody>
      </p:sp>
      <p:sp>
        <p:nvSpPr>
          <p:cNvPr id="7172" name="Text Box 5"/>
          <p:cNvSpPr txBox="1">
            <a:spLocks noChangeArrowheads="1"/>
          </p:cNvSpPr>
          <p:nvPr/>
        </p:nvSpPr>
        <p:spPr bwMode="auto">
          <a:xfrm>
            <a:off x="642910" y="500042"/>
            <a:ext cx="3570208" cy="461665"/>
          </a:xfrm>
          <a:prstGeom prst="rect">
            <a:avLst/>
          </a:prstGeom>
          <a:noFill/>
          <a:ln w="9525" algn="ctr">
            <a:noFill/>
            <a:miter lim="800000"/>
            <a:headEnd/>
            <a:tailEnd/>
          </a:ln>
        </p:spPr>
        <p:txBody>
          <a:bodyPr wrap="none">
            <a:spAutoFit/>
          </a:bodyPr>
          <a:lstStyle/>
          <a:p>
            <a:r>
              <a:rPr lang="zh-CN" altLang="en-US" sz="2400" i="0" dirty="0" smtClean="0">
                <a:solidFill>
                  <a:srgbClr val="FF0000"/>
                </a:solidFill>
              </a:rPr>
              <a:t>计算机网络</a:t>
            </a:r>
            <a:r>
              <a:rPr lang="zh-CN" altLang="en-US" sz="2400" i="0" dirty="0">
                <a:solidFill>
                  <a:srgbClr val="FF0000"/>
                </a:solidFill>
              </a:rPr>
              <a:t>属于弱电系统</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4282" y="785794"/>
            <a:ext cx="4681538" cy="481012"/>
          </a:xfrm>
        </p:spPr>
        <p:txBody>
          <a:bodyPr/>
          <a:lstStyle/>
          <a:p>
            <a:pPr eaLnBrk="1" hangingPunct="1"/>
            <a:r>
              <a:rPr lang="zh-CN" altLang="en-US" sz="3600" dirty="0" smtClean="0">
                <a:solidFill>
                  <a:schemeClr val="folHlink"/>
                </a:solidFill>
              </a:rPr>
              <a:t>光纤的一般特性</a:t>
            </a:r>
          </a:p>
        </p:txBody>
      </p:sp>
      <p:sp>
        <p:nvSpPr>
          <p:cNvPr id="6147" name="Rectangle 3"/>
          <p:cNvSpPr>
            <a:spLocks noGrp="1" noChangeArrowheads="1"/>
          </p:cNvSpPr>
          <p:nvPr>
            <p:ph type="body" idx="1"/>
          </p:nvPr>
        </p:nvSpPr>
        <p:spPr>
          <a:xfrm>
            <a:off x="0" y="1341438"/>
            <a:ext cx="9144000" cy="5337175"/>
          </a:xfrm>
        </p:spPr>
        <p:txBody>
          <a:bodyPr/>
          <a:lstStyle/>
          <a:p>
            <a:pPr eaLnBrk="1" hangingPunct="1">
              <a:lnSpc>
                <a:spcPct val="80000"/>
              </a:lnSpc>
              <a:buNone/>
            </a:pPr>
            <a:r>
              <a:rPr lang="zh-CN" altLang="en-US" sz="2200" dirty="0" smtClean="0"/>
              <a:t>（</a:t>
            </a:r>
            <a:r>
              <a:rPr lang="en-US" altLang="zh-CN" sz="2200" dirty="0" smtClean="0"/>
              <a:t>1</a:t>
            </a:r>
            <a:r>
              <a:rPr lang="zh-CN" altLang="en-US" sz="2200" dirty="0" smtClean="0"/>
              <a:t>）物理特性</a:t>
            </a:r>
          </a:p>
          <a:p>
            <a:pPr algn="just" eaLnBrk="1" hangingPunct="1">
              <a:lnSpc>
                <a:spcPct val="80000"/>
              </a:lnSpc>
              <a:buNone/>
            </a:pPr>
            <a:r>
              <a:rPr lang="zh-CN" altLang="en-US" sz="2200" dirty="0" smtClean="0"/>
              <a:t>        光纤是一种柔软、能传导光波的介质，玻璃和塑料可以用来制造光纤，其中使用超高纯度</a:t>
            </a:r>
            <a:r>
              <a:rPr lang="zh-CN" altLang="en-US" sz="2200" dirty="0" smtClean="0">
                <a:solidFill>
                  <a:srgbClr val="0000FF"/>
                </a:solidFill>
              </a:rPr>
              <a:t>石英玻璃纤维</a:t>
            </a:r>
            <a:r>
              <a:rPr lang="zh-CN" altLang="en-US" sz="2200" dirty="0" smtClean="0"/>
              <a:t>制作的光纤可以得到最低的传输损耗。</a:t>
            </a:r>
          </a:p>
          <a:p>
            <a:pPr algn="just" eaLnBrk="1" hangingPunct="1">
              <a:lnSpc>
                <a:spcPct val="80000"/>
              </a:lnSpc>
              <a:buNone/>
            </a:pPr>
            <a:r>
              <a:rPr lang="zh-CN" altLang="en-US" sz="2200" dirty="0" smtClean="0"/>
              <a:t>       在单根</a:t>
            </a:r>
            <a:r>
              <a:rPr lang="zh-CN" altLang="en-US" sz="2200" dirty="0" smtClean="0">
                <a:solidFill>
                  <a:srgbClr val="0000FF"/>
                </a:solidFill>
              </a:rPr>
              <a:t>光纤</a:t>
            </a:r>
            <a:r>
              <a:rPr lang="zh-CN" altLang="en-US" sz="2200" dirty="0" smtClean="0"/>
              <a:t>外面，用折射率较低的包层包裹起来，就可以构成一条光纤通道；多条光纤组成一条</a:t>
            </a:r>
            <a:r>
              <a:rPr lang="zh-CN" altLang="en-US" sz="2200" dirty="0" smtClean="0">
                <a:solidFill>
                  <a:srgbClr val="0000FF"/>
                </a:solidFill>
              </a:rPr>
              <a:t>光缆</a:t>
            </a:r>
            <a:r>
              <a:rPr lang="zh-CN" altLang="en-US" sz="2200" dirty="0" smtClean="0"/>
              <a:t>。</a:t>
            </a:r>
          </a:p>
          <a:p>
            <a:pPr algn="just" eaLnBrk="1" hangingPunct="1">
              <a:lnSpc>
                <a:spcPct val="80000"/>
              </a:lnSpc>
              <a:buNone/>
            </a:pPr>
            <a:r>
              <a:rPr lang="zh-CN" altLang="en-US" sz="2200" dirty="0" smtClean="0"/>
              <a:t>       纤芯通常是由石英玻璃制成的横截面积很小的双层同心圆柱体，它质地脆</a:t>
            </a:r>
            <a:r>
              <a:rPr lang="en-US" altLang="zh-CN" sz="2200" dirty="0" smtClean="0"/>
              <a:t>,</a:t>
            </a:r>
            <a:r>
              <a:rPr lang="zh-CN" altLang="en-US" sz="2200" dirty="0" smtClean="0"/>
              <a:t>易断裂</a:t>
            </a:r>
            <a:r>
              <a:rPr lang="en-US" altLang="zh-CN" sz="2200" dirty="0" smtClean="0"/>
              <a:t>,</a:t>
            </a:r>
            <a:r>
              <a:rPr lang="zh-CN" altLang="en-US" sz="2200" dirty="0" smtClean="0"/>
              <a:t>因此需要外加一保护层。</a:t>
            </a:r>
          </a:p>
          <a:p>
            <a:pPr algn="just" eaLnBrk="1" hangingPunct="1">
              <a:lnSpc>
                <a:spcPct val="80000"/>
              </a:lnSpc>
              <a:buNone/>
            </a:pPr>
            <a:r>
              <a:rPr lang="zh-CN" altLang="en-US" sz="2200" dirty="0" smtClean="0"/>
              <a:t>      多数光纤在使用前必须由几层保护结构包覆</a:t>
            </a:r>
            <a:r>
              <a:rPr lang="en-US" altLang="zh-CN" sz="2200" dirty="0" smtClean="0"/>
              <a:t>,</a:t>
            </a:r>
            <a:r>
              <a:rPr lang="zh-CN" altLang="en-US" sz="2200" dirty="0" smtClean="0"/>
              <a:t>包覆后的缆线即被称为</a:t>
            </a:r>
            <a:r>
              <a:rPr lang="zh-CN" altLang="en-US" sz="2200" dirty="0" smtClean="0">
                <a:latin typeface="Times New Roman" pitchFamily="18" charset="0"/>
              </a:rPr>
              <a:t>“</a:t>
            </a:r>
            <a:r>
              <a:rPr lang="zh-CN" altLang="en-US" sz="2200" dirty="0" smtClean="0"/>
              <a:t>光缆</a:t>
            </a:r>
            <a:r>
              <a:rPr lang="zh-CN" altLang="en-US" sz="2200" dirty="0" smtClean="0">
                <a:latin typeface="Times New Roman" pitchFamily="18" charset="0"/>
              </a:rPr>
              <a:t>”</a:t>
            </a:r>
            <a:r>
              <a:rPr lang="en-US" altLang="zh-CN" sz="2200" dirty="0" smtClean="0"/>
              <a:t>.  </a:t>
            </a:r>
          </a:p>
          <a:p>
            <a:pPr algn="just" eaLnBrk="1" hangingPunct="1">
              <a:lnSpc>
                <a:spcPct val="80000"/>
              </a:lnSpc>
              <a:buNone/>
            </a:pPr>
            <a:r>
              <a:rPr lang="zh-CN" altLang="en-US" sz="2200" dirty="0" smtClean="0"/>
              <a:t>（</a:t>
            </a:r>
            <a:r>
              <a:rPr lang="en-US" altLang="zh-CN" sz="2200" dirty="0" smtClean="0"/>
              <a:t>2</a:t>
            </a:r>
            <a:r>
              <a:rPr lang="zh-CN" altLang="en-US" sz="2200" dirty="0" smtClean="0"/>
              <a:t>）</a:t>
            </a:r>
            <a:r>
              <a:rPr lang="zh-CN" altLang="en-US" sz="2200" dirty="0" smtClean="0">
                <a:solidFill>
                  <a:schemeClr val="folHlink"/>
                </a:solidFill>
              </a:rPr>
              <a:t>光纤</a:t>
            </a:r>
            <a:r>
              <a:rPr lang="zh-CN" altLang="en-US" sz="2200" dirty="0" smtClean="0"/>
              <a:t>外层的</a:t>
            </a:r>
            <a:r>
              <a:rPr lang="zh-CN" altLang="en-US" sz="2200" dirty="0" smtClean="0">
                <a:solidFill>
                  <a:schemeClr val="folHlink"/>
                </a:solidFill>
              </a:rPr>
              <a:t>保护结构</a:t>
            </a:r>
            <a:r>
              <a:rPr lang="zh-CN" altLang="en-US" sz="2200" dirty="0" smtClean="0"/>
              <a:t>可防止周遭环境对光纤的伤害</a:t>
            </a:r>
            <a:r>
              <a:rPr lang="en-US" altLang="zh-CN" sz="2200" dirty="0" smtClean="0"/>
              <a:t>,</a:t>
            </a:r>
            <a:r>
              <a:rPr lang="zh-CN" altLang="en-US" sz="2200" dirty="0" smtClean="0"/>
              <a:t>如水</a:t>
            </a:r>
            <a:r>
              <a:rPr lang="en-US" altLang="zh-CN" sz="2200" dirty="0" smtClean="0"/>
              <a:t>,</a:t>
            </a:r>
            <a:r>
              <a:rPr lang="zh-CN" altLang="en-US" sz="2200" dirty="0" smtClean="0"/>
              <a:t>火</a:t>
            </a:r>
            <a:r>
              <a:rPr lang="en-US" altLang="zh-CN" sz="2200" dirty="0" smtClean="0"/>
              <a:t>,</a:t>
            </a:r>
            <a:r>
              <a:rPr lang="zh-CN" altLang="en-US" sz="2200" dirty="0" smtClean="0"/>
              <a:t>电击等</a:t>
            </a:r>
            <a:r>
              <a:rPr lang="en-US" altLang="zh-CN" sz="2200" dirty="0" smtClean="0"/>
              <a:t>.</a:t>
            </a:r>
          </a:p>
          <a:p>
            <a:pPr algn="just" eaLnBrk="1" hangingPunct="1">
              <a:lnSpc>
                <a:spcPct val="80000"/>
              </a:lnSpc>
              <a:buNone/>
            </a:pPr>
            <a:r>
              <a:rPr lang="zh-CN" altLang="en-US" sz="2200" dirty="0" smtClean="0"/>
              <a:t>光纤通常被扎成束，外面有外壳保护 </a:t>
            </a:r>
          </a:p>
          <a:p>
            <a:pPr eaLnBrk="1" hangingPunct="1">
              <a:lnSpc>
                <a:spcPct val="80000"/>
              </a:lnSpc>
              <a:buNone/>
            </a:pPr>
            <a:r>
              <a:rPr lang="zh-CN" altLang="en-US" sz="2200" dirty="0" smtClean="0"/>
              <a:t>（</a:t>
            </a:r>
            <a:r>
              <a:rPr lang="en-US" altLang="zh-CN" sz="2200" dirty="0" smtClean="0"/>
              <a:t>3</a:t>
            </a:r>
            <a:r>
              <a:rPr lang="zh-CN" altLang="en-US" sz="2200" dirty="0" smtClean="0"/>
              <a:t>）连通性：光纤最普遍的连接方式是</a:t>
            </a:r>
            <a:r>
              <a:rPr lang="zh-CN" altLang="en-US" sz="2200" b="0" dirty="0" smtClean="0">
                <a:solidFill>
                  <a:srgbClr val="0000FF"/>
                </a:solidFill>
              </a:rPr>
              <a:t>点对点连接</a:t>
            </a:r>
            <a:r>
              <a:rPr lang="zh-CN" altLang="en-US" sz="2200" dirty="0" smtClean="0"/>
              <a:t>。</a:t>
            </a:r>
          </a:p>
          <a:p>
            <a:pPr eaLnBrk="1" hangingPunct="1">
              <a:lnSpc>
                <a:spcPct val="80000"/>
              </a:lnSpc>
              <a:buNone/>
            </a:pPr>
            <a:r>
              <a:rPr lang="zh-CN" altLang="en-US" sz="2200" dirty="0" smtClean="0"/>
              <a:t>（</a:t>
            </a:r>
            <a:r>
              <a:rPr lang="en-US" altLang="zh-CN" sz="2200" dirty="0" smtClean="0"/>
              <a:t>4</a:t>
            </a:r>
            <a:r>
              <a:rPr lang="zh-CN" altLang="en-US" sz="2200" dirty="0" smtClean="0"/>
              <a:t>）地理范围：远距离传输，信息衰减很小，误码率很低</a:t>
            </a:r>
          </a:p>
          <a:p>
            <a:pPr eaLnBrk="1" hangingPunct="1">
              <a:lnSpc>
                <a:spcPct val="80000"/>
              </a:lnSpc>
              <a:buNone/>
            </a:pPr>
            <a:r>
              <a:rPr lang="zh-CN" altLang="en-US" sz="2200" dirty="0" smtClean="0"/>
              <a:t>（</a:t>
            </a:r>
            <a:r>
              <a:rPr lang="en-US" altLang="zh-CN" sz="2200" dirty="0" smtClean="0"/>
              <a:t>5</a:t>
            </a:r>
            <a:r>
              <a:rPr lang="zh-CN" altLang="en-US" sz="2200" dirty="0" smtClean="0"/>
              <a:t>）抗干扰能力：</a:t>
            </a:r>
            <a:r>
              <a:rPr lang="zh-CN" altLang="en-US" sz="2200" dirty="0" smtClean="0">
                <a:solidFill>
                  <a:srgbClr val="FF0000"/>
                </a:solidFill>
              </a:rPr>
              <a:t>抗干扰（电磁）能力最强</a:t>
            </a:r>
            <a:r>
              <a:rPr lang="zh-CN" altLang="en-US" sz="2200" dirty="0" smtClean="0"/>
              <a:t>，衰减小，安全性保密性好。</a:t>
            </a:r>
          </a:p>
          <a:p>
            <a:pPr eaLnBrk="1" hangingPunct="1">
              <a:spcBef>
                <a:spcPct val="0"/>
              </a:spcBef>
              <a:buClrTx/>
              <a:buSzTx/>
              <a:buFontTx/>
              <a:buNone/>
            </a:pPr>
            <a:r>
              <a:rPr lang="zh-CN" altLang="en-US" sz="2200" dirty="0" smtClean="0">
                <a:solidFill>
                  <a:schemeClr val="hlink"/>
                </a:solidFill>
              </a:rPr>
              <a:t>         光纤</a:t>
            </a:r>
            <a:r>
              <a:rPr lang="zh-CN" altLang="en-US" sz="2200" b="0" dirty="0" smtClean="0">
                <a:solidFill>
                  <a:schemeClr val="hlink"/>
                </a:solidFill>
                <a:ea typeface="黑体" pitchFamily="2" charset="-122"/>
              </a:rPr>
              <a:t>缺点：质地较脆、机械强度低，注意弯曲半径</a:t>
            </a:r>
          </a:p>
          <a:p>
            <a:pPr eaLnBrk="1" hangingPunct="1">
              <a:lnSpc>
                <a:spcPct val="80000"/>
              </a:lnSpc>
            </a:pPr>
            <a:endParaRPr lang="en-US" altLang="zh-CN" sz="2200" b="0" dirty="0" smtClean="0">
              <a:solidFill>
                <a:schemeClr val="hlink"/>
              </a:solidFill>
              <a:ea typeface="黑体" pitchFamily="2"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val 4"/>
          <p:cNvSpPr>
            <a:spLocks noChangeArrowheads="1"/>
          </p:cNvSpPr>
          <p:nvPr/>
        </p:nvSpPr>
        <p:spPr bwMode="auto">
          <a:xfrm rot="1080000">
            <a:off x="839788" y="2963863"/>
            <a:ext cx="1112837" cy="1111250"/>
          </a:xfrm>
          <a:prstGeom prst="ellipse">
            <a:avLst/>
          </a:prstGeom>
          <a:solidFill>
            <a:srgbClr val="F95A07"/>
          </a:solidFill>
          <a:ln w="12700">
            <a:solidFill>
              <a:srgbClr val="0000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71" name="Line 5"/>
          <p:cNvSpPr>
            <a:spLocks noChangeShapeType="1"/>
          </p:cNvSpPr>
          <p:nvPr/>
        </p:nvSpPr>
        <p:spPr bwMode="auto">
          <a:xfrm>
            <a:off x="1524000" y="2971800"/>
            <a:ext cx="2771775" cy="900113"/>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7172" name="Line 6"/>
          <p:cNvSpPr>
            <a:spLocks noChangeShapeType="1"/>
          </p:cNvSpPr>
          <p:nvPr/>
        </p:nvSpPr>
        <p:spPr bwMode="auto">
          <a:xfrm>
            <a:off x="1157288" y="4033838"/>
            <a:ext cx="2790825" cy="906462"/>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7173" name="Rectangle 7"/>
          <p:cNvSpPr>
            <a:spLocks noChangeArrowheads="1"/>
          </p:cNvSpPr>
          <p:nvPr/>
        </p:nvSpPr>
        <p:spPr bwMode="auto">
          <a:xfrm rot="1080000">
            <a:off x="1331913" y="3398838"/>
            <a:ext cx="2838450" cy="1143000"/>
          </a:xfrm>
          <a:prstGeom prst="rect">
            <a:avLst/>
          </a:prstGeom>
          <a:solidFill>
            <a:srgbClr val="F95A07"/>
          </a:solidFill>
          <a:ln w="9525">
            <a:no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74" name="Oval 8"/>
          <p:cNvSpPr>
            <a:spLocks noChangeArrowheads="1"/>
          </p:cNvSpPr>
          <p:nvPr/>
        </p:nvSpPr>
        <p:spPr bwMode="auto">
          <a:xfrm rot="1080000">
            <a:off x="3540125" y="3840163"/>
            <a:ext cx="1112838" cy="1111250"/>
          </a:xfrm>
          <a:prstGeom prst="ellipse">
            <a:avLst/>
          </a:prstGeom>
          <a:solidFill>
            <a:srgbClr val="F95A07"/>
          </a:solidFill>
          <a:ln w="12700">
            <a:solidFill>
              <a:srgbClr val="0000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75" name="Oval 9" descr="Light horizontal"/>
          <p:cNvSpPr>
            <a:spLocks noChangeArrowheads="1"/>
          </p:cNvSpPr>
          <p:nvPr/>
        </p:nvSpPr>
        <p:spPr bwMode="auto">
          <a:xfrm rot="1080000">
            <a:off x="3714750" y="3997325"/>
            <a:ext cx="788988" cy="787400"/>
          </a:xfrm>
          <a:prstGeom prst="ellipse">
            <a:avLst/>
          </a:prstGeom>
          <a:pattFill prst="ltHorz">
            <a:fgClr>
              <a:srgbClr val="919191"/>
            </a:fgClr>
            <a:bgClr>
              <a:schemeClr val="bg1"/>
            </a:bgClr>
          </a:pattFill>
          <a:ln w="12700">
            <a:solidFill>
              <a:srgbClr val="0000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76" name="Rectangle 10" descr="Light horizontal"/>
          <p:cNvSpPr>
            <a:spLocks noChangeArrowheads="1"/>
          </p:cNvSpPr>
          <p:nvPr/>
        </p:nvSpPr>
        <p:spPr bwMode="auto">
          <a:xfrm rot="1080000">
            <a:off x="4094163" y="4130675"/>
            <a:ext cx="828675" cy="800100"/>
          </a:xfrm>
          <a:prstGeom prst="rect">
            <a:avLst/>
          </a:prstGeom>
          <a:pattFill prst="ltHorz">
            <a:fgClr>
              <a:srgbClr val="919191"/>
            </a:fgClr>
            <a:bgClr>
              <a:schemeClr val="bg1"/>
            </a:bgClr>
          </a:pattFill>
          <a:ln w="9525">
            <a:no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77" name="Oval 11" descr="Light horizontal"/>
          <p:cNvSpPr>
            <a:spLocks noChangeArrowheads="1"/>
          </p:cNvSpPr>
          <p:nvPr/>
        </p:nvSpPr>
        <p:spPr bwMode="auto">
          <a:xfrm rot="1080000">
            <a:off x="4506913" y="4264025"/>
            <a:ext cx="788987" cy="787400"/>
          </a:xfrm>
          <a:prstGeom prst="ellipse">
            <a:avLst/>
          </a:prstGeom>
          <a:pattFill prst="ltHorz">
            <a:fgClr>
              <a:srgbClr val="919191"/>
            </a:fgClr>
            <a:bgClr>
              <a:schemeClr val="bg1"/>
            </a:bgClr>
          </a:pattFill>
          <a:ln w="12700">
            <a:solidFill>
              <a:srgbClr val="0000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78" name="Line 12"/>
          <p:cNvSpPr>
            <a:spLocks noChangeShapeType="1"/>
          </p:cNvSpPr>
          <p:nvPr/>
        </p:nvSpPr>
        <p:spPr bwMode="auto">
          <a:xfrm>
            <a:off x="4271963" y="4037013"/>
            <a:ext cx="760412" cy="24765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179" name="Line 13"/>
          <p:cNvSpPr>
            <a:spLocks noChangeShapeType="1"/>
          </p:cNvSpPr>
          <p:nvPr/>
        </p:nvSpPr>
        <p:spPr bwMode="auto">
          <a:xfrm>
            <a:off x="3971925" y="4776788"/>
            <a:ext cx="769938" cy="25082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180" name="Line 14"/>
          <p:cNvSpPr>
            <a:spLocks noChangeShapeType="1"/>
          </p:cNvSpPr>
          <p:nvPr/>
        </p:nvSpPr>
        <p:spPr bwMode="auto">
          <a:xfrm>
            <a:off x="1235075" y="4078288"/>
            <a:ext cx="2690813" cy="87312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181" name="Line 15"/>
          <p:cNvSpPr>
            <a:spLocks noChangeShapeType="1"/>
          </p:cNvSpPr>
          <p:nvPr/>
        </p:nvSpPr>
        <p:spPr bwMode="auto">
          <a:xfrm>
            <a:off x="1541463" y="2976563"/>
            <a:ext cx="2744787" cy="89217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182" name="Oval 16"/>
          <p:cNvSpPr>
            <a:spLocks noChangeArrowheads="1"/>
          </p:cNvSpPr>
          <p:nvPr/>
        </p:nvSpPr>
        <p:spPr bwMode="auto">
          <a:xfrm rot="1080000">
            <a:off x="4710113" y="4443413"/>
            <a:ext cx="425450" cy="425450"/>
          </a:xfrm>
          <a:prstGeom prst="ellipse">
            <a:avLst/>
          </a:prstGeom>
          <a:solidFill>
            <a:srgbClr val="DADADA"/>
          </a:solidFill>
          <a:ln w="12700">
            <a:solidFill>
              <a:srgbClr val="0000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83" name="Line 17"/>
          <p:cNvSpPr>
            <a:spLocks noChangeShapeType="1"/>
          </p:cNvSpPr>
          <p:nvPr/>
        </p:nvSpPr>
        <p:spPr bwMode="auto">
          <a:xfrm>
            <a:off x="4987925" y="4451350"/>
            <a:ext cx="884238" cy="287338"/>
          </a:xfrm>
          <a:prstGeom prst="line">
            <a:avLst/>
          </a:prstGeom>
          <a:noFill/>
          <a:ln w="25400">
            <a:solidFill>
              <a:srgbClr val="000000"/>
            </a:solidFill>
            <a:round/>
            <a:headEnd type="none" w="sm" len="sm"/>
            <a:tailEnd type="none" w="sm" len="sm"/>
          </a:ln>
        </p:spPr>
        <p:txBody>
          <a:bodyPr wrap="none" anchor="ctr"/>
          <a:lstStyle/>
          <a:p>
            <a:endParaRPr lang="zh-CN" altLang="en-US"/>
          </a:p>
        </p:txBody>
      </p:sp>
      <p:sp>
        <p:nvSpPr>
          <p:cNvPr id="7184" name="Line 18"/>
          <p:cNvSpPr>
            <a:spLocks noChangeShapeType="1"/>
          </p:cNvSpPr>
          <p:nvPr/>
        </p:nvSpPr>
        <p:spPr bwMode="auto">
          <a:xfrm>
            <a:off x="4851400" y="4857750"/>
            <a:ext cx="884238" cy="28733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185" name="Rectangle 19"/>
          <p:cNvSpPr>
            <a:spLocks noChangeArrowheads="1"/>
          </p:cNvSpPr>
          <p:nvPr/>
        </p:nvSpPr>
        <p:spPr bwMode="auto">
          <a:xfrm rot="1080000">
            <a:off x="4930775" y="4598988"/>
            <a:ext cx="889000" cy="406400"/>
          </a:xfrm>
          <a:prstGeom prst="rect">
            <a:avLst/>
          </a:prstGeom>
          <a:solidFill>
            <a:srgbClr val="DADADA"/>
          </a:solidFill>
          <a:ln w="12700">
            <a:solidFill>
              <a:srgbClr val="DADADA"/>
            </a:solid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86" name="Oval 20"/>
          <p:cNvSpPr>
            <a:spLocks noChangeArrowheads="1"/>
          </p:cNvSpPr>
          <p:nvPr/>
        </p:nvSpPr>
        <p:spPr bwMode="auto">
          <a:xfrm rot="1080000">
            <a:off x="5597525" y="4732338"/>
            <a:ext cx="427038" cy="425450"/>
          </a:xfrm>
          <a:prstGeom prst="ellipse">
            <a:avLst/>
          </a:prstGeom>
          <a:solidFill>
            <a:srgbClr val="DADADA"/>
          </a:solidFill>
          <a:ln w="12700">
            <a:solidFill>
              <a:srgbClr val="0000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87" name="Oval 21"/>
          <p:cNvSpPr>
            <a:spLocks noChangeArrowheads="1"/>
          </p:cNvSpPr>
          <p:nvPr/>
        </p:nvSpPr>
        <p:spPr bwMode="auto">
          <a:xfrm rot="1080000">
            <a:off x="5708650" y="4832350"/>
            <a:ext cx="212725" cy="211138"/>
          </a:xfrm>
          <a:prstGeom prst="ellipse">
            <a:avLst/>
          </a:prstGeom>
          <a:solidFill>
            <a:srgbClr val="FDE3BA"/>
          </a:solidFill>
          <a:ln w="12700">
            <a:solidFill>
              <a:srgbClr val="0000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88" name="Line 22"/>
          <p:cNvSpPr>
            <a:spLocks noChangeShapeType="1"/>
          </p:cNvSpPr>
          <p:nvPr/>
        </p:nvSpPr>
        <p:spPr bwMode="auto">
          <a:xfrm>
            <a:off x="5845175" y="4835525"/>
            <a:ext cx="573088" cy="18573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189" name="Line 23"/>
          <p:cNvSpPr>
            <a:spLocks noChangeShapeType="1"/>
          </p:cNvSpPr>
          <p:nvPr/>
        </p:nvSpPr>
        <p:spPr bwMode="auto">
          <a:xfrm>
            <a:off x="5778500" y="5040313"/>
            <a:ext cx="571500" cy="1857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190" name="Rectangle 24"/>
          <p:cNvSpPr>
            <a:spLocks noChangeArrowheads="1"/>
          </p:cNvSpPr>
          <p:nvPr/>
        </p:nvSpPr>
        <p:spPr bwMode="auto">
          <a:xfrm rot="1080000">
            <a:off x="5811838" y="4929188"/>
            <a:ext cx="587375" cy="204787"/>
          </a:xfrm>
          <a:prstGeom prst="rect">
            <a:avLst/>
          </a:prstGeom>
          <a:solidFill>
            <a:srgbClr val="FDE3BA"/>
          </a:solidFill>
          <a:ln w="9525">
            <a:no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91" name="Oval 25"/>
          <p:cNvSpPr>
            <a:spLocks noChangeArrowheads="1"/>
          </p:cNvSpPr>
          <p:nvPr/>
        </p:nvSpPr>
        <p:spPr bwMode="auto">
          <a:xfrm rot="1080000">
            <a:off x="6284913" y="5019675"/>
            <a:ext cx="211137" cy="211138"/>
          </a:xfrm>
          <a:prstGeom prst="ellipse">
            <a:avLst/>
          </a:prstGeom>
          <a:solidFill>
            <a:srgbClr val="FDE3BA"/>
          </a:solidFill>
          <a:ln w="12700">
            <a:solidFill>
              <a:srgbClr val="0000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92" name="Oval 26"/>
          <p:cNvSpPr>
            <a:spLocks noChangeArrowheads="1"/>
          </p:cNvSpPr>
          <p:nvPr/>
        </p:nvSpPr>
        <p:spPr bwMode="auto">
          <a:xfrm rot="1080000">
            <a:off x="6351588" y="5086350"/>
            <a:ext cx="84137" cy="82550"/>
          </a:xfrm>
          <a:prstGeom prst="ellipse">
            <a:avLst/>
          </a:prstGeom>
          <a:solidFill>
            <a:schemeClr val="bg1"/>
          </a:solidFill>
          <a:ln w="12700">
            <a:solidFill>
              <a:srgbClr val="0000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93" name="Line 27"/>
          <p:cNvSpPr>
            <a:spLocks noChangeShapeType="1"/>
          </p:cNvSpPr>
          <p:nvPr/>
        </p:nvSpPr>
        <p:spPr bwMode="auto">
          <a:xfrm>
            <a:off x="4889500" y="4878388"/>
            <a:ext cx="817563" cy="26511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194" name="Line 28"/>
          <p:cNvSpPr>
            <a:spLocks noChangeShapeType="1"/>
          </p:cNvSpPr>
          <p:nvPr/>
        </p:nvSpPr>
        <p:spPr bwMode="auto">
          <a:xfrm>
            <a:off x="5784850" y="5048250"/>
            <a:ext cx="566738" cy="18415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195" name="Line 29"/>
          <p:cNvSpPr>
            <a:spLocks noChangeShapeType="1"/>
          </p:cNvSpPr>
          <p:nvPr/>
        </p:nvSpPr>
        <p:spPr bwMode="auto">
          <a:xfrm>
            <a:off x="6408738" y="5087938"/>
            <a:ext cx="398462" cy="13017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196" name="Line 30"/>
          <p:cNvSpPr>
            <a:spLocks noChangeShapeType="1"/>
          </p:cNvSpPr>
          <p:nvPr/>
        </p:nvSpPr>
        <p:spPr bwMode="auto">
          <a:xfrm>
            <a:off x="6381750" y="5168900"/>
            <a:ext cx="381000" cy="122238"/>
          </a:xfrm>
          <a:prstGeom prst="line">
            <a:avLst/>
          </a:prstGeom>
          <a:noFill/>
          <a:ln w="25400">
            <a:solidFill>
              <a:srgbClr val="000000"/>
            </a:solidFill>
            <a:round/>
            <a:headEnd type="none" w="sm" len="sm"/>
            <a:tailEnd type="none" w="sm" len="sm"/>
          </a:ln>
        </p:spPr>
        <p:txBody>
          <a:bodyPr wrap="none" anchor="ctr"/>
          <a:lstStyle/>
          <a:p>
            <a:endParaRPr lang="zh-CN" altLang="en-US"/>
          </a:p>
        </p:txBody>
      </p:sp>
      <p:sp>
        <p:nvSpPr>
          <p:cNvPr id="7197" name="Rectangle 31"/>
          <p:cNvSpPr>
            <a:spLocks noChangeArrowheads="1"/>
          </p:cNvSpPr>
          <p:nvPr/>
        </p:nvSpPr>
        <p:spPr bwMode="auto">
          <a:xfrm rot="1080000">
            <a:off x="6378575" y="5154613"/>
            <a:ext cx="407988" cy="71437"/>
          </a:xfrm>
          <a:prstGeom prst="rect">
            <a:avLst/>
          </a:prstGeom>
          <a:solidFill>
            <a:schemeClr val="bg1"/>
          </a:solidFill>
          <a:ln w="9525">
            <a:no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98" name="Oval 32"/>
          <p:cNvSpPr>
            <a:spLocks noChangeArrowheads="1"/>
          </p:cNvSpPr>
          <p:nvPr/>
        </p:nvSpPr>
        <p:spPr bwMode="auto">
          <a:xfrm rot="1080000">
            <a:off x="6748463" y="5214938"/>
            <a:ext cx="84137" cy="82550"/>
          </a:xfrm>
          <a:prstGeom prst="ellipse">
            <a:avLst/>
          </a:prstGeom>
          <a:noFill/>
          <a:ln w="12700">
            <a:solidFill>
              <a:srgbClr val="0000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7199" name="Rectangle 33"/>
          <p:cNvSpPr>
            <a:spLocks noChangeArrowheads="1"/>
          </p:cNvSpPr>
          <p:nvPr/>
        </p:nvSpPr>
        <p:spPr bwMode="auto">
          <a:xfrm>
            <a:off x="1968500" y="2198688"/>
            <a:ext cx="3140075" cy="396875"/>
          </a:xfrm>
          <a:prstGeom prst="rect">
            <a:avLst/>
          </a:prstGeom>
          <a:noFill/>
          <a:ln w="9525">
            <a:noFill/>
            <a:miter lim="800000"/>
            <a:headEnd/>
            <a:tailEnd/>
          </a:ln>
        </p:spPr>
        <p:txBody>
          <a:bodyPr wrap="none" lIns="92075" tIns="46038" rIns="92075" bIns="46038">
            <a:spAutoFit/>
          </a:bodyPr>
          <a:lstStyle/>
          <a:p>
            <a:pPr eaLnBrk="0" hangingPunct="0">
              <a:spcBef>
                <a:spcPct val="0"/>
              </a:spcBef>
              <a:buClrTx/>
              <a:buSzTx/>
              <a:buFontTx/>
              <a:buNone/>
            </a:pPr>
            <a:r>
              <a:rPr lang="zh-CN" altLang="en-US" sz="2000" i="0">
                <a:solidFill>
                  <a:schemeClr val="tx1"/>
                </a:solidFill>
                <a:latin typeface="Arial" charset="0"/>
              </a:rPr>
              <a:t>表皮</a:t>
            </a:r>
            <a:r>
              <a:rPr lang="en-US" altLang="zh-CN" sz="2000" i="0">
                <a:solidFill>
                  <a:schemeClr val="tx1"/>
                </a:solidFill>
                <a:latin typeface="Arial" charset="0"/>
              </a:rPr>
              <a:t>Jacket (Typically PVC)</a:t>
            </a:r>
          </a:p>
        </p:txBody>
      </p:sp>
      <p:sp>
        <p:nvSpPr>
          <p:cNvPr id="7200" name="Rectangle 34"/>
          <p:cNvSpPr>
            <a:spLocks noChangeArrowheads="1"/>
          </p:cNvSpPr>
          <p:nvPr/>
        </p:nvSpPr>
        <p:spPr bwMode="auto">
          <a:xfrm>
            <a:off x="4364038" y="2935288"/>
            <a:ext cx="4681537" cy="701675"/>
          </a:xfrm>
          <a:prstGeom prst="rect">
            <a:avLst/>
          </a:prstGeom>
          <a:noFill/>
          <a:ln w="9525">
            <a:noFill/>
            <a:miter lim="800000"/>
            <a:headEnd/>
            <a:tailEnd/>
          </a:ln>
        </p:spPr>
        <p:txBody>
          <a:bodyPr wrap="none" lIns="92075" tIns="46038" rIns="92075" bIns="46038">
            <a:spAutoFit/>
          </a:bodyPr>
          <a:lstStyle/>
          <a:p>
            <a:pPr eaLnBrk="0" hangingPunct="0">
              <a:spcBef>
                <a:spcPct val="0"/>
              </a:spcBef>
              <a:buClrTx/>
              <a:buSzTx/>
              <a:buFontTx/>
              <a:buNone/>
            </a:pPr>
            <a:r>
              <a:rPr lang="en-US" altLang="zh-CN" sz="2000" i="0">
                <a:solidFill>
                  <a:schemeClr val="tx1"/>
                </a:solidFill>
                <a:latin typeface="Arial" charset="0"/>
              </a:rPr>
              <a:t>Strengthening Material (Aramid Yarn)</a:t>
            </a:r>
          </a:p>
          <a:p>
            <a:pPr eaLnBrk="0" hangingPunct="0">
              <a:spcBef>
                <a:spcPct val="0"/>
              </a:spcBef>
              <a:buClrTx/>
              <a:buSzTx/>
              <a:buFontTx/>
              <a:buNone/>
            </a:pPr>
            <a:r>
              <a:rPr lang="zh-CN" altLang="en-US" sz="2000" i="0">
                <a:solidFill>
                  <a:schemeClr val="tx1"/>
                </a:solidFill>
                <a:latin typeface="Arial" charset="0"/>
              </a:rPr>
              <a:t>抗拉材料</a:t>
            </a:r>
          </a:p>
        </p:txBody>
      </p:sp>
      <p:sp>
        <p:nvSpPr>
          <p:cNvPr id="7201" name="Rectangle 35"/>
          <p:cNvSpPr>
            <a:spLocks noChangeArrowheads="1"/>
          </p:cNvSpPr>
          <p:nvPr/>
        </p:nvSpPr>
        <p:spPr bwMode="auto">
          <a:xfrm>
            <a:off x="5614988" y="3716338"/>
            <a:ext cx="1981200" cy="396875"/>
          </a:xfrm>
          <a:prstGeom prst="rect">
            <a:avLst/>
          </a:prstGeom>
          <a:noFill/>
          <a:ln w="9525">
            <a:noFill/>
            <a:miter lim="800000"/>
            <a:headEnd/>
            <a:tailEnd/>
          </a:ln>
        </p:spPr>
        <p:txBody>
          <a:bodyPr lIns="92075" tIns="46038" rIns="92075" bIns="46038">
            <a:spAutoFit/>
          </a:bodyPr>
          <a:lstStyle/>
          <a:p>
            <a:pPr eaLnBrk="0" hangingPunct="0">
              <a:spcBef>
                <a:spcPct val="0"/>
              </a:spcBef>
              <a:buClrTx/>
              <a:buSzTx/>
              <a:buFontTx/>
              <a:buNone/>
            </a:pPr>
            <a:r>
              <a:rPr lang="en-US" altLang="zh-CN" sz="2000" i="0">
                <a:solidFill>
                  <a:schemeClr val="tx1"/>
                </a:solidFill>
                <a:latin typeface="Arial" charset="0"/>
              </a:rPr>
              <a:t>Buffer </a:t>
            </a:r>
            <a:r>
              <a:rPr lang="zh-CN" altLang="en-US" sz="2000" i="0">
                <a:solidFill>
                  <a:schemeClr val="tx1"/>
                </a:solidFill>
                <a:latin typeface="Arial" charset="0"/>
              </a:rPr>
              <a:t>缓冲</a:t>
            </a:r>
          </a:p>
        </p:txBody>
      </p:sp>
      <p:sp>
        <p:nvSpPr>
          <p:cNvPr id="7202" name="Rectangle 36"/>
          <p:cNvSpPr>
            <a:spLocks noChangeArrowheads="1"/>
          </p:cNvSpPr>
          <p:nvPr/>
        </p:nvSpPr>
        <p:spPr bwMode="auto">
          <a:xfrm>
            <a:off x="6273800" y="4203700"/>
            <a:ext cx="1958975" cy="366713"/>
          </a:xfrm>
          <a:prstGeom prst="rect">
            <a:avLst/>
          </a:prstGeom>
          <a:noFill/>
          <a:ln w="9525">
            <a:noFill/>
            <a:miter lim="800000"/>
            <a:headEnd/>
            <a:tailEnd/>
          </a:ln>
        </p:spPr>
        <p:txBody>
          <a:bodyPr lIns="92075" tIns="46038" rIns="92075" bIns="46038">
            <a:spAutoFit/>
          </a:bodyPr>
          <a:lstStyle/>
          <a:p>
            <a:pPr eaLnBrk="0" hangingPunct="0">
              <a:spcBef>
                <a:spcPct val="0"/>
              </a:spcBef>
              <a:buClrTx/>
              <a:buSzTx/>
              <a:buFontTx/>
              <a:buNone/>
            </a:pPr>
            <a:r>
              <a:rPr lang="en-US" altLang="zh-CN" sz="1800" i="0">
                <a:solidFill>
                  <a:schemeClr val="tx1"/>
                </a:solidFill>
                <a:latin typeface="Arial" charset="0"/>
              </a:rPr>
              <a:t>Cladding </a:t>
            </a:r>
            <a:r>
              <a:rPr lang="zh-CN" altLang="en-US" sz="1800" i="0">
                <a:solidFill>
                  <a:schemeClr val="tx1"/>
                </a:solidFill>
                <a:latin typeface="Arial" charset="0"/>
              </a:rPr>
              <a:t>填充物</a:t>
            </a:r>
          </a:p>
        </p:txBody>
      </p:sp>
      <p:sp>
        <p:nvSpPr>
          <p:cNvPr id="7203" name="Rectangle 37"/>
          <p:cNvSpPr>
            <a:spLocks noChangeArrowheads="1"/>
          </p:cNvSpPr>
          <p:nvPr/>
        </p:nvSpPr>
        <p:spPr bwMode="auto">
          <a:xfrm>
            <a:off x="7172325" y="4657725"/>
            <a:ext cx="1376363" cy="396875"/>
          </a:xfrm>
          <a:prstGeom prst="rect">
            <a:avLst/>
          </a:prstGeom>
          <a:noFill/>
          <a:ln w="9525">
            <a:noFill/>
            <a:miter lim="800000"/>
            <a:headEnd/>
            <a:tailEnd/>
          </a:ln>
        </p:spPr>
        <p:txBody>
          <a:bodyPr lIns="92075" tIns="46038" rIns="92075" bIns="46038">
            <a:spAutoFit/>
          </a:bodyPr>
          <a:lstStyle/>
          <a:p>
            <a:pPr eaLnBrk="0" hangingPunct="0">
              <a:spcBef>
                <a:spcPct val="0"/>
              </a:spcBef>
              <a:buClrTx/>
              <a:buSzTx/>
              <a:buFontTx/>
              <a:buNone/>
            </a:pPr>
            <a:r>
              <a:rPr lang="en-US" altLang="zh-CN" sz="2000" i="0">
                <a:solidFill>
                  <a:schemeClr val="tx1"/>
                </a:solidFill>
                <a:latin typeface="Arial" charset="0"/>
              </a:rPr>
              <a:t>Core </a:t>
            </a:r>
            <a:r>
              <a:rPr lang="zh-CN" altLang="en-US" sz="2000" i="0">
                <a:solidFill>
                  <a:schemeClr val="tx1"/>
                </a:solidFill>
                <a:latin typeface="Arial" charset="0"/>
              </a:rPr>
              <a:t>核</a:t>
            </a:r>
          </a:p>
        </p:txBody>
      </p:sp>
      <p:sp>
        <p:nvSpPr>
          <p:cNvPr id="7204" name="Line 38"/>
          <p:cNvSpPr>
            <a:spLocks noChangeShapeType="1"/>
          </p:cNvSpPr>
          <p:nvPr/>
        </p:nvSpPr>
        <p:spPr bwMode="auto">
          <a:xfrm flipH="1">
            <a:off x="3184525" y="2728913"/>
            <a:ext cx="215900" cy="628650"/>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7205" name="Line 39"/>
          <p:cNvSpPr>
            <a:spLocks noChangeShapeType="1"/>
          </p:cNvSpPr>
          <p:nvPr/>
        </p:nvSpPr>
        <p:spPr bwMode="auto">
          <a:xfrm flipH="1">
            <a:off x="4743450" y="3600450"/>
            <a:ext cx="328613" cy="485775"/>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7206" name="Line 40"/>
          <p:cNvSpPr>
            <a:spLocks noChangeShapeType="1"/>
          </p:cNvSpPr>
          <p:nvPr/>
        </p:nvSpPr>
        <p:spPr bwMode="auto">
          <a:xfrm flipH="1">
            <a:off x="5586413" y="4229100"/>
            <a:ext cx="242887" cy="300038"/>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7207" name="Line 41"/>
          <p:cNvSpPr>
            <a:spLocks noChangeShapeType="1"/>
          </p:cNvSpPr>
          <p:nvPr/>
        </p:nvSpPr>
        <p:spPr bwMode="auto">
          <a:xfrm flipH="1">
            <a:off x="6302375" y="4600575"/>
            <a:ext cx="384175" cy="314325"/>
          </a:xfrm>
          <a:prstGeom prst="line">
            <a:avLst/>
          </a:prstGeom>
          <a:noFill/>
          <a:ln w="12700">
            <a:solidFill>
              <a:schemeClr val="tx1"/>
            </a:solidFill>
            <a:round/>
            <a:headEnd type="none" w="sm" len="sm"/>
            <a:tailEnd type="stealth" w="med" len="lg"/>
          </a:ln>
        </p:spPr>
        <p:txBody>
          <a:bodyPr wrap="none" anchor="ctr"/>
          <a:lstStyle/>
          <a:p>
            <a:endParaRPr lang="zh-CN" altLang="en-US"/>
          </a:p>
        </p:txBody>
      </p:sp>
      <p:sp>
        <p:nvSpPr>
          <p:cNvPr id="7208" name="Line 42"/>
          <p:cNvSpPr>
            <a:spLocks noChangeShapeType="1"/>
          </p:cNvSpPr>
          <p:nvPr/>
        </p:nvSpPr>
        <p:spPr bwMode="auto">
          <a:xfrm flipH="1">
            <a:off x="6872288" y="4986338"/>
            <a:ext cx="500062" cy="185737"/>
          </a:xfrm>
          <a:prstGeom prst="line">
            <a:avLst/>
          </a:prstGeom>
          <a:noFill/>
          <a:ln w="12700">
            <a:solidFill>
              <a:schemeClr val="tx1"/>
            </a:solidFill>
            <a:round/>
            <a:headEnd type="none" w="sm" len="sm"/>
            <a:tailEnd type="stealth" w="med" len="lg"/>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16013" y="549275"/>
            <a:ext cx="7793037" cy="768350"/>
          </a:xfrm>
        </p:spPr>
        <p:txBody>
          <a:bodyPr/>
          <a:lstStyle/>
          <a:p>
            <a:pPr eaLnBrk="1" hangingPunct="1"/>
            <a:r>
              <a:rPr lang="zh-CN" altLang="en-US" sz="2800" b="0" smtClean="0"/>
              <a:t>光纤通信介绍</a:t>
            </a:r>
          </a:p>
        </p:txBody>
      </p:sp>
      <p:sp>
        <p:nvSpPr>
          <p:cNvPr id="8195" name="Rectangle 3"/>
          <p:cNvSpPr>
            <a:spLocks noGrp="1" noChangeArrowheads="1"/>
          </p:cNvSpPr>
          <p:nvPr>
            <p:ph type="body" idx="1"/>
          </p:nvPr>
        </p:nvSpPr>
        <p:spPr>
          <a:xfrm>
            <a:off x="539750" y="1412875"/>
            <a:ext cx="7772400" cy="3954463"/>
          </a:xfrm>
        </p:spPr>
        <p:txBody>
          <a:bodyPr/>
          <a:lstStyle/>
          <a:p>
            <a:pPr eaLnBrk="1" hangingPunct="1"/>
            <a:r>
              <a:rPr lang="en-US" altLang="zh-CN" sz="2000" smtClean="0"/>
              <a:t> </a:t>
            </a:r>
            <a:r>
              <a:rPr lang="zh-CN" altLang="en-US" sz="2000" smtClean="0">
                <a:solidFill>
                  <a:schemeClr val="folHlink"/>
                </a:solidFill>
              </a:rPr>
              <a:t>光纤通信的原理</a:t>
            </a:r>
            <a:r>
              <a:rPr lang="zh-CN" altLang="en-US" sz="2000" smtClean="0"/>
              <a:t>：</a:t>
            </a:r>
            <a:r>
              <a:rPr lang="zh-CN" altLang="en-US" sz="2000" smtClean="0">
                <a:solidFill>
                  <a:schemeClr val="folHlink"/>
                </a:solidFill>
              </a:rPr>
              <a:t>光电转换</a:t>
            </a:r>
            <a:r>
              <a:rPr lang="zh-CN" altLang="en-US" sz="2000" smtClean="0"/>
              <a:t>，在发送端首先要把传送的信息变成电信号，然后调制到激光器发出的激光束上，使光的强度随电信号的幅度</a:t>
            </a:r>
            <a:r>
              <a:rPr lang="en-US" altLang="zh-CN" sz="2000" smtClean="0"/>
              <a:t>(</a:t>
            </a:r>
            <a:r>
              <a:rPr lang="zh-CN" altLang="en-US" sz="2000" smtClean="0"/>
              <a:t>频率</a:t>
            </a:r>
            <a:r>
              <a:rPr lang="en-US" altLang="zh-CN" sz="2000" smtClean="0"/>
              <a:t>)</a:t>
            </a:r>
            <a:r>
              <a:rPr lang="zh-CN" altLang="en-US" sz="2000" smtClean="0"/>
              <a:t>变化而变化，并通过光纤发送出去；在接收端，检测器收到光信号后把它变换成电信号，经解调后恢复原信息。 </a:t>
            </a:r>
          </a:p>
          <a:p>
            <a:pPr eaLnBrk="1" hangingPunct="1"/>
            <a:r>
              <a:rPr lang="zh-CN" altLang="en-US" sz="2400" smtClean="0">
                <a:solidFill>
                  <a:schemeClr val="folHlink"/>
                </a:solidFill>
                <a:latin typeface="楷体_GB2312" pitchFamily="49" charset="-122"/>
                <a:ea typeface="楷体_GB2312" pitchFamily="49" charset="-122"/>
              </a:rPr>
              <a:t>光纤是利用有光脉冲信号表示</a:t>
            </a:r>
            <a:r>
              <a:rPr lang="en-US" altLang="zh-CN" sz="2400" smtClean="0">
                <a:solidFill>
                  <a:schemeClr val="folHlink"/>
                </a:solidFill>
                <a:latin typeface="楷体_GB2312" pitchFamily="49" charset="-122"/>
                <a:ea typeface="楷体_GB2312" pitchFamily="49" charset="-122"/>
              </a:rPr>
              <a:t>1</a:t>
            </a:r>
            <a:r>
              <a:rPr lang="zh-CN" altLang="en-US" sz="2400" smtClean="0">
                <a:solidFill>
                  <a:schemeClr val="folHlink"/>
                </a:solidFill>
                <a:latin typeface="楷体_GB2312" pitchFamily="49" charset="-122"/>
                <a:ea typeface="楷体_GB2312" pitchFamily="49" charset="-122"/>
              </a:rPr>
              <a:t>，没有光脉冲来表示</a:t>
            </a:r>
            <a:r>
              <a:rPr lang="en-US" altLang="zh-CN" sz="2400" smtClean="0">
                <a:solidFill>
                  <a:schemeClr val="folHlink"/>
                </a:solidFill>
                <a:latin typeface="楷体_GB2312" pitchFamily="49" charset="-122"/>
                <a:ea typeface="楷体_GB2312" pitchFamily="49" charset="-122"/>
              </a:rPr>
              <a:t>0</a:t>
            </a:r>
            <a:r>
              <a:rPr lang="zh-CN" altLang="en-US" sz="2400" smtClean="0">
                <a:solidFill>
                  <a:schemeClr val="folHlink"/>
                </a:solidFill>
                <a:latin typeface="楷体_GB2312" pitchFamily="49" charset="-122"/>
                <a:ea typeface="楷体_GB2312" pitchFamily="49" charset="-122"/>
              </a:rPr>
              <a:t>。</a:t>
            </a:r>
            <a:r>
              <a:rPr lang="zh-CN" altLang="en-US" sz="2400" smtClean="0">
                <a:latin typeface="楷体_GB2312" pitchFamily="49" charset="-122"/>
                <a:ea typeface="楷体_GB2312" pitchFamily="49" charset="-122"/>
              </a:rPr>
              <a:t> </a:t>
            </a:r>
            <a:br>
              <a:rPr lang="zh-CN" altLang="en-US" sz="2400" smtClean="0">
                <a:latin typeface="楷体_GB2312" pitchFamily="49" charset="-122"/>
                <a:ea typeface="楷体_GB2312" pitchFamily="49" charset="-122"/>
              </a:rPr>
            </a:br>
            <a:r>
              <a:rPr lang="zh-CN" altLang="en-US" sz="2000" b="0" smtClean="0"/>
              <a:t>光纤通信系统的组成：光源、光纤、光发送机和光接收机。 </a:t>
            </a:r>
          </a:p>
          <a:p>
            <a:pPr eaLnBrk="1" hangingPunct="1">
              <a:lnSpc>
                <a:spcPct val="90000"/>
              </a:lnSpc>
            </a:pPr>
            <a:r>
              <a:rPr lang="zh-CN" altLang="en-US" sz="2000" b="0" smtClean="0"/>
              <a:t>    ⑴ 光源</a:t>
            </a:r>
            <a:r>
              <a:rPr lang="en-US" altLang="zh-CN" sz="2000" b="0" smtClean="0">
                <a:latin typeface="Times New Roman" pitchFamily="18" charset="0"/>
              </a:rPr>
              <a:t>—</a:t>
            </a:r>
            <a:r>
              <a:rPr lang="zh-CN" altLang="en-US" sz="2000" b="0" smtClean="0"/>
              <a:t>激光光源是光波产生的根源； </a:t>
            </a:r>
          </a:p>
          <a:p>
            <a:pPr eaLnBrk="1" hangingPunct="1">
              <a:lnSpc>
                <a:spcPct val="90000"/>
              </a:lnSpc>
            </a:pPr>
            <a:r>
              <a:rPr lang="zh-CN" altLang="en-US" sz="2000" b="0" smtClean="0"/>
              <a:t>    ⑵ 光纤</a:t>
            </a:r>
            <a:r>
              <a:rPr lang="en-US" altLang="zh-CN" sz="2000" b="0" smtClean="0">
                <a:latin typeface="Times New Roman" pitchFamily="18" charset="0"/>
              </a:rPr>
              <a:t>—</a:t>
            </a:r>
            <a:r>
              <a:rPr lang="zh-CN" altLang="en-US" sz="2000" b="0" smtClean="0"/>
              <a:t>光纤是传输光波的导体；</a:t>
            </a:r>
          </a:p>
          <a:p>
            <a:pPr eaLnBrk="1" hangingPunct="1">
              <a:lnSpc>
                <a:spcPct val="90000"/>
              </a:lnSpc>
            </a:pPr>
            <a:r>
              <a:rPr lang="zh-CN" altLang="en-US" sz="2000" b="0" smtClean="0"/>
              <a:t>    ⑶ 光发送机</a:t>
            </a:r>
            <a:r>
              <a:rPr lang="en-US" altLang="zh-CN" sz="2000" b="0" smtClean="0">
                <a:latin typeface="Times New Roman" pitchFamily="18" charset="0"/>
              </a:rPr>
              <a:t>—</a:t>
            </a:r>
            <a:r>
              <a:rPr lang="zh-CN" altLang="en-US" sz="2000" b="0" smtClean="0"/>
              <a:t>光发送机负责产生光束，将电信号转变成光信号，再把光 信号导入光纤；</a:t>
            </a:r>
          </a:p>
          <a:p>
            <a:pPr eaLnBrk="1" hangingPunct="1">
              <a:lnSpc>
                <a:spcPct val="90000"/>
              </a:lnSpc>
            </a:pPr>
            <a:r>
              <a:rPr lang="zh-CN" altLang="en-US" sz="2000" b="0" smtClean="0"/>
              <a:t>     ⑷ 光接收机</a:t>
            </a:r>
            <a:r>
              <a:rPr lang="en-US" altLang="zh-CN" sz="2000" b="0" smtClean="0">
                <a:latin typeface="Times New Roman" pitchFamily="18" charset="0"/>
              </a:rPr>
              <a:t>—</a:t>
            </a:r>
            <a:r>
              <a:rPr lang="zh-CN" altLang="en-US" sz="2000" b="0" smtClean="0"/>
              <a:t>光接收机负责接收从光纤上传输过来的光信号，并将它转变成电信号，经解码后再作相应处理。</a:t>
            </a:r>
          </a:p>
        </p:txBody>
      </p:sp>
      <p:pic>
        <p:nvPicPr>
          <p:cNvPr id="8196" name="Picture 4"/>
          <p:cNvPicPr>
            <a:picLocks noChangeAspect="1" noChangeArrowheads="1"/>
          </p:cNvPicPr>
          <p:nvPr/>
        </p:nvPicPr>
        <p:blipFill>
          <a:blip r:embed="rId2"/>
          <a:srcRect/>
          <a:stretch>
            <a:fillRect/>
          </a:stretch>
        </p:blipFill>
        <p:spPr bwMode="auto">
          <a:xfrm>
            <a:off x="539750" y="5445125"/>
            <a:ext cx="7620000" cy="1296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1</a:t>
            </a:r>
            <a:r>
              <a:rPr lang="zh-CN" altLang="en-US" smtClean="0"/>
              <a:t>、光纤通信的优点</a:t>
            </a:r>
          </a:p>
        </p:txBody>
      </p:sp>
      <p:sp>
        <p:nvSpPr>
          <p:cNvPr id="9219" name="Rectangle 3"/>
          <p:cNvSpPr>
            <a:spLocks noGrp="1" noChangeArrowheads="1"/>
          </p:cNvSpPr>
          <p:nvPr>
            <p:ph type="body" idx="1"/>
          </p:nvPr>
        </p:nvSpPr>
        <p:spPr/>
        <p:txBody>
          <a:bodyPr/>
          <a:lstStyle/>
          <a:p>
            <a:pPr eaLnBrk="1" hangingPunct="1"/>
            <a:r>
              <a:rPr lang="zh-CN" altLang="en-US" smtClean="0"/>
              <a:t>频带宽、通信容量大。</a:t>
            </a:r>
          </a:p>
          <a:p>
            <a:pPr eaLnBrk="1" hangingPunct="1"/>
            <a:r>
              <a:rPr lang="zh-CN" altLang="en-US" smtClean="0"/>
              <a:t>损耗低，中继距离长。</a:t>
            </a:r>
          </a:p>
          <a:p>
            <a:pPr eaLnBrk="1" hangingPunct="1"/>
            <a:r>
              <a:rPr lang="zh-CN" altLang="en-US" smtClean="0"/>
              <a:t>抗电磁干扰最强，适应恶劣环境。</a:t>
            </a:r>
          </a:p>
          <a:p>
            <a:pPr eaLnBrk="1" hangingPunct="1"/>
            <a:r>
              <a:rPr lang="zh-CN" altLang="en-US" smtClean="0"/>
              <a:t>无串音干扰，保密性好。</a:t>
            </a:r>
          </a:p>
          <a:p>
            <a:pPr eaLnBrk="1" hangingPunct="1"/>
            <a:r>
              <a:rPr lang="zh-CN" altLang="en-US" smtClean="0"/>
              <a:t>原材料丰富，节约材料。</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mtClean="0"/>
              <a:t>2</a:t>
            </a:r>
            <a:r>
              <a:rPr lang="zh-CN" altLang="en-US" smtClean="0"/>
              <a:t>、光纤的分类</a:t>
            </a:r>
          </a:p>
        </p:txBody>
      </p:sp>
      <p:sp>
        <p:nvSpPr>
          <p:cNvPr id="10243" name="Rectangle 3"/>
          <p:cNvSpPr>
            <a:spLocks noGrp="1" noChangeArrowheads="1"/>
          </p:cNvSpPr>
          <p:nvPr>
            <p:ph type="body" idx="1"/>
          </p:nvPr>
        </p:nvSpPr>
        <p:spPr/>
        <p:txBody>
          <a:bodyPr/>
          <a:lstStyle/>
          <a:p>
            <a:pPr eaLnBrk="1" hangingPunct="1"/>
            <a:r>
              <a:rPr lang="zh-CN" altLang="en-US" smtClean="0"/>
              <a:t>根据模数分类</a:t>
            </a:r>
          </a:p>
          <a:p>
            <a:pPr lvl="1" eaLnBrk="1" hangingPunct="1"/>
            <a:r>
              <a:rPr lang="zh-CN" altLang="en-US" smtClean="0"/>
              <a:t>单模、多模</a:t>
            </a:r>
          </a:p>
          <a:p>
            <a:pPr eaLnBrk="1" hangingPunct="1"/>
            <a:r>
              <a:rPr lang="zh-CN" altLang="en-US" smtClean="0"/>
              <a:t>根据芯径分类</a:t>
            </a:r>
          </a:p>
          <a:p>
            <a:pPr eaLnBrk="1" hangingPunct="1"/>
            <a:r>
              <a:rPr lang="zh-CN" altLang="en-US" smtClean="0"/>
              <a:t>根据工作波长分类</a:t>
            </a:r>
          </a:p>
          <a:p>
            <a:pPr lvl="1" eaLnBrk="1" hangingPunct="1"/>
            <a:endParaRPr lang="zh-CN" altLang="en-US"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p:txBody>
          <a:bodyPr/>
          <a:lstStyle/>
          <a:p>
            <a:pPr algn="ctr" eaLnBrk="1" hangingPunct="1"/>
            <a:r>
              <a:rPr lang="zh-CN" altLang="en-US" dirty="0" smtClean="0"/>
              <a:t>单模与多模</a:t>
            </a:r>
          </a:p>
        </p:txBody>
      </p:sp>
      <p:sp>
        <p:nvSpPr>
          <p:cNvPr id="11267" name="Rectangle 3"/>
          <p:cNvSpPr>
            <a:spLocks noGrp="1" noChangeArrowheads="1"/>
          </p:cNvSpPr>
          <p:nvPr>
            <p:ph type="body" idx="4294967295"/>
          </p:nvPr>
        </p:nvSpPr>
        <p:spPr/>
        <p:txBody>
          <a:bodyPr/>
          <a:lstStyle/>
          <a:p>
            <a:pPr eaLnBrk="1" hangingPunct="1">
              <a:lnSpc>
                <a:spcPct val="80000"/>
              </a:lnSpc>
            </a:pPr>
            <a:r>
              <a:rPr lang="zh-CN" altLang="en-US" sz="2800" dirty="0" smtClean="0"/>
              <a:t>单模光缆：外皮</a:t>
            </a:r>
            <a:r>
              <a:rPr lang="zh-CN" altLang="en-US" sz="2800" dirty="0" smtClean="0">
                <a:solidFill>
                  <a:srgbClr val="FFCC00"/>
                </a:solidFill>
              </a:rPr>
              <a:t>黄色</a:t>
            </a:r>
          </a:p>
          <a:p>
            <a:pPr lvl="1" eaLnBrk="1" hangingPunct="1">
              <a:lnSpc>
                <a:spcPct val="80000"/>
              </a:lnSpc>
            </a:pPr>
            <a:r>
              <a:rPr lang="zh-CN" altLang="en-US" sz="2400" dirty="0" smtClean="0"/>
              <a:t>核心直径小，光以一种模式无散射传输</a:t>
            </a:r>
          </a:p>
          <a:p>
            <a:pPr lvl="1" eaLnBrk="1" hangingPunct="1">
              <a:lnSpc>
                <a:spcPct val="80000"/>
              </a:lnSpc>
            </a:pPr>
            <a:r>
              <a:rPr lang="zh-CN" altLang="en-US" sz="2400" dirty="0" smtClean="0"/>
              <a:t>高带宽，使用激光光源，长距离传输</a:t>
            </a:r>
            <a:endParaRPr lang="en-US" altLang="zh-CN" sz="2400" dirty="0" smtClean="0"/>
          </a:p>
          <a:p>
            <a:pPr lvl="1" eaLnBrk="1" hangingPunct="1">
              <a:lnSpc>
                <a:spcPct val="80000"/>
              </a:lnSpc>
            </a:pPr>
            <a:r>
              <a:rPr lang="zh-CN" altLang="en-US" sz="2400" dirty="0" smtClean="0"/>
              <a:t>工作波长：</a:t>
            </a:r>
            <a:r>
              <a:rPr lang="en-US" altLang="zh-CN" sz="2400" dirty="0" smtClean="0"/>
              <a:t>1310</a:t>
            </a:r>
            <a:r>
              <a:rPr lang="zh-CN" altLang="en-US" sz="2400" dirty="0" smtClean="0"/>
              <a:t>和</a:t>
            </a:r>
            <a:r>
              <a:rPr lang="en-US" altLang="zh-CN" sz="2400" dirty="0" smtClean="0"/>
              <a:t>1550nm</a:t>
            </a:r>
            <a:endParaRPr lang="zh-CN" altLang="en-US" sz="2400" dirty="0" smtClean="0"/>
          </a:p>
          <a:p>
            <a:pPr eaLnBrk="1" hangingPunct="1">
              <a:lnSpc>
                <a:spcPct val="80000"/>
              </a:lnSpc>
            </a:pPr>
            <a:r>
              <a:rPr lang="zh-CN" altLang="en-US" sz="2800" dirty="0" smtClean="0"/>
              <a:t>多模光缆：外皮</a:t>
            </a:r>
            <a:r>
              <a:rPr lang="zh-CN" altLang="en-US" sz="2800" dirty="0" smtClean="0">
                <a:solidFill>
                  <a:srgbClr val="FF6600"/>
                </a:solidFill>
              </a:rPr>
              <a:t>橙色</a:t>
            </a:r>
          </a:p>
          <a:p>
            <a:pPr lvl="1" eaLnBrk="1" hangingPunct="1">
              <a:lnSpc>
                <a:spcPct val="80000"/>
              </a:lnSpc>
            </a:pPr>
            <a:r>
              <a:rPr lang="zh-CN" altLang="en-US" sz="2400" dirty="0" smtClean="0"/>
              <a:t>核心直径大，光以多路径或多模式传输</a:t>
            </a:r>
          </a:p>
          <a:p>
            <a:pPr lvl="1" eaLnBrk="1" hangingPunct="1">
              <a:lnSpc>
                <a:spcPct val="80000"/>
              </a:lnSpc>
            </a:pPr>
            <a:r>
              <a:rPr lang="zh-CN" altLang="en-US" sz="2400" dirty="0" smtClean="0"/>
              <a:t>低带宽，通常使用</a:t>
            </a:r>
            <a:r>
              <a:rPr lang="en-US" altLang="zh-CN" sz="2400" dirty="0" smtClean="0"/>
              <a:t>LED</a:t>
            </a:r>
            <a:r>
              <a:rPr lang="zh-CN" altLang="en-US" sz="2400" dirty="0" smtClean="0"/>
              <a:t>光源，短距离链路，通常在一个建筑物内</a:t>
            </a:r>
            <a:r>
              <a:rPr lang="en-US" altLang="zh-CN" sz="2400" dirty="0" smtClean="0"/>
              <a:t>(</a:t>
            </a:r>
            <a:r>
              <a:rPr lang="zh-CN" altLang="en-US" sz="2400" dirty="0" smtClean="0"/>
              <a:t>小于</a:t>
            </a:r>
            <a:r>
              <a:rPr lang="en-US" altLang="zh-CN" sz="2400" smtClean="0"/>
              <a:t>1000</a:t>
            </a:r>
            <a:r>
              <a:rPr lang="zh-CN" altLang="en-US" sz="2400" smtClean="0"/>
              <a:t>米</a:t>
            </a:r>
            <a:r>
              <a:rPr lang="en-US" altLang="zh-CN" sz="2400" dirty="0" smtClean="0"/>
              <a:t>)</a:t>
            </a:r>
          </a:p>
          <a:p>
            <a:pPr lvl="1" eaLnBrk="1" hangingPunct="1">
              <a:lnSpc>
                <a:spcPct val="80000"/>
              </a:lnSpc>
            </a:pPr>
            <a:r>
              <a:rPr lang="zh-CN" altLang="en-US" sz="2400" dirty="0" smtClean="0"/>
              <a:t>工作波长： </a:t>
            </a:r>
            <a:r>
              <a:rPr lang="en-US" altLang="zh-CN" sz="2400" dirty="0" smtClean="0"/>
              <a:t>850</a:t>
            </a:r>
            <a:r>
              <a:rPr lang="zh-CN" altLang="en-US" sz="2400" dirty="0" smtClean="0"/>
              <a:t>或</a:t>
            </a:r>
            <a:r>
              <a:rPr lang="en-US" altLang="zh-CN" sz="2400" dirty="0" smtClean="0"/>
              <a:t>1300nm</a:t>
            </a:r>
            <a:endParaRPr lang="zh-CN" altLang="en-US" sz="2400" dirty="0" smtClean="0"/>
          </a:p>
          <a:p>
            <a:pPr eaLnBrk="1" hangingPunct="1">
              <a:lnSpc>
                <a:spcPct val="80000"/>
              </a:lnSpc>
            </a:pPr>
            <a:r>
              <a:rPr lang="zh-CN" altLang="en-US" sz="2400" dirty="0" smtClean="0"/>
              <a:t>光源：一般情况下，单模光纤采用激光二极管</a:t>
            </a:r>
            <a:r>
              <a:rPr lang="en-US" altLang="zh-CN" sz="2400" dirty="0" smtClean="0"/>
              <a:t>LD</a:t>
            </a:r>
            <a:r>
              <a:rPr lang="zh-CN" altLang="en-US" sz="2400" dirty="0" smtClean="0"/>
              <a:t>作为光源</a:t>
            </a:r>
            <a:endParaRPr lang="en-US" altLang="zh-CN" sz="2400" dirty="0" smtClean="0"/>
          </a:p>
          <a:p>
            <a:pPr eaLnBrk="1" hangingPunct="1">
              <a:lnSpc>
                <a:spcPct val="80000"/>
              </a:lnSpc>
            </a:pPr>
            <a:r>
              <a:rPr lang="zh-CN" altLang="en-US" sz="2400" dirty="0" smtClean="0"/>
              <a:t>而多模光纤采用发光二极管</a:t>
            </a:r>
            <a:r>
              <a:rPr lang="en-US" altLang="zh-CN" sz="2400" dirty="0" smtClean="0"/>
              <a:t>LED</a:t>
            </a:r>
            <a:r>
              <a:rPr lang="zh-CN" altLang="en-US" sz="2400" dirty="0" smtClean="0"/>
              <a:t>为光源。</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934075" y="1157288"/>
            <a:ext cx="161925" cy="1724025"/>
            <a:chOff x="2802" y="807"/>
            <a:chExt cx="102" cy="1086"/>
          </a:xfrm>
        </p:grpSpPr>
        <p:sp>
          <p:nvSpPr>
            <p:cNvPr id="12364" name="Line 5"/>
            <p:cNvSpPr>
              <a:spLocks noChangeShapeType="1"/>
            </p:cNvSpPr>
            <p:nvPr/>
          </p:nvSpPr>
          <p:spPr bwMode="auto">
            <a:xfrm rot="5399271" flipH="1">
              <a:off x="2259" y="1350"/>
              <a:ext cx="1086" cy="0"/>
            </a:xfrm>
            <a:prstGeom prst="line">
              <a:avLst/>
            </a:prstGeom>
            <a:noFill/>
            <a:ln w="12700">
              <a:solidFill>
                <a:srgbClr val="333399"/>
              </a:solidFill>
              <a:prstDash val="lgDash"/>
              <a:round/>
              <a:headEnd/>
              <a:tailEnd/>
            </a:ln>
          </p:spPr>
          <p:txBody>
            <a:bodyPr wrap="none" anchor="ctr"/>
            <a:lstStyle/>
            <a:p>
              <a:endParaRPr lang="zh-CN" altLang="en-US"/>
            </a:p>
          </p:txBody>
        </p:sp>
        <p:sp>
          <p:nvSpPr>
            <p:cNvPr id="12365" name="Line 6"/>
            <p:cNvSpPr>
              <a:spLocks noChangeShapeType="1"/>
            </p:cNvSpPr>
            <p:nvPr/>
          </p:nvSpPr>
          <p:spPr bwMode="auto">
            <a:xfrm rot="5399271" flipH="1">
              <a:off x="2361" y="1350"/>
              <a:ext cx="1086" cy="0"/>
            </a:xfrm>
            <a:prstGeom prst="line">
              <a:avLst/>
            </a:prstGeom>
            <a:noFill/>
            <a:ln w="12700">
              <a:solidFill>
                <a:srgbClr val="333399"/>
              </a:solidFill>
              <a:prstDash val="lgDash"/>
              <a:round/>
              <a:headEnd/>
              <a:tailEnd/>
            </a:ln>
          </p:spPr>
          <p:txBody>
            <a:bodyPr wrap="none" anchor="ctr"/>
            <a:lstStyle/>
            <a:p>
              <a:endParaRPr lang="zh-CN" altLang="en-US"/>
            </a:p>
          </p:txBody>
        </p:sp>
      </p:grpSp>
      <p:grpSp>
        <p:nvGrpSpPr>
          <p:cNvPr id="3" name="Group 7"/>
          <p:cNvGrpSpPr>
            <a:grpSpLocks/>
          </p:cNvGrpSpPr>
          <p:nvPr/>
        </p:nvGrpSpPr>
        <p:grpSpPr bwMode="auto">
          <a:xfrm>
            <a:off x="5445125" y="2878138"/>
            <a:ext cx="1219200" cy="3235325"/>
            <a:chOff x="2494" y="1891"/>
            <a:chExt cx="768" cy="2038"/>
          </a:xfrm>
        </p:grpSpPr>
        <p:sp>
          <p:nvSpPr>
            <p:cNvPr id="12357" name="Rectangle 8"/>
            <p:cNvSpPr>
              <a:spLocks noChangeArrowheads="1"/>
            </p:cNvSpPr>
            <p:nvPr/>
          </p:nvSpPr>
          <p:spPr bwMode="auto">
            <a:xfrm rot="5399271">
              <a:off x="2083" y="2642"/>
              <a:ext cx="1592" cy="766"/>
            </a:xfrm>
            <a:prstGeom prst="rect">
              <a:avLst/>
            </a:prstGeom>
            <a:solidFill>
              <a:schemeClr val="accent2"/>
            </a:solidFill>
            <a:ln w="12700">
              <a:solidFill>
                <a:schemeClr val="bg2"/>
              </a:solid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58" name="Oval 9"/>
            <p:cNvSpPr>
              <a:spLocks noChangeArrowheads="1"/>
            </p:cNvSpPr>
            <p:nvPr/>
          </p:nvSpPr>
          <p:spPr bwMode="auto">
            <a:xfrm rot="5399271">
              <a:off x="2764" y="3435"/>
              <a:ext cx="224" cy="764"/>
            </a:xfrm>
            <a:prstGeom prst="ellipse">
              <a:avLst/>
            </a:prstGeom>
            <a:solidFill>
              <a:schemeClr val="accent2"/>
            </a:solidFill>
            <a:ln w="12700">
              <a:solidFill>
                <a:schemeClr val="bg2"/>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59" name="Oval 10"/>
            <p:cNvSpPr>
              <a:spLocks noChangeArrowheads="1"/>
            </p:cNvSpPr>
            <p:nvPr/>
          </p:nvSpPr>
          <p:spPr bwMode="auto">
            <a:xfrm rot="5399271">
              <a:off x="2766" y="1841"/>
              <a:ext cx="220" cy="760"/>
            </a:xfrm>
            <a:prstGeom prst="ellipse">
              <a:avLst/>
            </a:prstGeom>
            <a:solidFill>
              <a:schemeClr val="accent2"/>
            </a:solidFill>
            <a:ln w="12700">
              <a:solidFill>
                <a:schemeClr val="bg2"/>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60" name="Rectangle 11"/>
            <p:cNvSpPr>
              <a:spLocks noChangeArrowheads="1"/>
            </p:cNvSpPr>
            <p:nvPr/>
          </p:nvSpPr>
          <p:spPr bwMode="auto">
            <a:xfrm rot="5399271">
              <a:off x="1838" y="2857"/>
              <a:ext cx="2031" cy="102"/>
            </a:xfrm>
            <a:prstGeom prst="rect">
              <a:avLst/>
            </a:prstGeom>
            <a:solidFill>
              <a:srgbClr val="DDDDDD"/>
            </a:solidFill>
            <a:ln w="12700">
              <a:solidFill>
                <a:schemeClr val="bg2"/>
              </a:solid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61" name="Oval 12"/>
            <p:cNvSpPr>
              <a:spLocks noChangeArrowheads="1"/>
            </p:cNvSpPr>
            <p:nvPr/>
          </p:nvSpPr>
          <p:spPr bwMode="auto">
            <a:xfrm rot="-5400000">
              <a:off x="2828" y="1866"/>
              <a:ext cx="51" cy="102"/>
            </a:xfrm>
            <a:prstGeom prst="ellipse">
              <a:avLst/>
            </a:prstGeom>
            <a:noFill/>
            <a:ln w="12700">
              <a:solidFill>
                <a:schemeClr val="tx1"/>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62" name="Oval 13"/>
            <p:cNvSpPr>
              <a:spLocks noChangeArrowheads="1"/>
            </p:cNvSpPr>
            <p:nvPr/>
          </p:nvSpPr>
          <p:spPr bwMode="auto">
            <a:xfrm rot="5399271">
              <a:off x="2764" y="3435"/>
              <a:ext cx="224" cy="764"/>
            </a:xfrm>
            <a:prstGeom prst="ellipse">
              <a:avLst/>
            </a:prstGeom>
            <a:noFill/>
            <a:ln w="12700">
              <a:solidFill>
                <a:schemeClr val="bg2"/>
              </a:solidFill>
              <a:prstDash val="dash"/>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63" name="Oval 14"/>
            <p:cNvSpPr>
              <a:spLocks noChangeArrowheads="1"/>
            </p:cNvSpPr>
            <p:nvPr/>
          </p:nvSpPr>
          <p:spPr bwMode="auto">
            <a:xfrm rot="5399271">
              <a:off x="2765" y="1848"/>
              <a:ext cx="222" cy="760"/>
            </a:xfrm>
            <a:prstGeom prst="ellipse">
              <a:avLst/>
            </a:prstGeom>
            <a:noFill/>
            <a:ln w="12700">
              <a:solidFill>
                <a:schemeClr val="bg2"/>
              </a:solidFill>
              <a:prstDash val="dash"/>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grpSp>
      <p:sp>
        <p:nvSpPr>
          <p:cNvPr id="404495" name="Line 15"/>
          <p:cNvSpPr>
            <a:spLocks noChangeShapeType="1"/>
          </p:cNvSpPr>
          <p:nvPr/>
        </p:nvSpPr>
        <p:spPr bwMode="auto">
          <a:xfrm rot="-5400000">
            <a:off x="4306888" y="4408488"/>
            <a:ext cx="3430587" cy="1587"/>
          </a:xfrm>
          <a:prstGeom prst="line">
            <a:avLst/>
          </a:prstGeom>
          <a:noFill/>
          <a:ln w="76200">
            <a:solidFill>
              <a:srgbClr val="FF3300"/>
            </a:solidFill>
            <a:round/>
            <a:headEnd/>
            <a:tailEnd/>
          </a:ln>
        </p:spPr>
        <p:txBody>
          <a:bodyPr wrap="none" anchor="ctr"/>
          <a:lstStyle/>
          <a:p>
            <a:endParaRPr lang="zh-CN" altLang="en-US"/>
          </a:p>
        </p:txBody>
      </p:sp>
      <p:sp>
        <p:nvSpPr>
          <p:cNvPr id="404496" name="Rectangle 16"/>
          <p:cNvSpPr>
            <a:spLocks noChangeArrowheads="1"/>
          </p:cNvSpPr>
          <p:nvPr/>
        </p:nvSpPr>
        <p:spPr bwMode="auto">
          <a:xfrm>
            <a:off x="2174875" y="1463675"/>
            <a:ext cx="1216025" cy="638175"/>
          </a:xfrm>
          <a:prstGeom prst="rect">
            <a:avLst/>
          </a:prstGeom>
          <a:noFill/>
          <a:ln w="12700">
            <a:noFill/>
            <a:miter lim="800000"/>
            <a:headEnd/>
            <a:tailEnd/>
          </a:ln>
          <a:effectLst/>
        </p:spPr>
        <p:txBody>
          <a:bodyPr lIns="90488" tIns="44450" rIns="90488" bIns="44450">
            <a:spAutoFit/>
          </a:bodyPr>
          <a:lstStyle/>
          <a:p>
            <a:pPr algn="ctr" eaLnBrk="0" hangingPunct="0">
              <a:spcBef>
                <a:spcPct val="0"/>
              </a:spcBef>
              <a:buClrTx/>
              <a:buSzTx/>
              <a:buFontTx/>
              <a:buNone/>
            </a:pPr>
            <a:r>
              <a:rPr kumimoji="0" lang="zh-CN" altLang="en-GB" sz="1800" i="0">
                <a:solidFill>
                  <a:srgbClr val="FE0000"/>
                </a:solidFill>
                <a:effectLst>
                  <a:outerShdw blurRad="38100" dist="38100" dir="2700000" algn="tl">
                    <a:srgbClr val="C0C0C0"/>
                  </a:outerShdw>
                </a:effectLst>
                <a:latin typeface="Arial" charset="0"/>
              </a:rPr>
              <a:t>芯 </a:t>
            </a:r>
            <a:endParaRPr kumimoji="0" lang="zh-CN" altLang="zh-CN" sz="1800" i="0">
              <a:solidFill>
                <a:srgbClr val="FE0000"/>
              </a:solidFill>
              <a:effectLst>
                <a:outerShdw blurRad="38100" dist="38100" dir="2700000" algn="tl">
                  <a:srgbClr val="C0C0C0"/>
                </a:outerShdw>
              </a:effectLst>
              <a:latin typeface="Arial" charset="0"/>
            </a:endParaRPr>
          </a:p>
          <a:p>
            <a:pPr algn="ctr" eaLnBrk="0" hangingPunct="0">
              <a:spcBef>
                <a:spcPct val="0"/>
              </a:spcBef>
              <a:buClrTx/>
              <a:buSzTx/>
              <a:buFontTx/>
              <a:buNone/>
            </a:pPr>
            <a:r>
              <a:rPr kumimoji="0" lang="zh-CN" altLang="zh-CN" sz="1800" i="0">
                <a:solidFill>
                  <a:srgbClr val="FE0000"/>
                </a:solidFill>
                <a:effectLst>
                  <a:outerShdw blurRad="38100" dist="38100" dir="2700000" algn="tl">
                    <a:srgbClr val="C0C0C0"/>
                  </a:outerShdw>
                </a:effectLst>
                <a:latin typeface="Arial" charset="0"/>
              </a:rPr>
              <a:t>62</a:t>
            </a:r>
            <a:r>
              <a:rPr kumimoji="0" lang="zh-CN" altLang="en-US" sz="1800" i="0">
                <a:solidFill>
                  <a:srgbClr val="FE0000"/>
                </a:solidFill>
                <a:effectLst>
                  <a:outerShdw blurRad="38100" dist="38100" dir="2700000" algn="tl">
                    <a:srgbClr val="C0C0C0"/>
                  </a:outerShdw>
                </a:effectLst>
                <a:latin typeface="Arial" charset="0"/>
              </a:rPr>
              <a:t>.</a:t>
            </a:r>
            <a:r>
              <a:rPr kumimoji="0" lang="zh-CN" altLang="zh-CN" sz="1800" i="0">
                <a:solidFill>
                  <a:srgbClr val="FE0000"/>
                </a:solidFill>
                <a:effectLst>
                  <a:outerShdw blurRad="38100" dist="38100" dir="2700000" algn="tl">
                    <a:srgbClr val="C0C0C0"/>
                  </a:outerShdw>
                </a:effectLst>
                <a:latin typeface="Arial" charset="0"/>
              </a:rPr>
              <a:t>5 µ</a:t>
            </a:r>
            <a:r>
              <a:rPr kumimoji="0" lang="en-GB" altLang="zh-CN" sz="1800" i="0">
                <a:solidFill>
                  <a:srgbClr val="FE0000"/>
                </a:solidFill>
                <a:effectLst>
                  <a:outerShdw blurRad="38100" dist="38100" dir="2700000" algn="tl">
                    <a:srgbClr val="C0C0C0"/>
                  </a:outerShdw>
                </a:effectLst>
                <a:latin typeface="Arial" charset="0"/>
              </a:rPr>
              <a:t>m</a:t>
            </a:r>
            <a:endParaRPr kumimoji="0" lang="en-GB" altLang="zh-CN" sz="1600" i="0">
              <a:solidFill>
                <a:srgbClr val="FE0000"/>
              </a:solidFill>
              <a:effectLst>
                <a:outerShdw blurRad="38100" dist="38100" dir="2700000" algn="tl">
                  <a:srgbClr val="C0C0C0"/>
                </a:outerShdw>
              </a:effectLst>
              <a:latin typeface="Arial" charset="0"/>
            </a:endParaRPr>
          </a:p>
        </p:txBody>
      </p:sp>
      <p:grpSp>
        <p:nvGrpSpPr>
          <p:cNvPr id="4" name="Group 17"/>
          <p:cNvGrpSpPr>
            <a:grpSpLocks/>
          </p:cNvGrpSpPr>
          <p:nvPr/>
        </p:nvGrpSpPr>
        <p:grpSpPr bwMode="auto">
          <a:xfrm>
            <a:off x="2171700" y="2759075"/>
            <a:ext cx="1219200" cy="3355975"/>
            <a:chOff x="4037" y="2230"/>
            <a:chExt cx="381" cy="1996"/>
          </a:xfrm>
        </p:grpSpPr>
        <p:sp>
          <p:nvSpPr>
            <p:cNvPr id="12349" name="Rectangle 18"/>
            <p:cNvSpPr>
              <a:spLocks noChangeArrowheads="1"/>
            </p:cNvSpPr>
            <p:nvPr/>
          </p:nvSpPr>
          <p:spPr bwMode="auto">
            <a:xfrm rot="5399271">
              <a:off x="3476" y="3182"/>
              <a:ext cx="1503" cy="380"/>
            </a:xfrm>
            <a:prstGeom prst="rect">
              <a:avLst/>
            </a:prstGeom>
            <a:solidFill>
              <a:schemeClr val="accent2"/>
            </a:solidFill>
            <a:ln w="12700">
              <a:solidFill>
                <a:schemeClr val="bg2"/>
              </a:solid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50" name="Oval 19"/>
            <p:cNvSpPr>
              <a:spLocks noChangeArrowheads="1"/>
            </p:cNvSpPr>
            <p:nvPr/>
          </p:nvSpPr>
          <p:spPr bwMode="auto">
            <a:xfrm rot="5399271">
              <a:off x="4121" y="3930"/>
              <a:ext cx="211" cy="379"/>
            </a:xfrm>
            <a:prstGeom prst="ellipse">
              <a:avLst/>
            </a:prstGeom>
            <a:solidFill>
              <a:schemeClr val="accent2"/>
            </a:solidFill>
            <a:ln w="12700">
              <a:solidFill>
                <a:schemeClr val="bg2"/>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51" name="Oval 20"/>
            <p:cNvSpPr>
              <a:spLocks noChangeArrowheads="1"/>
            </p:cNvSpPr>
            <p:nvPr/>
          </p:nvSpPr>
          <p:spPr bwMode="auto">
            <a:xfrm rot="5399271">
              <a:off x="4123" y="2424"/>
              <a:ext cx="207" cy="377"/>
            </a:xfrm>
            <a:prstGeom prst="ellipse">
              <a:avLst/>
            </a:prstGeom>
            <a:solidFill>
              <a:schemeClr val="accent2"/>
            </a:solidFill>
            <a:ln w="12700">
              <a:solidFill>
                <a:schemeClr val="bg2"/>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52" name="Rectangle 21"/>
            <p:cNvSpPr>
              <a:spLocks noChangeArrowheads="1"/>
            </p:cNvSpPr>
            <p:nvPr/>
          </p:nvSpPr>
          <p:spPr bwMode="auto">
            <a:xfrm rot="5399271">
              <a:off x="3280" y="3144"/>
              <a:ext cx="1897" cy="213"/>
            </a:xfrm>
            <a:prstGeom prst="rect">
              <a:avLst/>
            </a:prstGeom>
            <a:solidFill>
              <a:srgbClr val="DADADA"/>
            </a:solidFill>
            <a:ln w="12700">
              <a:solidFill>
                <a:schemeClr val="bg2"/>
              </a:solid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53" name="Oval 22"/>
            <p:cNvSpPr>
              <a:spLocks noChangeArrowheads="1"/>
            </p:cNvSpPr>
            <p:nvPr/>
          </p:nvSpPr>
          <p:spPr bwMode="auto">
            <a:xfrm rot="5399271">
              <a:off x="4202" y="4088"/>
              <a:ext cx="55" cy="222"/>
            </a:xfrm>
            <a:prstGeom prst="ellipse">
              <a:avLst/>
            </a:prstGeom>
            <a:solidFill>
              <a:srgbClr val="DADADA"/>
            </a:solidFill>
            <a:ln w="12700">
              <a:no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54" name="Oval 23"/>
            <p:cNvSpPr>
              <a:spLocks noChangeArrowheads="1"/>
            </p:cNvSpPr>
            <p:nvPr/>
          </p:nvSpPr>
          <p:spPr bwMode="auto">
            <a:xfrm rot="5399271">
              <a:off x="4122" y="2430"/>
              <a:ext cx="210" cy="377"/>
            </a:xfrm>
            <a:prstGeom prst="ellipse">
              <a:avLst/>
            </a:prstGeom>
            <a:noFill/>
            <a:ln w="12700">
              <a:solidFill>
                <a:schemeClr val="bg2"/>
              </a:solidFill>
              <a:prstDash val="dash"/>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55" name="Oval 24"/>
            <p:cNvSpPr>
              <a:spLocks noChangeArrowheads="1"/>
            </p:cNvSpPr>
            <p:nvPr/>
          </p:nvSpPr>
          <p:spPr bwMode="auto">
            <a:xfrm rot="5399271">
              <a:off x="4152" y="2200"/>
              <a:ext cx="151" cy="211"/>
            </a:xfrm>
            <a:prstGeom prst="ellipse">
              <a:avLst/>
            </a:prstGeom>
            <a:solidFill>
              <a:srgbClr val="DADADA"/>
            </a:solidFill>
            <a:ln w="12700">
              <a:solidFill>
                <a:schemeClr val="bg2"/>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56" name="Oval 25"/>
            <p:cNvSpPr>
              <a:spLocks noChangeArrowheads="1"/>
            </p:cNvSpPr>
            <p:nvPr/>
          </p:nvSpPr>
          <p:spPr bwMode="auto">
            <a:xfrm rot="5399271">
              <a:off x="4121" y="3930"/>
              <a:ext cx="211" cy="379"/>
            </a:xfrm>
            <a:prstGeom prst="ellipse">
              <a:avLst/>
            </a:prstGeom>
            <a:noFill/>
            <a:ln w="12700">
              <a:solidFill>
                <a:schemeClr val="bg2"/>
              </a:solidFill>
              <a:prstDash val="dash"/>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grpSp>
      <p:sp>
        <p:nvSpPr>
          <p:cNvPr id="404506" name="Line 26"/>
          <p:cNvSpPr>
            <a:spLocks noChangeShapeType="1"/>
          </p:cNvSpPr>
          <p:nvPr/>
        </p:nvSpPr>
        <p:spPr bwMode="auto">
          <a:xfrm>
            <a:off x="2476500" y="2301875"/>
            <a:ext cx="609600" cy="0"/>
          </a:xfrm>
          <a:prstGeom prst="line">
            <a:avLst/>
          </a:prstGeom>
          <a:noFill/>
          <a:ln w="12700">
            <a:solidFill>
              <a:srgbClr val="FE0000"/>
            </a:solidFill>
            <a:round/>
            <a:headEnd type="triangle" w="med" len="med"/>
            <a:tailEnd type="triangle" w="med" len="med"/>
          </a:ln>
        </p:spPr>
        <p:txBody>
          <a:bodyPr wrap="none" anchor="ctr"/>
          <a:lstStyle/>
          <a:p>
            <a:endParaRPr lang="zh-CN" altLang="en-US"/>
          </a:p>
        </p:txBody>
      </p:sp>
      <p:grpSp>
        <p:nvGrpSpPr>
          <p:cNvPr id="5" name="Group 27"/>
          <p:cNvGrpSpPr>
            <a:grpSpLocks/>
          </p:cNvGrpSpPr>
          <p:nvPr/>
        </p:nvGrpSpPr>
        <p:grpSpPr bwMode="auto">
          <a:xfrm>
            <a:off x="2171700" y="1158875"/>
            <a:ext cx="1219200" cy="2209800"/>
            <a:chOff x="4127" y="1824"/>
            <a:chExt cx="193" cy="470"/>
          </a:xfrm>
        </p:grpSpPr>
        <p:sp>
          <p:nvSpPr>
            <p:cNvPr id="12347" name="Line 28"/>
            <p:cNvSpPr>
              <a:spLocks noChangeShapeType="1"/>
            </p:cNvSpPr>
            <p:nvPr/>
          </p:nvSpPr>
          <p:spPr bwMode="auto">
            <a:xfrm rot="5399271" flipH="1">
              <a:off x="3892" y="2059"/>
              <a:ext cx="470" cy="0"/>
            </a:xfrm>
            <a:prstGeom prst="line">
              <a:avLst/>
            </a:prstGeom>
            <a:noFill/>
            <a:ln w="12700">
              <a:solidFill>
                <a:srgbClr val="333399"/>
              </a:solidFill>
              <a:prstDash val="lgDash"/>
              <a:round/>
              <a:headEnd/>
              <a:tailEnd/>
            </a:ln>
          </p:spPr>
          <p:txBody>
            <a:bodyPr wrap="none" anchor="ctr"/>
            <a:lstStyle/>
            <a:p>
              <a:endParaRPr lang="zh-CN" altLang="en-US"/>
            </a:p>
          </p:txBody>
        </p:sp>
        <p:sp>
          <p:nvSpPr>
            <p:cNvPr id="12348" name="Line 29"/>
            <p:cNvSpPr>
              <a:spLocks noChangeShapeType="1"/>
            </p:cNvSpPr>
            <p:nvPr/>
          </p:nvSpPr>
          <p:spPr bwMode="auto">
            <a:xfrm rot="5399271" flipH="1">
              <a:off x="4085" y="2059"/>
              <a:ext cx="470" cy="0"/>
            </a:xfrm>
            <a:prstGeom prst="line">
              <a:avLst/>
            </a:prstGeom>
            <a:noFill/>
            <a:ln w="12700">
              <a:solidFill>
                <a:srgbClr val="333399"/>
              </a:solidFill>
              <a:prstDash val="lgDash"/>
              <a:round/>
              <a:headEnd/>
              <a:tailEnd/>
            </a:ln>
          </p:spPr>
          <p:txBody>
            <a:bodyPr wrap="none" anchor="ctr"/>
            <a:lstStyle/>
            <a:p>
              <a:endParaRPr lang="zh-CN" altLang="en-US"/>
            </a:p>
          </p:txBody>
        </p:sp>
      </p:grpSp>
      <p:sp>
        <p:nvSpPr>
          <p:cNvPr id="404510" name="Line 30"/>
          <p:cNvSpPr>
            <a:spLocks noChangeShapeType="1"/>
          </p:cNvSpPr>
          <p:nvPr/>
        </p:nvSpPr>
        <p:spPr bwMode="auto">
          <a:xfrm>
            <a:off x="2171700" y="1463675"/>
            <a:ext cx="1219200" cy="0"/>
          </a:xfrm>
          <a:prstGeom prst="line">
            <a:avLst/>
          </a:prstGeom>
          <a:noFill/>
          <a:ln w="12700">
            <a:solidFill>
              <a:srgbClr val="FE0000"/>
            </a:solidFill>
            <a:round/>
            <a:headEnd type="triangle" w="med" len="med"/>
            <a:tailEnd type="triangle" w="med" len="med"/>
          </a:ln>
        </p:spPr>
        <p:txBody>
          <a:bodyPr wrap="none" anchor="ctr"/>
          <a:lstStyle/>
          <a:p>
            <a:endParaRPr lang="zh-CN" altLang="en-US"/>
          </a:p>
        </p:txBody>
      </p:sp>
      <p:grpSp>
        <p:nvGrpSpPr>
          <p:cNvPr id="6" name="Group 31"/>
          <p:cNvGrpSpPr>
            <a:grpSpLocks/>
          </p:cNvGrpSpPr>
          <p:nvPr/>
        </p:nvGrpSpPr>
        <p:grpSpPr bwMode="auto">
          <a:xfrm>
            <a:off x="2476500" y="1692275"/>
            <a:ext cx="609600" cy="1203325"/>
            <a:chOff x="4127" y="1824"/>
            <a:chExt cx="193" cy="470"/>
          </a:xfrm>
        </p:grpSpPr>
        <p:sp>
          <p:nvSpPr>
            <p:cNvPr id="12345" name="Line 32"/>
            <p:cNvSpPr>
              <a:spLocks noChangeShapeType="1"/>
            </p:cNvSpPr>
            <p:nvPr/>
          </p:nvSpPr>
          <p:spPr bwMode="auto">
            <a:xfrm rot="5399271" flipH="1">
              <a:off x="3892" y="2059"/>
              <a:ext cx="470" cy="0"/>
            </a:xfrm>
            <a:prstGeom prst="line">
              <a:avLst/>
            </a:prstGeom>
            <a:noFill/>
            <a:ln w="12700">
              <a:solidFill>
                <a:srgbClr val="333399"/>
              </a:solidFill>
              <a:prstDash val="lgDash"/>
              <a:round/>
              <a:headEnd/>
              <a:tailEnd/>
            </a:ln>
          </p:spPr>
          <p:txBody>
            <a:bodyPr wrap="none" anchor="ctr"/>
            <a:lstStyle/>
            <a:p>
              <a:endParaRPr lang="zh-CN" altLang="en-US"/>
            </a:p>
          </p:txBody>
        </p:sp>
        <p:sp>
          <p:nvSpPr>
            <p:cNvPr id="12346" name="Line 33"/>
            <p:cNvSpPr>
              <a:spLocks noChangeShapeType="1"/>
            </p:cNvSpPr>
            <p:nvPr/>
          </p:nvSpPr>
          <p:spPr bwMode="auto">
            <a:xfrm rot="5399271" flipH="1">
              <a:off x="4085" y="2059"/>
              <a:ext cx="470" cy="0"/>
            </a:xfrm>
            <a:prstGeom prst="line">
              <a:avLst/>
            </a:prstGeom>
            <a:noFill/>
            <a:ln w="12700">
              <a:solidFill>
                <a:srgbClr val="333399"/>
              </a:solidFill>
              <a:prstDash val="lgDash"/>
              <a:round/>
              <a:headEnd/>
              <a:tailEnd/>
            </a:ln>
          </p:spPr>
          <p:txBody>
            <a:bodyPr wrap="none" anchor="ctr"/>
            <a:lstStyle/>
            <a:p>
              <a:endParaRPr lang="zh-CN" altLang="en-US"/>
            </a:p>
          </p:txBody>
        </p:sp>
      </p:grpSp>
      <p:sp>
        <p:nvSpPr>
          <p:cNvPr id="404514" name="Rectangle 34"/>
          <p:cNvSpPr>
            <a:spLocks noChangeArrowheads="1"/>
          </p:cNvSpPr>
          <p:nvPr/>
        </p:nvSpPr>
        <p:spPr bwMode="auto">
          <a:xfrm>
            <a:off x="4000500" y="1768475"/>
            <a:ext cx="831850" cy="393700"/>
          </a:xfrm>
          <a:prstGeom prst="rect">
            <a:avLst/>
          </a:prstGeom>
          <a:noFill/>
          <a:ln w="12700">
            <a:noFill/>
            <a:miter lim="800000"/>
            <a:headEnd/>
            <a:tailEnd/>
          </a:ln>
          <a:effectLst/>
        </p:spPr>
        <p:txBody>
          <a:bodyPr wrap="none" lIns="90488" tIns="44450" rIns="90488" bIns="44450">
            <a:spAutoFit/>
          </a:bodyPr>
          <a:lstStyle/>
          <a:p>
            <a:pPr eaLnBrk="0" hangingPunct="0">
              <a:spcBef>
                <a:spcPct val="0"/>
              </a:spcBef>
              <a:buClrTx/>
              <a:buSzTx/>
              <a:buFontTx/>
              <a:buNone/>
              <a:defRPr/>
            </a:pPr>
            <a:r>
              <a:rPr kumimoji="0" lang="zh-CN" altLang="en-GB" sz="2000" i="0">
                <a:solidFill>
                  <a:srgbClr val="FE0000"/>
                </a:solidFill>
                <a:effectLst>
                  <a:outerShdw blurRad="38100" dist="38100" dir="2700000" algn="tl">
                    <a:srgbClr val="C0C0C0"/>
                  </a:outerShdw>
                </a:effectLst>
                <a:latin typeface="Arial" charset="0"/>
                <a:ea typeface="宋体" pitchFamily="2" charset="-122"/>
              </a:rPr>
              <a:t>50 </a:t>
            </a:r>
            <a:r>
              <a:rPr kumimoji="0" lang="zh-CN" altLang="en-GB" sz="1600" i="0">
                <a:solidFill>
                  <a:srgbClr val="FE0000"/>
                </a:solidFill>
                <a:effectLst>
                  <a:outerShdw blurRad="38100" dist="38100" dir="2700000" algn="tl">
                    <a:srgbClr val="C0C0C0"/>
                  </a:outerShdw>
                </a:effectLst>
                <a:latin typeface="Arial" charset="0"/>
                <a:ea typeface="宋体" pitchFamily="2" charset="-122"/>
              </a:rPr>
              <a:t>µ</a:t>
            </a:r>
            <a:r>
              <a:rPr kumimoji="0" lang="en-GB" altLang="zh-CN" sz="1600" i="0">
                <a:solidFill>
                  <a:srgbClr val="FE0000"/>
                </a:solidFill>
                <a:effectLst>
                  <a:outerShdw blurRad="38100" dist="38100" dir="2700000" algn="tl">
                    <a:srgbClr val="C0C0C0"/>
                  </a:outerShdw>
                </a:effectLst>
                <a:latin typeface="Arial" charset="0"/>
                <a:ea typeface="宋体" pitchFamily="2" charset="-122"/>
              </a:rPr>
              <a:t>m</a:t>
            </a:r>
          </a:p>
        </p:txBody>
      </p:sp>
      <p:sp>
        <p:nvSpPr>
          <p:cNvPr id="404515" name="Line 35"/>
          <p:cNvSpPr>
            <a:spLocks noChangeShapeType="1"/>
          </p:cNvSpPr>
          <p:nvPr/>
        </p:nvSpPr>
        <p:spPr bwMode="auto">
          <a:xfrm>
            <a:off x="4076700" y="2301875"/>
            <a:ext cx="457200" cy="0"/>
          </a:xfrm>
          <a:prstGeom prst="line">
            <a:avLst/>
          </a:prstGeom>
          <a:noFill/>
          <a:ln w="12700">
            <a:solidFill>
              <a:srgbClr val="FE0000"/>
            </a:solidFill>
            <a:round/>
            <a:headEnd type="triangle" w="med" len="med"/>
            <a:tailEnd type="triangle" w="med" len="med"/>
          </a:ln>
        </p:spPr>
        <p:txBody>
          <a:bodyPr wrap="none" anchor="ctr"/>
          <a:lstStyle/>
          <a:p>
            <a:endParaRPr lang="zh-CN" altLang="en-US"/>
          </a:p>
        </p:txBody>
      </p:sp>
      <p:grpSp>
        <p:nvGrpSpPr>
          <p:cNvPr id="7" name="Group 36"/>
          <p:cNvGrpSpPr>
            <a:grpSpLocks/>
          </p:cNvGrpSpPr>
          <p:nvPr/>
        </p:nvGrpSpPr>
        <p:grpSpPr bwMode="auto">
          <a:xfrm>
            <a:off x="3695700" y="1082675"/>
            <a:ext cx="1219200" cy="5032375"/>
            <a:chOff x="4800" y="960"/>
            <a:chExt cx="768" cy="3170"/>
          </a:xfrm>
        </p:grpSpPr>
        <p:sp>
          <p:nvSpPr>
            <p:cNvPr id="404517" name="Rectangle 37"/>
            <p:cNvSpPr>
              <a:spLocks noChangeArrowheads="1"/>
            </p:cNvSpPr>
            <p:nvPr/>
          </p:nvSpPr>
          <p:spPr bwMode="auto">
            <a:xfrm>
              <a:off x="4896" y="960"/>
              <a:ext cx="624" cy="229"/>
            </a:xfrm>
            <a:prstGeom prst="rect">
              <a:avLst/>
            </a:prstGeom>
            <a:noFill/>
            <a:ln w="12700">
              <a:noFill/>
              <a:miter lim="800000"/>
              <a:headEnd/>
              <a:tailEnd/>
            </a:ln>
            <a:effectLst/>
          </p:spPr>
          <p:txBody>
            <a:bodyPr lIns="90488" tIns="44450" rIns="90488" bIns="44450">
              <a:spAutoFit/>
            </a:bodyPr>
            <a:lstStyle/>
            <a:p>
              <a:pPr eaLnBrk="0" hangingPunct="0">
                <a:spcBef>
                  <a:spcPct val="0"/>
                </a:spcBef>
                <a:buClrTx/>
                <a:buSzTx/>
                <a:buFontTx/>
                <a:buNone/>
                <a:defRPr/>
              </a:pPr>
              <a:r>
                <a:rPr kumimoji="0" lang="zh-CN" altLang="en-GB" sz="1800" i="0">
                  <a:solidFill>
                    <a:srgbClr val="FE0000"/>
                  </a:solidFill>
                  <a:effectLst>
                    <a:outerShdw blurRad="38100" dist="38100" dir="2700000" algn="tl">
                      <a:srgbClr val="C0C0C0"/>
                    </a:outerShdw>
                  </a:effectLst>
                  <a:latin typeface="Arial" charset="0"/>
                  <a:ea typeface="宋体" pitchFamily="2" charset="-122"/>
                </a:rPr>
                <a:t>125 </a:t>
              </a:r>
              <a:r>
                <a:rPr kumimoji="0" lang="zh-CN" altLang="en-GB" sz="1600" i="0">
                  <a:solidFill>
                    <a:srgbClr val="FE0000"/>
                  </a:solidFill>
                  <a:effectLst>
                    <a:outerShdw blurRad="38100" dist="38100" dir="2700000" algn="tl">
                      <a:srgbClr val="C0C0C0"/>
                    </a:outerShdw>
                  </a:effectLst>
                  <a:latin typeface="Arial" charset="0"/>
                  <a:ea typeface="宋体" pitchFamily="2" charset="-122"/>
                </a:rPr>
                <a:t>µ</a:t>
              </a:r>
              <a:r>
                <a:rPr kumimoji="0" lang="en-GB" altLang="zh-CN" sz="1600" i="0">
                  <a:solidFill>
                    <a:srgbClr val="FE0000"/>
                  </a:solidFill>
                  <a:effectLst>
                    <a:outerShdw blurRad="38100" dist="38100" dir="2700000" algn="tl">
                      <a:srgbClr val="C0C0C0"/>
                    </a:outerShdw>
                  </a:effectLst>
                  <a:latin typeface="Arial" charset="0"/>
                  <a:ea typeface="宋体" pitchFamily="2" charset="-122"/>
                </a:rPr>
                <a:t>m</a:t>
              </a:r>
            </a:p>
          </p:txBody>
        </p:sp>
        <p:sp>
          <p:nvSpPr>
            <p:cNvPr id="12333" name="Rectangle 38"/>
            <p:cNvSpPr>
              <a:spLocks noChangeArrowheads="1"/>
            </p:cNvSpPr>
            <p:nvPr/>
          </p:nvSpPr>
          <p:spPr bwMode="auto">
            <a:xfrm rot="5399271">
              <a:off x="4389" y="2842"/>
              <a:ext cx="1592" cy="766"/>
            </a:xfrm>
            <a:prstGeom prst="rect">
              <a:avLst/>
            </a:prstGeom>
            <a:solidFill>
              <a:schemeClr val="accent2"/>
            </a:solidFill>
            <a:ln w="12700">
              <a:solidFill>
                <a:schemeClr val="bg2"/>
              </a:solid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34" name="Oval 39"/>
            <p:cNvSpPr>
              <a:spLocks noChangeArrowheads="1"/>
            </p:cNvSpPr>
            <p:nvPr/>
          </p:nvSpPr>
          <p:spPr bwMode="auto">
            <a:xfrm rot="5399271">
              <a:off x="5070" y="3635"/>
              <a:ext cx="224" cy="764"/>
            </a:xfrm>
            <a:prstGeom prst="ellipse">
              <a:avLst/>
            </a:prstGeom>
            <a:solidFill>
              <a:schemeClr val="accent2"/>
            </a:solidFill>
            <a:ln w="12700">
              <a:solidFill>
                <a:schemeClr val="bg2"/>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35" name="Oval 40"/>
            <p:cNvSpPr>
              <a:spLocks noChangeArrowheads="1"/>
            </p:cNvSpPr>
            <p:nvPr/>
          </p:nvSpPr>
          <p:spPr bwMode="auto">
            <a:xfrm rot="5399271">
              <a:off x="5072" y="2041"/>
              <a:ext cx="220" cy="760"/>
            </a:xfrm>
            <a:prstGeom prst="ellipse">
              <a:avLst/>
            </a:prstGeom>
            <a:solidFill>
              <a:schemeClr val="accent2"/>
            </a:solidFill>
            <a:ln w="12700">
              <a:solidFill>
                <a:schemeClr val="bg2"/>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36" name="Rectangle 41"/>
            <p:cNvSpPr>
              <a:spLocks noChangeArrowheads="1"/>
            </p:cNvSpPr>
            <p:nvPr/>
          </p:nvSpPr>
          <p:spPr bwMode="auto">
            <a:xfrm rot="5399271">
              <a:off x="4179" y="2952"/>
              <a:ext cx="2009" cy="288"/>
            </a:xfrm>
            <a:prstGeom prst="rect">
              <a:avLst/>
            </a:prstGeom>
            <a:solidFill>
              <a:srgbClr val="DADADA"/>
            </a:solidFill>
            <a:ln w="12700">
              <a:solidFill>
                <a:schemeClr val="bg2"/>
              </a:solid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37" name="Oval 42"/>
            <p:cNvSpPr>
              <a:spLocks noChangeArrowheads="1"/>
            </p:cNvSpPr>
            <p:nvPr/>
          </p:nvSpPr>
          <p:spPr bwMode="auto">
            <a:xfrm rot="5399271">
              <a:off x="5160" y="3877"/>
              <a:ext cx="58" cy="448"/>
            </a:xfrm>
            <a:prstGeom prst="ellipse">
              <a:avLst/>
            </a:prstGeom>
            <a:solidFill>
              <a:srgbClr val="DADADA"/>
            </a:solidFill>
            <a:ln w="12700">
              <a:no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38" name="Oval 43"/>
            <p:cNvSpPr>
              <a:spLocks noChangeArrowheads="1"/>
            </p:cNvSpPr>
            <p:nvPr/>
          </p:nvSpPr>
          <p:spPr bwMode="auto">
            <a:xfrm rot="5399271">
              <a:off x="5071" y="2048"/>
              <a:ext cx="222" cy="760"/>
            </a:xfrm>
            <a:prstGeom prst="ellipse">
              <a:avLst/>
            </a:prstGeom>
            <a:noFill/>
            <a:ln w="12700">
              <a:solidFill>
                <a:schemeClr val="bg2"/>
              </a:solidFill>
              <a:prstDash val="dash"/>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39" name="Oval 44"/>
            <p:cNvSpPr>
              <a:spLocks noChangeArrowheads="1"/>
            </p:cNvSpPr>
            <p:nvPr/>
          </p:nvSpPr>
          <p:spPr bwMode="auto">
            <a:xfrm rot="5399271">
              <a:off x="5104" y="1950"/>
              <a:ext cx="160" cy="289"/>
            </a:xfrm>
            <a:prstGeom prst="ellipse">
              <a:avLst/>
            </a:prstGeom>
            <a:solidFill>
              <a:srgbClr val="DADADA"/>
            </a:solidFill>
            <a:ln w="12700">
              <a:solidFill>
                <a:schemeClr val="bg2"/>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40" name="Oval 45"/>
            <p:cNvSpPr>
              <a:spLocks noChangeArrowheads="1"/>
            </p:cNvSpPr>
            <p:nvPr/>
          </p:nvSpPr>
          <p:spPr bwMode="auto">
            <a:xfrm rot="5399271">
              <a:off x="5070" y="3635"/>
              <a:ext cx="224" cy="764"/>
            </a:xfrm>
            <a:prstGeom prst="ellipse">
              <a:avLst/>
            </a:prstGeom>
            <a:noFill/>
            <a:ln w="12700">
              <a:solidFill>
                <a:schemeClr val="bg2"/>
              </a:solidFill>
              <a:prstDash val="dash"/>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grpSp>
          <p:nvGrpSpPr>
            <p:cNvPr id="8" name="Group 46"/>
            <p:cNvGrpSpPr>
              <a:grpSpLocks/>
            </p:cNvGrpSpPr>
            <p:nvPr/>
          </p:nvGrpSpPr>
          <p:grpSpPr bwMode="auto">
            <a:xfrm>
              <a:off x="4800" y="1008"/>
              <a:ext cx="768" cy="1392"/>
              <a:chOff x="4127" y="1824"/>
              <a:chExt cx="193" cy="470"/>
            </a:xfrm>
          </p:grpSpPr>
          <p:sp>
            <p:nvSpPr>
              <p:cNvPr id="12343" name="Line 47"/>
              <p:cNvSpPr>
                <a:spLocks noChangeShapeType="1"/>
              </p:cNvSpPr>
              <p:nvPr/>
            </p:nvSpPr>
            <p:spPr bwMode="auto">
              <a:xfrm rot="5399271" flipH="1">
                <a:off x="3892" y="2059"/>
                <a:ext cx="470" cy="0"/>
              </a:xfrm>
              <a:prstGeom prst="line">
                <a:avLst/>
              </a:prstGeom>
              <a:noFill/>
              <a:ln w="12700">
                <a:solidFill>
                  <a:schemeClr val="tx1"/>
                </a:solidFill>
                <a:prstDash val="lgDash"/>
                <a:round/>
                <a:headEnd/>
                <a:tailEnd/>
              </a:ln>
            </p:spPr>
            <p:txBody>
              <a:bodyPr wrap="none" anchor="ctr"/>
              <a:lstStyle/>
              <a:p>
                <a:endParaRPr lang="zh-CN" altLang="en-US"/>
              </a:p>
            </p:txBody>
          </p:sp>
          <p:sp>
            <p:nvSpPr>
              <p:cNvPr id="12344" name="Line 48"/>
              <p:cNvSpPr>
                <a:spLocks noChangeShapeType="1"/>
              </p:cNvSpPr>
              <p:nvPr/>
            </p:nvSpPr>
            <p:spPr bwMode="auto">
              <a:xfrm rot="5399271" flipH="1">
                <a:off x="4085" y="2059"/>
                <a:ext cx="470" cy="0"/>
              </a:xfrm>
              <a:prstGeom prst="line">
                <a:avLst/>
              </a:prstGeom>
              <a:noFill/>
              <a:ln w="12700">
                <a:solidFill>
                  <a:schemeClr val="tx1"/>
                </a:solidFill>
                <a:prstDash val="lgDash"/>
                <a:round/>
                <a:headEnd/>
                <a:tailEnd/>
              </a:ln>
            </p:spPr>
            <p:txBody>
              <a:bodyPr wrap="none" anchor="ctr"/>
              <a:lstStyle/>
              <a:p>
                <a:endParaRPr lang="zh-CN" altLang="en-US"/>
              </a:p>
            </p:txBody>
          </p:sp>
        </p:grpSp>
        <p:sp>
          <p:nvSpPr>
            <p:cNvPr id="12342" name="Line 49"/>
            <p:cNvSpPr>
              <a:spLocks noChangeShapeType="1"/>
            </p:cNvSpPr>
            <p:nvPr/>
          </p:nvSpPr>
          <p:spPr bwMode="auto">
            <a:xfrm>
              <a:off x="4800" y="1200"/>
              <a:ext cx="768" cy="0"/>
            </a:xfrm>
            <a:prstGeom prst="line">
              <a:avLst/>
            </a:prstGeom>
            <a:noFill/>
            <a:ln w="12700">
              <a:solidFill>
                <a:srgbClr val="FE0000"/>
              </a:solidFill>
              <a:round/>
              <a:headEnd type="triangle" w="med" len="med"/>
              <a:tailEnd type="triangle" w="med" len="med"/>
            </a:ln>
          </p:spPr>
          <p:txBody>
            <a:bodyPr wrap="none" anchor="ctr"/>
            <a:lstStyle/>
            <a:p>
              <a:endParaRPr lang="zh-CN" altLang="en-US"/>
            </a:p>
          </p:txBody>
        </p:sp>
      </p:grpSp>
      <p:grpSp>
        <p:nvGrpSpPr>
          <p:cNvPr id="9" name="Group 50"/>
          <p:cNvGrpSpPr>
            <a:grpSpLocks/>
          </p:cNvGrpSpPr>
          <p:nvPr/>
        </p:nvGrpSpPr>
        <p:grpSpPr bwMode="auto">
          <a:xfrm>
            <a:off x="4076700" y="1692275"/>
            <a:ext cx="457200" cy="1203325"/>
            <a:chOff x="4127" y="1824"/>
            <a:chExt cx="193" cy="470"/>
          </a:xfrm>
        </p:grpSpPr>
        <p:sp>
          <p:nvSpPr>
            <p:cNvPr id="12330" name="Line 51"/>
            <p:cNvSpPr>
              <a:spLocks noChangeShapeType="1"/>
            </p:cNvSpPr>
            <p:nvPr/>
          </p:nvSpPr>
          <p:spPr bwMode="auto">
            <a:xfrm rot="5399271" flipH="1">
              <a:off x="3892" y="2059"/>
              <a:ext cx="470" cy="0"/>
            </a:xfrm>
            <a:prstGeom prst="line">
              <a:avLst/>
            </a:prstGeom>
            <a:noFill/>
            <a:ln w="12700">
              <a:solidFill>
                <a:srgbClr val="000080"/>
              </a:solidFill>
              <a:prstDash val="lgDash"/>
              <a:round/>
              <a:headEnd/>
              <a:tailEnd/>
            </a:ln>
          </p:spPr>
          <p:txBody>
            <a:bodyPr wrap="none" anchor="ctr"/>
            <a:lstStyle/>
            <a:p>
              <a:endParaRPr lang="zh-CN" altLang="en-US"/>
            </a:p>
          </p:txBody>
        </p:sp>
        <p:sp>
          <p:nvSpPr>
            <p:cNvPr id="12331" name="Line 52"/>
            <p:cNvSpPr>
              <a:spLocks noChangeShapeType="1"/>
            </p:cNvSpPr>
            <p:nvPr/>
          </p:nvSpPr>
          <p:spPr bwMode="auto">
            <a:xfrm rot="5399271" flipH="1">
              <a:off x="4085" y="2059"/>
              <a:ext cx="470" cy="0"/>
            </a:xfrm>
            <a:prstGeom prst="line">
              <a:avLst/>
            </a:prstGeom>
            <a:noFill/>
            <a:ln w="12700">
              <a:solidFill>
                <a:srgbClr val="000080"/>
              </a:solidFill>
              <a:prstDash val="lgDash"/>
              <a:round/>
              <a:headEnd/>
              <a:tailEnd/>
            </a:ln>
          </p:spPr>
          <p:txBody>
            <a:bodyPr wrap="none" anchor="ctr"/>
            <a:lstStyle/>
            <a:p>
              <a:endParaRPr lang="zh-CN" altLang="en-US"/>
            </a:p>
          </p:txBody>
        </p:sp>
      </p:grpSp>
      <p:sp>
        <p:nvSpPr>
          <p:cNvPr id="404533" name="Rectangle 53"/>
          <p:cNvSpPr>
            <a:spLocks noChangeArrowheads="1"/>
          </p:cNvSpPr>
          <p:nvPr/>
        </p:nvSpPr>
        <p:spPr bwMode="auto">
          <a:xfrm>
            <a:off x="1879600" y="765175"/>
            <a:ext cx="1816100" cy="638175"/>
          </a:xfrm>
          <a:prstGeom prst="rect">
            <a:avLst/>
          </a:prstGeom>
          <a:noFill/>
          <a:ln w="12700">
            <a:noFill/>
            <a:miter lim="800000"/>
            <a:headEnd/>
            <a:tailEnd/>
          </a:ln>
          <a:effectLst/>
        </p:spPr>
        <p:txBody>
          <a:bodyPr lIns="90488" tIns="44450" rIns="90488" bIns="44450">
            <a:spAutoFit/>
          </a:bodyPr>
          <a:lstStyle/>
          <a:p>
            <a:pPr algn="ctr" eaLnBrk="0" hangingPunct="0">
              <a:spcBef>
                <a:spcPct val="0"/>
              </a:spcBef>
              <a:buClrTx/>
              <a:buSzTx/>
              <a:buFontTx/>
              <a:buNone/>
              <a:defRPr/>
            </a:pPr>
            <a:r>
              <a:rPr kumimoji="0" lang="zh-CN" altLang="en-GB" sz="1800" i="0">
                <a:solidFill>
                  <a:srgbClr val="FE0000"/>
                </a:solidFill>
                <a:effectLst>
                  <a:outerShdw blurRad="38100" dist="38100" dir="2700000" algn="tl">
                    <a:srgbClr val="C0C0C0"/>
                  </a:outerShdw>
                </a:effectLst>
                <a:latin typeface="Arial" charset="0"/>
                <a:ea typeface="宋体" pitchFamily="2" charset="-122"/>
              </a:rPr>
              <a:t>包 层 </a:t>
            </a:r>
            <a:endParaRPr kumimoji="0" lang="zh-CN" altLang="zh-CN" sz="1800" i="0">
              <a:solidFill>
                <a:srgbClr val="FE0000"/>
              </a:solidFill>
              <a:effectLst>
                <a:outerShdw blurRad="38100" dist="38100" dir="2700000" algn="tl">
                  <a:srgbClr val="C0C0C0"/>
                </a:outerShdw>
              </a:effectLst>
              <a:latin typeface="Arial" charset="0"/>
              <a:ea typeface="宋体" pitchFamily="2" charset="-122"/>
            </a:endParaRPr>
          </a:p>
          <a:p>
            <a:pPr algn="ctr" eaLnBrk="0" hangingPunct="0">
              <a:spcBef>
                <a:spcPct val="0"/>
              </a:spcBef>
              <a:buClrTx/>
              <a:buSzTx/>
              <a:buFontTx/>
              <a:buNone/>
              <a:defRPr/>
            </a:pPr>
            <a:r>
              <a:rPr kumimoji="0" lang="zh-CN" altLang="zh-CN" sz="1800" i="0">
                <a:solidFill>
                  <a:srgbClr val="FE0000"/>
                </a:solidFill>
                <a:effectLst>
                  <a:outerShdw blurRad="38100" dist="38100" dir="2700000" algn="tl">
                    <a:srgbClr val="C0C0C0"/>
                  </a:outerShdw>
                </a:effectLst>
                <a:latin typeface="Arial" charset="0"/>
                <a:ea typeface="宋体" pitchFamily="2" charset="-122"/>
              </a:rPr>
              <a:t>125 </a:t>
            </a:r>
            <a:r>
              <a:rPr kumimoji="0" lang="zh-CN" altLang="zh-CN" sz="1600" i="0">
                <a:solidFill>
                  <a:srgbClr val="FE0000"/>
                </a:solidFill>
                <a:effectLst>
                  <a:outerShdw blurRad="38100" dist="38100" dir="2700000" algn="tl">
                    <a:srgbClr val="C0C0C0"/>
                  </a:outerShdw>
                </a:effectLst>
                <a:latin typeface="Arial" charset="0"/>
                <a:ea typeface="宋体" pitchFamily="2" charset="-122"/>
              </a:rPr>
              <a:t>µ</a:t>
            </a:r>
            <a:r>
              <a:rPr kumimoji="0" lang="en-GB" altLang="zh-CN" sz="1600" i="0">
                <a:solidFill>
                  <a:srgbClr val="FE0000"/>
                </a:solidFill>
                <a:effectLst>
                  <a:outerShdw blurRad="38100" dist="38100" dir="2700000" algn="tl">
                    <a:srgbClr val="C0C0C0"/>
                  </a:outerShdw>
                </a:effectLst>
                <a:latin typeface="Arial" charset="0"/>
                <a:ea typeface="宋体" pitchFamily="2" charset="-122"/>
              </a:rPr>
              <a:t>m</a:t>
            </a:r>
          </a:p>
        </p:txBody>
      </p:sp>
      <p:grpSp>
        <p:nvGrpSpPr>
          <p:cNvPr id="10" name="Group 54"/>
          <p:cNvGrpSpPr>
            <a:grpSpLocks/>
          </p:cNvGrpSpPr>
          <p:nvPr/>
        </p:nvGrpSpPr>
        <p:grpSpPr bwMode="auto">
          <a:xfrm>
            <a:off x="5448300" y="1081088"/>
            <a:ext cx="1219200" cy="2286000"/>
            <a:chOff x="3608" y="631"/>
            <a:chExt cx="768" cy="1440"/>
          </a:xfrm>
        </p:grpSpPr>
        <p:sp>
          <p:nvSpPr>
            <p:cNvPr id="404535" name="Rectangle 55"/>
            <p:cNvSpPr>
              <a:spLocks noChangeArrowheads="1"/>
            </p:cNvSpPr>
            <p:nvPr/>
          </p:nvSpPr>
          <p:spPr bwMode="auto">
            <a:xfrm>
              <a:off x="3704" y="631"/>
              <a:ext cx="624" cy="229"/>
            </a:xfrm>
            <a:prstGeom prst="rect">
              <a:avLst/>
            </a:prstGeom>
            <a:noFill/>
            <a:ln w="12700">
              <a:noFill/>
              <a:miter lim="800000"/>
              <a:headEnd/>
              <a:tailEnd/>
            </a:ln>
            <a:effectLst/>
          </p:spPr>
          <p:txBody>
            <a:bodyPr lIns="90488" tIns="44450" rIns="90488" bIns="44450">
              <a:spAutoFit/>
            </a:bodyPr>
            <a:lstStyle/>
            <a:p>
              <a:pPr eaLnBrk="0" hangingPunct="0">
                <a:spcBef>
                  <a:spcPct val="0"/>
                </a:spcBef>
                <a:buClrTx/>
                <a:buSzTx/>
                <a:buFontTx/>
                <a:buNone/>
                <a:defRPr/>
              </a:pPr>
              <a:r>
                <a:rPr kumimoji="0" lang="zh-CN" altLang="en-GB" sz="1800" i="0">
                  <a:solidFill>
                    <a:srgbClr val="FE0000"/>
                  </a:solidFill>
                  <a:effectLst>
                    <a:outerShdw blurRad="38100" dist="38100" dir="2700000" algn="tl">
                      <a:srgbClr val="C0C0C0"/>
                    </a:outerShdw>
                  </a:effectLst>
                  <a:latin typeface="Arial" charset="0"/>
                  <a:ea typeface="宋体" pitchFamily="2" charset="-122"/>
                </a:rPr>
                <a:t>125 </a:t>
              </a:r>
              <a:r>
                <a:rPr kumimoji="0" lang="zh-CN" altLang="en-GB" sz="1600" i="0">
                  <a:solidFill>
                    <a:srgbClr val="FE0000"/>
                  </a:solidFill>
                  <a:effectLst>
                    <a:outerShdw blurRad="38100" dist="38100" dir="2700000" algn="tl">
                      <a:srgbClr val="C0C0C0"/>
                    </a:outerShdw>
                  </a:effectLst>
                  <a:latin typeface="Arial" charset="0"/>
                  <a:ea typeface="宋体" pitchFamily="2" charset="-122"/>
                </a:rPr>
                <a:t>µ</a:t>
              </a:r>
              <a:r>
                <a:rPr kumimoji="0" lang="en-GB" altLang="zh-CN" sz="1600" i="0">
                  <a:solidFill>
                    <a:srgbClr val="FE0000"/>
                  </a:solidFill>
                  <a:effectLst>
                    <a:outerShdw blurRad="38100" dist="38100" dir="2700000" algn="tl">
                      <a:srgbClr val="C0C0C0"/>
                    </a:outerShdw>
                  </a:effectLst>
                  <a:latin typeface="Arial" charset="0"/>
                  <a:ea typeface="宋体" pitchFamily="2" charset="-122"/>
                </a:rPr>
                <a:t>m</a:t>
              </a:r>
            </a:p>
          </p:txBody>
        </p:sp>
        <p:grpSp>
          <p:nvGrpSpPr>
            <p:cNvPr id="11" name="Group 56"/>
            <p:cNvGrpSpPr>
              <a:grpSpLocks/>
            </p:cNvGrpSpPr>
            <p:nvPr/>
          </p:nvGrpSpPr>
          <p:grpSpPr bwMode="auto">
            <a:xfrm>
              <a:off x="3608" y="679"/>
              <a:ext cx="768" cy="1392"/>
              <a:chOff x="4127" y="1824"/>
              <a:chExt cx="193" cy="470"/>
            </a:xfrm>
          </p:grpSpPr>
          <p:sp>
            <p:nvSpPr>
              <p:cNvPr id="12328" name="Line 57"/>
              <p:cNvSpPr>
                <a:spLocks noChangeShapeType="1"/>
              </p:cNvSpPr>
              <p:nvPr/>
            </p:nvSpPr>
            <p:spPr bwMode="auto">
              <a:xfrm rot="5399271" flipH="1">
                <a:off x="3892" y="2059"/>
                <a:ext cx="470" cy="0"/>
              </a:xfrm>
              <a:prstGeom prst="line">
                <a:avLst/>
              </a:prstGeom>
              <a:noFill/>
              <a:ln w="12700">
                <a:solidFill>
                  <a:schemeClr val="tx1"/>
                </a:solidFill>
                <a:prstDash val="lgDash"/>
                <a:round/>
                <a:headEnd/>
                <a:tailEnd/>
              </a:ln>
            </p:spPr>
            <p:txBody>
              <a:bodyPr wrap="none" anchor="ctr"/>
              <a:lstStyle/>
              <a:p>
                <a:endParaRPr lang="zh-CN" altLang="en-US"/>
              </a:p>
            </p:txBody>
          </p:sp>
          <p:sp>
            <p:nvSpPr>
              <p:cNvPr id="12329" name="Line 58"/>
              <p:cNvSpPr>
                <a:spLocks noChangeShapeType="1"/>
              </p:cNvSpPr>
              <p:nvPr/>
            </p:nvSpPr>
            <p:spPr bwMode="auto">
              <a:xfrm rot="5399271" flipH="1">
                <a:off x="4085" y="2059"/>
                <a:ext cx="470" cy="0"/>
              </a:xfrm>
              <a:prstGeom prst="line">
                <a:avLst/>
              </a:prstGeom>
              <a:noFill/>
              <a:ln w="12700">
                <a:solidFill>
                  <a:schemeClr val="tx1"/>
                </a:solidFill>
                <a:prstDash val="lgDash"/>
                <a:round/>
                <a:headEnd/>
                <a:tailEnd/>
              </a:ln>
            </p:spPr>
            <p:txBody>
              <a:bodyPr wrap="none" anchor="ctr"/>
              <a:lstStyle/>
              <a:p>
                <a:endParaRPr lang="zh-CN" altLang="en-US"/>
              </a:p>
            </p:txBody>
          </p:sp>
        </p:grpSp>
        <p:sp>
          <p:nvSpPr>
            <p:cNvPr id="12327" name="Line 59"/>
            <p:cNvSpPr>
              <a:spLocks noChangeShapeType="1"/>
            </p:cNvSpPr>
            <p:nvPr/>
          </p:nvSpPr>
          <p:spPr bwMode="auto">
            <a:xfrm>
              <a:off x="3608" y="871"/>
              <a:ext cx="768" cy="0"/>
            </a:xfrm>
            <a:prstGeom prst="line">
              <a:avLst/>
            </a:prstGeom>
            <a:noFill/>
            <a:ln w="12700">
              <a:solidFill>
                <a:srgbClr val="FE0000"/>
              </a:solidFill>
              <a:round/>
              <a:headEnd type="triangle" w="med" len="med"/>
              <a:tailEnd type="triangle" w="med" len="med"/>
            </a:ln>
          </p:spPr>
          <p:txBody>
            <a:bodyPr wrap="none" anchor="ctr"/>
            <a:lstStyle/>
            <a:p>
              <a:endParaRPr lang="zh-CN" altLang="en-US"/>
            </a:p>
          </p:txBody>
        </p:sp>
      </p:grpSp>
      <p:sp>
        <p:nvSpPr>
          <p:cNvPr id="404540" name="Line 60"/>
          <p:cNvSpPr>
            <a:spLocks noChangeShapeType="1"/>
          </p:cNvSpPr>
          <p:nvPr/>
        </p:nvSpPr>
        <p:spPr bwMode="auto">
          <a:xfrm>
            <a:off x="5143500" y="2300288"/>
            <a:ext cx="792163" cy="0"/>
          </a:xfrm>
          <a:prstGeom prst="line">
            <a:avLst/>
          </a:prstGeom>
          <a:noFill/>
          <a:ln w="12700">
            <a:solidFill>
              <a:srgbClr val="FF3300"/>
            </a:solidFill>
            <a:round/>
            <a:headEnd/>
            <a:tailEnd type="triangle" w="med" len="med"/>
          </a:ln>
        </p:spPr>
        <p:txBody>
          <a:bodyPr wrap="none" anchor="ctr"/>
          <a:lstStyle/>
          <a:p>
            <a:endParaRPr lang="zh-CN" altLang="en-US"/>
          </a:p>
        </p:txBody>
      </p:sp>
      <p:sp>
        <p:nvSpPr>
          <p:cNvPr id="404541" name="Line 61"/>
          <p:cNvSpPr>
            <a:spLocks noChangeShapeType="1"/>
          </p:cNvSpPr>
          <p:nvPr/>
        </p:nvSpPr>
        <p:spPr bwMode="auto">
          <a:xfrm flipH="1">
            <a:off x="6097588" y="2300288"/>
            <a:ext cx="838200" cy="0"/>
          </a:xfrm>
          <a:prstGeom prst="line">
            <a:avLst/>
          </a:prstGeom>
          <a:noFill/>
          <a:ln w="12700">
            <a:solidFill>
              <a:srgbClr val="FF3300"/>
            </a:solidFill>
            <a:round/>
            <a:headEnd/>
            <a:tailEnd type="triangle" w="med" len="med"/>
          </a:ln>
        </p:spPr>
        <p:txBody>
          <a:bodyPr wrap="none" anchor="ctr"/>
          <a:lstStyle/>
          <a:p>
            <a:endParaRPr lang="zh-CN" altLang="en-US"/>
          </a:p>
        </p:txBody>
      </p:sp>
      <p:sp>
        <p:nvSpPr>
          <p:cNvPr id="404542" name="Rectangle 62"/>
          <p:cNvSpPr>
            <a:spLocks noChangeArrowheads="1"/>
          </p:cNvSpPr>
          <p:nvPr/>
        </p:nvSpPr>
        <p:spPr bwMode="auto">
          <a:xfrm>
            <a:off x="5605463" y="1766888"/>
            <a:ext cx="706437" cy="363537"/>
          </a:xfrm>
          <a:prstGeom prst="rect">
            <a:avLst/>
          </a:prstGeom>
          <a:noFill/>
          <a:ln w="12700">
            <a:noFill/>
            <a:miter lim="800000"/>
            <a:headEnd/>
            <a:tailEnd/>
          </a:ln>
          <a:effectLst/>
        </p:spPr>
        <p:txBody>
          <a:bodyPr wrap="none" lIns="90488" tIns="44450" rIns="90488" bIns="44450">
            <a:spAutoFit/>
          </a:bodyPr>
          <a:lstStyle/>
          <a:p>
            <a:pPr eaLnBrk="0" hangingPunct="0">
              <a:spcBef>
                <a:spcPct val="0"/>
              </a:spcBef>
              <a:buClrTx/>
              <a:buSzTx/>
              <a:buFontTx/>
              <a:buNone/>
              <a:defRPr/>
            </a:pPr>
            <a:r>
              <a:rPr kumimoji="0" lang="zh-CN" altLang="en-GB" sz="1800" i="0">
                <a:solidFill>
                  <a:srgbClr val="FE0000"/>
                </a:solidFill>
                <a:effectLst>
                  <a:outerShdw blurRad="38100" dist="38100" dir="2700000" algn="tl">
                    <a:srgbClr val="C0C0C0"/>
                  </a:outerShdw>
                </a:effectLst>
                <a:latin typeface="Arial" charset="0"/>
                <a:ea typeface="宋体" pitchFamily="2" charset="-122"/>
              </a:rPr>
              <a:t>9 µ</a:t>
            </a:r>
            <a:r>
              <a:rPr kumimoji="0" lang="en-GB" altLang="zh-CN" sz="1800" i="0">
                <a:solidFill>
                  <a:srgbClr val="FE0000"/>
                </a:solidFill>
                <a:effectLst>
                  <a:outerShdw blurRad="38100" dist="38100" dir="2700000" algn="tl">
                    <a:srgbClr val="C0C0C0"/>
                  </a:outerShdw>
                </a:effectLst>
                <a:latin typeface="Arial" charset="0"/>
                <a:ea typeface="宋体" pitchFamily="2" charset="-122"/>
              </a:rPr>
              <a:t>m</a:t>
            </a:r>
          </a:p>
        </p:txBody>
      </p:sp>
      <p:sp>
        <p:nvSpPr>
          <p:cNvPr id="404543" name="AutoShape 63"/>
          <p:cNvSpPr>
            <a:spLocks/>
          </p:cNvSpPr>
          <p:nvPr/>
        </p:nvSpPr>
        <p:spPr bwMode="auto">
          <a:xfrm rot="5400000">
            <a:off x="3429000" y="4932363"/>
            <a:ext cx="228600" cy="2743200"/>
          </a:xfrm>
          <a:prstGeom prst="rightBrace">
            <a:avLst>
              <a:gd name="adj1" fmla="val 100000"/>
              <a:gd name="adj2" fmla="val 50000"/>
            </a:avLst>
          </a:prstGeom>
          <a:noFill/>
          <a:ln w="38100">
            <a:solidFill>
              <a:schemeClr val="tx1"/>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404544" name="AutoShape 64"/>
          <p:cNvSpPr>
            <a:spLocks/>
          </p:cNvSpPr>
          <p:nvPr/>
        </p:nvSpPr>
        <p:spPr bwMode="auto">
          <a:xfrm rot="5400000">
            <a:off x="5865813" y="5616575"/>
            <a:ext cx="230188" cy="1373187"/>
          </a:xfrm>
          <a:prstGeom prst="rightBrace">
            <a:avLst>
              <a:gd name="adj1" fmla="val 49713"/>
              <a:gd name="adj2" fmla="val 48551"/>
            </a:avLst>
          </a:prstGeom>
          <a:noFill/>
          <a:ln w="38100">
            <a:solidFill>
              <a:schemeClr val="tx1"/>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404545" name="Freeform 65"/>
          <p:cNvSpPr>
            <a:spLocks/>
          </p:cNvSpPr>
          <p:nvPr/>
        </p:nvSpPr>
        <p:spPr bwMode="auto">
          <a:xfrm>
            <a:off x="2476500" y="2619375"/>
            <a:ext cx="609600" cy="3429000"/>
          </a:xfrm>
          <a:custGeom>
            <a:avLst/>
            <a:gdLst>
              <a:gd name="T0" fmla="*/ 967740089 w 384"/>
              <a:gd name="T1" fmla="*/ 2147483647 h 2160"/>
              <a:gd name="T2" fmla="*/ 0 w 384"/>
              <a:gd name="T3" fmla="*/ 2147483647 h 2160"/>
              <a:gd name="T4" fmla="*/ 967740089 w 384"/>
              <a:gd name="T5" fmla="*/ 2147483647 h 2160"/>
              <a:gd name="T6" fmla="*/ 0 w 384"/>
              <a:gd name="T7" fmla="*/ 1935479919 h 2160"/>
              <a:gd name="T8" fmla="*/ 967740089 w 384"/>
              <a:gd name="T9" fmla="*/ 846772514 h 2160"/>
              <a:gd name="T10" fmla="*/ 846772628 w 384"/>
              <a:gd name="T11" fmla="*/ 0 h 2160"/>
              <a:gd name="T12" fmla="*/ 0 60000 65536"/>
              <a:gd name="T13" fmla="*/ 0 60000 65536"/>
              <a:gd name="T14" fmla="*/ 0 60000 65536"/>
              <a:gd name="T15" fmla="*/ 0 60000 65536"/>
              <a:gd name="T16" fmla="*/ 0 60000 65536"/>
              <a:gd name="T17" fmla="*/ 0 60000 65536"/>
              <a:gd name="T18" fmla="*/ 0 w 384"/>
              <a:gd name="T19" fmla="*/ 0 h 2160"/>
              <a:gd name="T20" fmla="*/ 384 w 384"/>
              <a:gd name="T21" fmla="*/ 2160 h 2160"/>
            </a:gdLst>
            <a:ahLst/>
            <a:cxnLst>
              <a:cxn ang="T12">
                <a:pos x="T0" y="T1"/>
              </a:cxn>
              <a:cxn ang="T13">
                <a:pos x="T2" y="T3"/>
              </a:cxn>
              <a:cxn ang="T14">
                <a:pos x="T4" y="T5"/>
              </a:cxn>
              <a:cxn ang="T15">
                <a:pos x="T6" y="T7"/>
              </a:cxn>
              <a:cxn ang="T16">
                <a:pos x="T8" y="T9"/>
              </a:cxn>
              <a:cxn ang="T17">
                <a:pos x="T10" y="T11"/>
              </a:cxn>
            </a:cxnLst>
            <a:rect l="T18" t="T19" r="T20" b="T21"/>
            <a:pathLst>
              <a:path w="384" h="2160">
                <a:moveTo>
                  <a:pt x="384" y="2160"/>
                </a:moveTo>
                <a:lnTo>
                  <a:pt x="0" y="1920"/>
                </a:lnTo>
                <a:lnTo>
                  <a:pt x="384" y="1296"/>
                </a:lnTo>
                <a:lnTo>
                  <a:pt x="0" y="768"/>
                </a:lnTo>
                <a:lnTo>
                  <a:pt x="384" y="336"/>
                </a:lnTo>
                <a:lnTo>
                  <a:pt x="336" y="0"/>
                </a:lnTo>
              </a:path>
            </a:pathLst>
          </a:custGeom>
          <a:noFill/>
          <a:ln w="38100">
            <a:solidFill>
              <a:srgbClr val="FF33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404546" name="Freeform 66"/>
          <p:cNvSpPr>
            <a:spLocks/>
          </p:cNvSpPr>
          <p:nvPr/>
        </p:nvSpPr>
        <p:spPr bwMode="auto">
          <a:xfrm>
            <a:off x="2476500" y="2619375"/>
            <a:ext cx="609600" cy="3429000"/>
          </a:xfrm>
          <a:custGeom>
            <a:avLst/>
            <a:gdLst>
              <a:gd name="T0" fmla="*/ 725804968 w 384"/>
              <a:gd name="T1" fmla="*/ 2147483647 h 2160"/>
              <a:gd name="T2" fmla="*/ 967740089 w 384"/>
              <a:gd name="T3" fmla="*/ 2147483647 h 2160"/>
              <a:gd name="T4" fmla="*/ 0 w 384"/>
              <a:gd name="T5" fmla="*/ 2147483647 h 2160"/>
              <a:gd name="T6" fmla="*/ 967740089 w 384"/>
              <a:gd name="T7" fmla="*/ 2147483647 h 2160"/>
              <a:gd name="T8" fmla="*/ 0 w 384"/>
              <a:gd name="T9" fmla="*/ 1209674850 h 2160"/>
              <a:gd name="T10" fmla="*/ 120967511 w 384"/>
              <a:gd name="T11" fmla="*/ 0 h 2160"/>
              <a:gd name="T12" fmla="*/ 0 60000 65536"/>
              <a:gd name="T13" fmla="*/ 0 60000 65536"/>
              <a:gd name="T14" fmla="*/ 0 60000 65536"/>
              <a:gd name="T15" fmla="*/ 0 60000 65536"/>
              <a:gd name="T16" fmla="*/ 0 60000 65536"/>
              <a:gd name="T17" fmla="*/ 0 60000 65536"/>
              <a:gd name="T18" fmla="*/ 0 w 384"/>
              <a:gd name="T19" fmla="*/ 0 h 2160"/>
              <a:gd name="T20" fmla="*/ 384 w 384"/>
              <a:gd name="T21" fmla="*/ 2160 h 2160"/>
            </a:gdLst>
            <a:ahLst/>
            <a:cxnLst>
              <a:cxn ang="T12">
                <a:pos x="T0" y="T1"/>
              </a:cxn>
              <a:cxn ang="T13">
                <a:pos x="T2" y="T3"/>
              </a:cxn>
              <a:cxn ang="T14">
                <a:pos x="T4" y="T5"/>
              </a:cxn>
              <a:cxn ang="T15">
                <a:pos x="T6" y="T7"/>
              </a:cxn>
              <a:cxn ang="T16">
                <a:pos x="T8" y="T9"/>
              </a:cxn>
              <a:cxn ang="T17">
                <a:pos x="T10" y="T11"/>
              </a:cxn>
            </a:cxnLst>
            <a:rect l="T18" t="T19" r="T20" b="T21"/>
            <a:pathLst>
              <a:path w="384" h="2160">
                <a:moveTo>
                  <a:pt x="288" y="2160"/>
                </a:moveTo>
                <a:lnTo>
                  <a:pt x="384" y="1968"/>
                </a:lnTo>
                <a:lnTo>
                  <a:pt x="0" y="1632"/>
                </a:lnTo>
                <a:lnTo>
                  <a:pt x="384" y="1104"/>
                </a:lnTo>
                <a:lnTo>
                  <a:pt x="0" y="480"/>
                </a:lnTo>
                <a:lnTo>
                  <a:pt x="48" y="0"/>
                </a:lnTo>
              </a:path>
            </a:pathLst>
          </a:custGeom>
          <a:noFill/>
          <a:ln w="38100">
            <a:solidFill>
              <a:srgbClr val="FF33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404547" name="Freeform 67"/>
          <p:cNvSpPr>
            <a:spLocks/>
          </p:cNvSpPr>
          <p:nvPr/>
        </p:nvSpPr>
        <p:spPr bwMode="auto">
          <a:xfrm>
            <a:off x="2476500" y="2619375"/>
            <a:ext cx="609600" cy="3505200"/>
          </a:xfrm>
          <a:custGeom>
            <a:avLst/>
            <a:gdLst>
              <a:gd name="T0" fmla="*/ 0 w 384"/>
              <a:gd name="T1" fmla="*/ 2147483647 h 2208"/>
              <a:gd name="T2" fmla="*/ 967740089 w 384"/>
              <a:gd name="T3" fmla="*/ 2147483647 h 2208"/>
              <a:gd name="T4" fmla="*/ 0 w 384"/>
              <a:gd name="T5" fmla="*/ 2147483647 h 2208"/>
              <a:gd name="T6" fmla="*/ 967740089 w 384"/>
              <a:gd name="T7" fmla="*/ 1572577201 h 2208"/>
              <a:gd name="T8" fmla="*/ 0 w 384"/>
              <a:gd name="T9" fmla="*/ 725804877 h 2208"/>
              <a:gd name="T10" fmla="*/ 483870045 w 384"/>
              <a:gd name="T11" fmla="*/ 0 h 2208"/>
              <a:gd name="T12" fmla="*/ 0 60000 65536"/>
              <a:gd name="T13" fmla="*/ 0 60000 65536"/>
              <a:gd name="T14" fmla="*/ 0 60000 65536"/>
              <a:gd name="T15" fmla="*/ 0 60000 65536"/>
              <a:gd name="T16" fmla="*/ 0 60000 65536"/>
              <a:gd name="T17" fmla="*/ 0 60000 65536"/>
              <a:gd name="T18" fmla="*/ 0 w 384"/>
              <a:gd name="T19" fmla="*/ 0 h 2208"/>
              <a:gd name="T20" fmla="*/ 384 w 384"/>
              <a:gd name="T21" fmla="*/ 2208 h 2208"/>
            </a:gdLst>
            <a:ahLst/>
            <a:cxnLst>
              <a:cxn ang="T12">
                <a:pos x="T0" y="T1"/>
              </a:cxn>
              <a:cxn ang="T13">
                <a:pos x="T2" y="T3"/>
              </a:cxn>
              <a:cxn ang="T14">
                <a:pos x="T4" y="T5"/>
              </a:cxn>
              <a:cxn ang="T15">
                <a:pos x="T6" y="T7"/>
              </a:cxn>
              <a:cxn ang="T16">
                <a:pos x="T8" y="T9"/>
              </a:cxn>
              <a:cxn ang="T17">
                <a:pos x="T10" y="T11"/>
              </a:cxn>
            </a:cxnLst>
            <a:rect l="T18" t="T19" r="T20" b="T21"/>
            <a:pathLst>
              <a:path w="384" h="2208">
                <a:moveTo>
                  <a:pt x="0" y="2208"/>
                </a:moveTo>
                <a:lnTo>
                  <a:pt x="384" y="1584"/>
                </a:lnTo>
                <a:lnTo>
                  <a:pt x="0" y="1104"/>
                </a:lnTo>
                <a:lnTo>
                  <a:pt x="384" y="624"/>
                </a:lnTo>
                <a:lnTo>
                  <a:pt x="0" y="288"/>
                </a:lnTo>
                <a:lnTo>
                  <a:pt x="192" y="0"/>
                </a:lnTo>
              </a:path>
            </a:pathLst>
          </a:custGeom>
          <a:noFill/>
          <a:ln w="38100">
            <a:solidFill>
              <a:srgbClr val="FF33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404548" name="Freeform 68"/>
          <p:cNvSpPr>
            <a:spLocks/>
          </p:cNvSpPr>
          <p:nvPr/>
        </p:nvSpPr>
        <p:spPr bwMode="auto">
          <a:xfrm>
            <a:off x="2705100" y="2543175"/>
            <a:ext cx="381000" cy="3505200"/>
          </a:xfrm>
          <a:custGeom>
            <a:avLst/>
            <a:gdLst>
              <a:gd name="T0" fmla="*/ 0 w 240"/>
              <a:gd name="T1" fmla="*/ 2147483647 h 2208"/>
              <a:gd name="T2" fmla="*/ 604837545 w 240"/>
              <a:gd name="T3" fmla="*/ 2147483647 h 2208"/>
              <a:gd name="T4" fmla="*/ 241935038 w 240"/>
              <a:gd name="T5" fmla="*/ 0 h 2208"/>
              <a:gd name="T6" fmla="*/ 0 60000 65536"/>
              <a:gd name="T7" fmla="*/ 0 60000 65536"/>
              <a:gd name="T8" fmla="*/ 0 60000 65536"/>
              <a:gd name="T9" fmla="*/ 0 w 240"/>
              <a:gd name="T10" fmla="*/ 0 h 2208"/>
              <a:gd name="T11" fmla="*/ 240 w 240"/>
              <a:gd name="T12" fmla="*/ 2208 h 2208"/>
            </a:gdLst>
            <a:ahLst/>
            <a:cxnLst>
              <a:cxn ang="T6">
                <a:pos x="T0" y="T1"/>
              </a:cxn>
              <a:cxn ang="T7">
                <a:pos x="T2" y="T3"/>
              </a:cxn>
              <a:cxn ang="T8">
                <a:pos x="T4" y="T5"/>
              </a:cxn>
            </a:cxnLst>
            <a:rect l="T9" t="T10" r="T11" b="T12"/>
            <a:pathLst>
              <a:path w="240" h="2208">
                <a:moveTo>
                  <a:pt x="0" y="2208"/>
                </a:moveTo>
                <a:lnTo>
                  <a:pt x="240" y="912"/>
                </a:lnTo>
                <a:lnTo>
                  <a:pt x="96" y="0"/>
                </a:lnTo>
              </a:path>
            </a:pathLst>
          </a:custGeom>
          <a:noFill/>
          <a:ln w="38100">
            <a:solidFill>
              <a:srgbClr val="FF33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404549" name="Freeform 69"/>
          <p:cNvSpPr>
            <a:spLocks/>
          </p:cNvSpPr>
          <p:nvPr/>
        </p:nvSpPr>
        <p:spPr bwMode="auto">
          <a:xfrm>
            <a:off x="2476500" y="2619375"/>
            <a:ext cx="685800" cy="3505200"/>
          </a:xfrm>
          <a:custGeom>
            <a:avLst/>
            <a:gdLst>
              <a:gd name="T0" fmla="*/ 604837528 w 432"/>
              <a:gd name="T1" fmla="*/ 2147483647 h 2208"/>
              <a:gd name="T2" fmla="*/ 0 w 432"/>
              <a:gd name="T3" fmla="*/ 2147483647 h 2208"/>
              <a:gd name="T4" fmla="*/ 1088707589 w 432"/>
              <a:gd name="T5" fmla="*/ 1209674862 h 2208"/>
              <a:gd name="T6" fmla="*/ 362902497 w 432"/>
              <a:gd name="T7" fmla="*/ 0 h 2208"/>
              <a:gd name="T8" fmla="*/ 0 60000 65536"/>
              <a:gd name="T9" fmla="*/ 0 60000 65536"/>
              <a:gd name="T10" fmla="*/ 0 60000 65536"/>
              <a:gd name="T11" fmla="*/ 0 60000 65536"/>
              <a:gd name="T12" fmla="*/ 0 w 432"/>
              <a:gd name="T13" fmla="*/ 0 h 2208"/>
              <a:gd name="T14" fmla="*/ 432 w 432"/>
              <a:gd name="T15" fmla="*/ 2208 h 2208"/>
            </a:gdLst>
            <a:ahLst/>
            <a:cxnLst>
              <a:cxn ang="T8">
                <a:pos x="T0" y="T1"/>
              </a:cxn>
              <a:cxn ang="T9">
                <a:pos x="T2" y="T3"/>
              </a:cxn>
              <a:cxn ang="T10">
                <a:pos x="T4" y="T5"/>
              </a:cxn>
              <a:cxn ang="T11">
                <a:pos x="T6" y="T7"/>
              </a:cxn>
            </a:cxnLst>
            <a:rect l="T12" t="T13" r="T14" b="T15"/>
            <a:pathLst>
              <a:path w="432" h="2208">
                <a:moveTo>
                  <a:pt x="240" y="2208"/>
                </a:moveTo>
                <a:lnTo>
                  <a:pt x="0" y="1344"/>
                </a:lnTo>
                <a:lnTo>
                  <a:pt x="432" y="480"/>
                </a:lnTo>
                <a:lnTo>
                  <a:pt x="144" y="0"/>
                </a:lnTo>
              </a:path>
            </a:pathLst>
          </a:custGeom>
          <a:noFill/>
          <a:ln w="38100">
            <a:solidFill>
              <a:srgbClr val="FF33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grpSp>
        <p:nvGrpSpPr>
          <p:cNvPr id="12" name="Group 70"/>
          <p:cNvGrpSpPr>
            <a:grpSpLocks/>
          </p:cNvGrpSpPr>
          <p:nvPr/>
        </p:nvGrpSpPr>
        <p:grpSpPr bwMode="auto">
          <a:xfrm>
            <a:off x="4076700" y="2619375"/>
            <a:ext cx="457200" cy="3581400"/>
            <a:chOff x="3984" y="1776"/>
            <a:chExt cx="432" cy="2256"/>
          </a:xfrm>
        </p:grpSpPr>
        <p:sp>
          <p:nvSpPr>
            <p:cNvPr id="12320" name="Freeform 71"/>
            <p:cNvSpPr>
              <a:spLocks/>
            </p:cNvSpPr>
            <p:nvPr/>
          </p:nvSpPr>
          <p:spPr bwMode="auto">
            <a:xfrm>
              <a:off x="3984" y="1824"/>
              <a:ext cx="384" cy="2160"/>
            </a:xfrm>
            <a:custGeom>
              <a:avLst/>
              <a:gdLst>
                <a:gd name="T0" fmla="*/ 384 w 384"/>
                <a:gd name="T1" fmla="*/ 2160 h 2160"/>
                <a:gd name="T2" fmla="*/ 0 w 384"/>
                <a:gd name="T3" fmla="*/ 1920 h 2160"/>
                <a:gd name="T4" fmla="*/ 384 w 384"/>
                <a:gd name="T5" fmla="*/ 1296 h 2160"/>
                <a:gd name="T6" fmla="*/ 0 w 384"/>
                <a:gd name="T7" fmla="*/ 768 h 2160"/>
                <a:gd name="T8" fmla="*/ 384 w 384"/>
                <a:gd name="T9" fmla="*/ 336 h 2160"/>
                <a:gd name="T10" fmla="*/ 336 w 384"/>
                <a:gd name="T11" fmla="*/ 0 h 2160"/>
                <a:gd name="T12" fmla="*/ 0 60000 65536"/>
                <a:gd name="T13" fmla="*/ 0 60000 65536"/>
                <a:gd name="T14" fmla="*/ 0 60000 65536"/>
                <a:gd name="T15" fmla="*/ 0 60000 65536"/>
                <a:gd name="T16" fmla="*/ 0 60000 65536"/>
                <a:gd name="T17" fmla="*/ 0 60000 65536"/>
                <a:gd name="T18" fmla="*/ 0 w 384"/>
                <a:gd name="T19" fmla="*/ 0 h 2160"/>
                <a:gd name="T20" fmla="*/ 384 w 384"/>
                <a:gd name="T21" fmla="*/ 2160 h 2160"/>
              </a:gdLst>
              <a:ahLst/>
              <a:cxnLst>
                <a:cxn ang="T12">
                  <a:pos x="T0" y="T1"/>
                </a:cxn>
                <a:cxn ang="T13">
                  <a:pos x="T2" y="T3"/>
                </a:cxn>
                <a:cxn ang="T14">
                  <a:pos x="T4" y="T5"/>
                </a:cxn>
                <a:cxn ang="T15">
                  <a:pos x="T6" y="T7"/>
                </a:cxn>
                <a:cxn ang="T16">
                  <a:pos x="T8" y="T9"/>
                </a:cxn>
                <a:cxn ang="T17">
                  <a:pos x="T10" y="T11"/>
                </a:cxn>
              </a:cxnLst>
              <a:rect l="T18" t="T19" r="T20" b="T21"/>
              <a:pathLst>
                <a:path w="384" h="2160">
                  <a:moveTo>
                    <a:pt x="384" y="2160"/>
                  </a:moveTo>
                  <a:lnTo>
                    <a:pt x="0" y="1920"/>
                  </a:lnTo>
                  <a:lnTo>
                    <a:pt x="384" y="1296"/>
                  </a:lnTo>
                  <a:lnTo>
                    <a:pt x="0" y="768"/>
                  </a:lnTo>
                  <a:lnTo>
                    <a:pt x="384" y="336"/>
                  </a:lnTo>
                  <a:lnTo>
                    <a:pt x="336" y="0"/>
                  </a:lnTo>
                </a:path>
              </a:pathLst>
            </a:custGeom>
            <a:noFill/>
            <a:ln w="38100">
              <a:solidFill>
                <a:srgbClr val="FF33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21" name="Freeform 72"/>
            <p:cNvSpPr>
              <a:spLocks/>
            </p:cNvSpPr>
            <p:nvPr/>
          </p:nvSpPr>
          <p:spPr bwMode="auto">
            <a:xfrm>
              <a:off x="3984" y="1824"/>
              <a:ext cx="384" cy="2160"/>
            </a:xfrm>
            <a:custGeom>
              <a:avLst/>
              <a:gdLst>
                <a:gd name="T0" fmla="*/ 288 w 384"/>
                <a:gd name="T1" fmla="*/ 2160 h 2160"/>
                <a:gd name="T2" fmla="*/ 384 w 384"/>
                <a:gd name="T3" fmla="*/ 1968 h 2160"/>
                <a:gd name="T4" fmla="*/ 0 w 384"/>
                <a:gd name="T5" fmla="*/ 1632 h 2160"/>
                <a:gd name="T6" fmla="*/ 384 w 384"/>
                <a:gd name="T7" fmla="*/ 1104 h 2160"/>
                <a:gd name="T8" fmla="*/ 0 w 384"/>
                <a:gd name="T9" fmla="*/ 480 h 2160"/>
                <a:gd name="T10" fmla="*/ 48 w 384"/>
                <a:gd name="T11" fmla="*/ 0 h 2160"/>
                <a:gd name="T12" fmla="*/ 0 60000 65536"/>
                <a:gd name="T13" fmla="*/ 0 60000 65536"/>
                <a:gd name="T14" fmla="*/ 0 60000 65536"/>
                <a:gd name="T15" fmla="*/ 0 60000 65536"/>
                <a:gd name="T16" fmla="*/ 0 60000 65536"/>
                <a:gd name="T17" fmla="*/ 0 60000 65536"/>
                <a:gd name="T18" fmla="*/ 0 w 384"/>
                <a:gd name="T19" fmla="*/ 0 h 2160"/>
                <a:gd name="T20" fmla="*/ 384 w 384"/>
                <a:gd name="T21" fmla="*/ 2160 h 2160"/>
              </a:gdLst>
              <a:ahLst/>
              <a:cxnLst>
                <a:cxn ang="T12">
                  <a:pos x="T0" y="T1"/>
                </a:cxn>
                <a:cxn ang="T13">
                  <a:pos x="T2" y="T3"/>
                </a:cxn>
                <a:cxn ang="T14">
                  <a:pos x="T4" y="T5"/>
                </a:cxn>
                <a:cxn ang="T15">
                  <a:pos x="T6" y="T7"/>
                </a:cxn>
                <a:cxn ang="T16">
                  <a:pos x="T8" y="T9"/>
                </a:cxn>
                <a:cxn ang="T17">
                  <a:pos x="T10" y="T11"/>
                </a:cxn>
              </a:cxnLst>
              <a:rect l="T18" t="T19" r="T20" b="T21"/>
              <a:pathLst>
                <a:path w="384" h="2160">
                  <a:moveTo>
                    <a:pt x="288" y="2160"/>
                  </a:moveTo>
                  <a:lnTo>
                    <a:pt x="384" y="1968"/>
                  </a:lnTo>
                  <a:lnTo>
                    <a:pt x="0" y="1632"/>
                  </a:lnTo>
                  <a:lnTo>
                    <a:pt x="384" y="1104"/>
                  </a:lnTo>
                  <a:lnTo>
                    <a:pt x="0" y="480"/>
                  </a:lnTo>
                  <a:lnTo>
                    <a:pt x="48" y="0"/>
                  </a:lnTo>
                </a:path>
              </a:pathLst>
            </a:custGeom>
            <a:noFill/>
            <a:ln w="38100">
              <a:solidFill>
                <a:srgbClr val="FF33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22" name="Freeform 73"/>
            <p:cNvSpPr>
              <a:spLocks/>
            </p:cNvSpPr>
            <p:nvPr/>
          </p:nvSpPr>
          <p:spPr bwMode="auto">
            <a:xfrm>
              <a:off x="3984" y="1824"/>
              <a:ext cx="384" cy="2208"/>
            </a:xfrm>
            <a:custGeom>
              <a:avLst/>
              <a:gdLst>
                <a:gd name="T0" fmla="*/ 0 w 384"/>
                <a:gd name="T1" fmla="*/ 2208 h 2208"/>
                <a:gd name="T2" fmla="*/ 384 w 384"/>
                <a:gd name="T3" fmla="*/ 1584 h 2208"/>
                <a:gd name="T4" fmla="*/ 0 w 384"/>
                <a:gd name="T5" fmla="*/ 1104 h 2208"/>
                <a:gd name="T6" fmla="*/ 384 w 384"/>
                <a:gd name="T7" fmla="*/ 624 h 2208"/>
                <a:gd name="T8" fmla="*/ 0 w 384"/>
                <a:gd name="T9" fmla="*/ 288 h 2208"/>
                <a:gd name="T10" fmla="*/ 192 w 384"/>
                <a:gd name="T11" fmla="*/ 0 h 2208"/>
                <a:gd name="T12" fmla="*/ 0 60000 65536"/>
                <a:gd name="T13" fmla="*/ 0 60000 65536"/>
                <a:gd name="T14" fmla="*/ 0 60000 65536"/>
                <a:gd name="T15" fmla="*/ 0 60000 65536"/>
                <a:gd name="T16" fmla="*/ 0 60000 65536"/>
                <a:gd name="T17" fmla="*/ 0 60000 65536"/>
                <a:gd name="T18" fmla="*/ 0 w 384"/>
                <a:gd name="T19" fmla="*/ 0 h 2208"/>
                <a:gd name="T20" fmla="*/ 384 w 384"/>
                <a:gd name="T21" fmla="*/ 2208 h 2208"/>
              </a:gdLst>
              <a:ahLst/>
              <a:cxnLst>
                <a:cxn ang="T12">
                  <a:pos x="T0" y="T1"/>
                </a:cxn>
                <a:cxn ang="T13">
                  <a:pos x="T2" y="T3"/>
                </a:cxn>
                <a:cxn ang="T14">
                  <a:pos x="T4" y="T5"/>
                </a:cxn>
                <a:cxn ang="T15">
                  <a:pos x="T6" y="T7"/>
                </a:cxn>
                <a:cxn ang="T16">
                  <a:pos x="T8" y="T9"/>
                </a:cxn>
                <a:cxn ang="T17">
                  <a:pos x="T10" y="T11"/>
                </a:cxn>
              </a:cxnLst>
              <a:rect l="T18" t="T19" r="T20" b="T21"/>
              <a:pathLst>
                <a:path w="384" h="2208">
                  <a:moveTo>
                    <a:pt x="0" y="2208"/>
                  </a:moveTo>
                  <a:lnTo>
                    <a:pt x="384" y="1584"/>
                  </a:lnTo>
                  <a:lnTo>
                    <a:pt x="0" y="1104"/>
                  </a:lnTo>
                  <a:lnTo>
                    <a:pt x="384" y="624"/>
                  </a:lnTo>
                  <a:lnTo>
                    <a:pt x="0" y="288"/>
                  </a:lnTo>
                  <a:lnTo>
                    <a:pt x="192" y="0"/>
                  </a:lnTo>
                </a:path>
              </a:pathLst>
            </a:custGeom>
            <a:noFill/>
            <a:ln w="38100">
              <a:solidFill>
                <a:srgbClr val="FF33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23" name="Freeform 74"/>
            <p:cNvSpPr>
              <a:spLocks/>
            </p:cNvSpPr>
            <p:nvPr/>
          </p:nvSpPr>
          <p:spPr bwMode="auto">
            <a:xfrm>
              <a:off x="4128" y="1776"/>
              <a:ext cx="240" cy="2208"/>
            </a:xfrm>
            <a:custGeom>
              <a:avLst/>
              <a:gdLst>
                <a:gd name="T0" fmla="*/ 0 w 240"/>
                <a:gd name="T1" fmla="*/ 2208 h 2208"/>
                <a:gd name="T2" fmla="*/ 240 w 240"/>
                <a:gd name="T3" fmla="*/ 912 h 2208"/>
                <a:gd name="T4" fmla="*/ 96 w 240"/>
                <a:gd name="T5" fmla="*/ 0 h 2208"/>
                <a:gd name="T6" fmla="*/ 0 60000 65536"/>
                <a:gd name="T7" fmla="*/ 0 60000 65536"/>
                <a:gd name="T8" fmla="*/ 0 60000 65536"/>
                <a:gd name="T9" fmla="*/ 0 w 240"/>
                <a:gd name="T10" fmla="*/ 0 h 2208"/>
                <a:gd name="T11" fmla="*/ 240 w 240"/>
                <a:gd name="T12" fmla="*/ 2208 h 2208"/>
              </a:gdLst>
              <a:ahLst/>
              <a:cxnLst>
                <a:cxn ang="T6">
                  <a:pos x="T0" y="T1"/>
                </a:cxn>
                <a:cxn ang="T7">
                  <a:pos x="T2" y="T3"/>
                </a:cxn>
                <a:cxn ang="T8">
                  <a:pos x="T4" y="T5"/>
                </a:cxn>
              </a:cxnLst>
              <a:rect l="T9" t="T10" r="T11" b="T12"/>
              <a:pathLst>
                <a:path w="240" h="2208">
                  <a:moveTo>
                    <a:pt x="0" y="2208"/>
                  </a:moveTo>
                  <a:lnTo>
                    <a:pt x="240" y="912"/>
                  </a:lnTo>
                  <a:lnTo>
                    <a:pt x="96" y="0"/>
                  </a:lnTo>
                </a:path>
              </a:pathLst>
            </a:custGeom>
            <a:noFill/>
            <a:ln w="38100">
              <a:solidFill>
                <a:srgbClr val="FF33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2324" name="Freeform 75"/>
            <p:cNvSpPr>
              <a:spLocks/>
            </p:cNvSpPr>
            <p:nvPr/>
          </p:nvSpPr>
          <p:spPr bwMode="auto">
            <a:xfrm>
              <a:off x="3984" y="1824"/>
              <a:ext cx="432" cy="2208"/>
            </a:xfrm>
            <a:custGeom>
              <a:avLst/>
              <a:gdLst>
                <a:gd name="T0" fmla="*/ 240 w 432"/>
                <a:gd name="T1" fmla="*/ 2208 h 2208"/>
                <a:gd name="T2" fmla="*/ 0 w 432"/>
                <a:gd name="T3" fmla="*/ 1344 h 2208"/>
                <a:gd name="T4" fmla="*/ 432 w 432"/>
                <a:gd name="T5" fmla="*/ 480 h 2208"/>
                <a:gd name="T6" fmla="*/ 144 w 432"/>
                <a:gd name="T7" fmla="*/ 0 h 2208"/>
                <a:gd name="T8" fmla="*/ 0 60000 65536"/>
                <a:gd name="T9" fmla="*/ 0 60000 65536"/>
                <a:gd name="T10" fmla="*/ 0 60000 65536"/>
                <a:gd name="T11" fmla="*/ 0 60000 65536"/>
                <a:gd name="T12" fmla="*/ 0 w 432"/>
                <a:gd name="T13" fmla="*/ 0 h 2208"/>
                <a:gd name="T14" fmla="*/ 432 w 432"/>
                <a:gd name="T15" fmla="*/ 2208 h 2208"/>
              </a:gdLst>
              <a:ahLst/>
              <a:cxnLst>
                <a:cxn ang="T8">
                  <a:pos x="T0" y="T1"/>
                </a:cxn>
                <a:cxn ang="T9">
                  <a:pos x="T2" y="T3"/>
                </a:cxn>
                <a:cxn ang="T10">
                  <a:pos x="T4" y="T5"/>
                </a:cxn>
                <a:cxn ang="T11">
                  <a:pos x="T6" y="T7"/>
                </a:cxn>
              </a:cxnLst>
              <a:rect l="T12" t="T13" r="T14" b="T15"/>
              <a:pathLst>
                <a:path w="432" h="2208">
                  <a:moveTo>
                    <a:pt x="240" y="2208"/>
                  </a:moveTo>
                  <a:lnTo>
                    <a:pt x="0" y="1344"/>
                  </a:lnTo>
                  <a:lnTo>
                    <a:pt x="432" y="480"/>
                  </a:lnTo>
                  <a:lnTo>
                    <a:pt x="144" y="0"/>
                  </a:lnTo>
                </a:path>
              </a:pathLst>
            </a:custGeom>
            <a:noFill/>
            <a:ln w="38100">
              <a:solidFill>
                <a:srgbClr val="FF3300"/>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grpSp>
      <p:sp>
        <p:nvSpPr>
          <p:cNvPr id="404556" name="AutoShape 76"/>
          <p:cNvSpPr>
            <a:spLocks/>
          </p:cNvSpPr>
          <p:nvPr/>
        </p:nvSpPr>
        <p:spPr bwMode="auto">
          <a:xfrm rot="5400000">
            <a:off x="3429000" y="4932363"/>
            <a:ext cx="228600" cy="2743200"/>
          </a:xfrm>
          <a:prstGeom prst="rightBrace">
            <a:avLst>
              <a:gd name="adj1" fmla="val 100000"/>
              <a:gd name="adj2" fmla="val 50000"/>
            </a:avLst>
          </a:prstGeom>
          <a:noFill/>
          <a:ln w="38100">
            <a:solidFill>
              <a:schemeClr val="tx1"/>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404557" name="Text Box 77"/>
          <p:cNvSpPr txBox="1">
            <a:spLocks noChangeArrowheads="1"/>
          </p:cNvSpPr>
          <p:nvPr/>
        </p:nvSpPr>
        <p:spPr bwMode="auto">
          <a:xfrm>
            <a:off x="3201988" y="6337300"/>
            <a:ext cx="819150" cy="396875"/>
          </a:xfrm>
          <a:prstGeom prst="rect">
            <a:avLst/>
          </a:prstGeom>
          <a:noFill/>
          <a:ln w="12700">
            <a:noFill/>
            <a:miter lim="800000"/>
            <a:headEnd/>
            <a:tailEnd/>
          </a:ln>
        </p:spPr>
        <p:txBody>
          <a:bodyPr wrap="none" anchor="ctr">
            <a:spAutoFit/>
          </a:bodyPr>
          <a:lstStyle/>
          <a:p>
            <a:pPr algn="ctr" eaLnBrk="0" hangingPunct="0">
              <a:spcBef>
                <a:spcPct val="0"/>
              </a:spcBef>
              <a:buClrTx/>
              <a:buSzTx/>
              <a:buFontTx/>
              <a:buNone/>
            </a:pPr>
            <a:r>
              <a:rPr kumimoji="0" lang="zh-CN" altLang="en-GB" sz="2000" i="0">
                <a:solidFill>
                  <a:schemeClr val="tx1"/>
                </a:solidFill>
                <a:latin typeface="Times New Roman" pitchFamily="18" charset="0"/>
              </a:rPr>
              <a:t>多 模 </a:t>
            </a:r>
            <a:endParaRPr kumimoji="0" lang="zh-CN" altLang="zh-CN" sz="2000" i="0">
              <a:solidFill>
                <a:schemeClr val="tx1"/>
              </a:solidFill>
              <a:latin typeface="Times New Roman" pitchFamily="18" charset="0"/>
            </a:endParaRPr>
          </a:p>
        </p:txBody>
      </p:sp>
      <p:sp>
        <p:nvSpPr>
          <p:cNvPr id="404558" name="AutoShape 78"/>
          <p:cNvSpPr>
            <a:spLocks/>
          </p:cNvSpPr>
          <p:nvPr/>
        </p:nvSpPr>
        <p:spPr bwMode="auto">
          <a:xfrm rot="5400000">
            <a:off x="5865813" y="5616575"/>
            <a:ext cx="230188" cy="1373187"/>
          </a:xfrm>
          <a:prstGeom prst="rightBrace">
            <a:avLst>
              <a:gd name="adj1" fmla="val 49713"/>
              <a:gd name="adj2" fmla="val 48551"/>
            </a:avLst>
          </a:prstGeom>
          <a:noFill/>
          <a:ln w="38100">
            <a:solidFill>
              <a:schemeClr val="tx1"/>
            </a:solid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404559" name="Text Box 79"/>
          <p:cNvSpPr txBox="1">
            <a:spLocks noChangeArrowheads="1"/>
          </p:cNvSpPr>
          <p:nvPr/>
        </p:nvSpPr>
        <p:spPr bwMode="auto">
          <a:xfrm>
            <a:off x="5627688" y="6337300"/>
            <a:ext cx="819150" cy="396875"/>
          </a:xfrm>
          <a:prstGeom prst="rect">
            <a:avLst/>
          </a:prstGeom>
          <a:noFill/>
          <a:ln w="12700">
            <a:noFill/>
            <a:miter lim="800000"/>
            <a:headEnd/>
            <a:tailEnd/>
          </a:ln>
        </p:spPr>
        <p:txBody>
          <a:bodyPr wrap="none" anchor="ctr">
            <a:spAutoFit/>
          </a:bodyPr>
          <a:lstStyle/>
          <a:p>
            <a:pPr algn="ctr" eaLnBrk="0" hangingPunct="0">
              <a:spcBef>
                <a:spcPct val="0"/>
              </a:spcBef>
              <a:buClrTx/>
              <a:buSzTx/>
              <a:buFontTx/>
              <a:buNone/>
            </a:pPr>
            <a:r>
              <a:rPr kumimoji="0" lang="zh-CN" altLang="en-GB" sz="2000" i="0">
                <a:solidFill>
                  <a:schemeClr val="tx1"/>
                </a:solidFill>
                <a:latin typeface="Times New Roman" pitchFamily="18" charset="0"/>
              </a:rPr>
              <a:t>单 模 </a:t>
            </a:r>
            <a:endParaRPr kumimoji="0" lang="zh-CN" altLang="zh-CN" sz="2000" i="0">
              <a:solidFill>
                <a:schemeClr val="tx1"/>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404510"/>
                                        </p:tgtEl>
                                        <p:attrNameLst>
                                          <p:attrName>style.visibility</p:attrName>
                                        </p:attrNameLst>
                                      </p:cBhvr>
                                      <p:to>
                                        <p:strVal val="visible"/>
                                      </p:to>
                                    </p:set>
                                    <p:animEffect transition="in" filter="box(out)">
                                      <p:cBhvr>
                                        <p:cTn id="16" dur="500"/>
                                        <p:tgtEl>
                                          <p:spTgt spid="4045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045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404506"/>
                                        </p:tgtEl>
                                        <p:attrNameLst>
                                          <p:attrName>style.visibility</p:attrName>
                                        </p:attrNameLst>
                                      </p:cBhvr>
                                      <p:to>
                                        <p:strVal val="visible"/>
                                      </p:to>
                                    </p:set>
                                    <p:animEffect transition="in" filter="box(out)">
                                      <p:cBhvr>
                                        <p:cTn id="30" dur="500"/>
                                        <p:tgtEl>
                                          <p:spTgt spid="40450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044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32" fill="hold" grpId="0" nodeType="clickEffect">
                                  <p:stCondLst>
                                    <p:cond delay="0"/>
                                  </p:stCondLst>
                                  <p:childTnLst>
                                    <p:set>
                                      <p:cBhvr>
                                        <p:cTn id="47" dur="1" fill="hold">
                                          <p:stCondLst>
                                            <p:cond delay="0"/>
                                          </p:stCondLst>
                                        </p:cTn>
                                        <p:tgtEl>
                                          <p:spTgt spid="404515"/>
                                        </p:tgtEl>
                                        <p:attrNameLst>
                                          <p:attrName>style.visibility</p:attrName>
                                        </p:attrNameLst>
                                      </p:cBhvr>
                                      <p:to>
                                        <p:strVal val="visible"/>
                                      </p:to>
                                    </p:set>
                                    <p:animEffect transition="in" filter="box(out)">
                                      <p:cBhvr>
                                        <p:cTn id="48" dur="500"/>
                                        <p:tgtEl>
                                          <p:spTgt spid="40451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4045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down)">
                                      <p:cBhvr>
                                        <p:cTn id="66" dur="500"/>
                                        <p:tgtEl>
                                          <p:spTgt spid="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04540"/>
                                        </p:tgtEl>
                                        <p:attrNameLst>
                                          <p:attrName>style.visibility</p:attrName>
                                        </p:attrNameLst>
                                      </p:cBhvr>
                                      <p:to>
                                        <p:strVal val="visible"/>
                                      </p:to>
                                    </p:set>
                                    <p:animEffect transition="in" filter="wipe(left)">
                                      <p:cBhvr>
                                        <p:cTn id="71" dur="500"/>
                                        <p:tgtEl>
                                          <p:spTgt spid="404540"/>
                                        </p:tgtEl>
                                      </p:cBhvr>
                                    </p:animEffect>
                                  </p:childTnLst>
                                </p:cTn>
                              </p:par>
                            </p:childTnLst>
                          </p:cTn>
                        </p:par>
                        <p:par>
                          <p:cTn id="72" fill="hold">
                            <p:stCondLst>
                              <p:cond delay="500"/>
                            </p:stCondLst>
                            <p:childTnLst>
                              <p:par>
                                <p:cTn id="73" presetID="22" presetClass="entr" presetSubtype="2" fill="hold" grpId="0" nodeType="afterEffect">
                                  <p:stCondLst>
                                    <p:cond delay="0"/>
                                  </p:stCondLst>
                                  <p:childTnLst>
                                    <p:set>
                                      <p:cBhvr>
                                        <p:cTn id="74" dur="1" fill="hold">
                                          <p:stCondLst>
                                            <p:cond delay="0"/>
                                          </p:stCondLst>
                                        </p:cTn>
                                        <p:tgtEl>
                                          <p:spTgt spid="404541"/>
                                        </p:tgtEl>
                                        <p:attrNameLst>
                                          <p:attrName>style.visibility</p:attrName>
                                        </p:attrNameLst>
                                      </p:cBhvr>
                                      <p:to>
                                        <p:strVal val="visible"/>
                                      </p:to>
                                    </p:set>
                                    <p:animEffect transition="in" filter="wipe(right)">
                                      <p:cBhvr>
                                        <p:cTn id="75" dur="500"/>
                                        <p:tgtEl>
                                          <p:spTgt spid="404541"/>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499"/>
                                          </p:stCondLst>
                                        </p:cTn>
                                        <p:tgtEl>
                                          <p:spTgt spid="404542"/>
                                        </p:tgtEl>
                                        <p:attrNameLst>
                                          <p:attrName>style.visibility</p:attrName>
                                        </p:attrNameLst>
                                      </p:cBhvr>
                                      <p:to>
                                        <p:strVal val="visible"/>
                                      </p:to>
                                    </p:set>
                                  </p:childTnLst>
                                </p:cTn>
                              </p:par>
                            </p:childTnLst>
                          </p:cTn>
                        </p:par>
                        <p:par>
                          <p:cTn id="80" fill="hold">
                            <p:stCondLst>
                              <p:cond delay="500"/>
                            </p:stCondLst>
                            <p:childTnLst>
                              <p:par>
                                <p:cTn id="81" presetID="22" presetClass="entr" presetSubtype="4" fill="hold" grpId="0" nodeType="afterEffect">
                                  <p:stCondLst>
                                    <p:cond delay="1000"/>
                                  </p:stCondLst>
                                  <p:childTnLst>
                                    <p:set>
                                      <p:cBhvr>
                                        <p:cTn id="82" dur="1" fill="hold">
                                          <p:stCondLst>
                                            <p:cond delay="0"/>
                                          </p:stCondLst>
                                        </p:cTn>
                                        <p:tgtEl>
                                          <p:spTgt spid="404545"/>
                                        </p:tgtEl>
                                        <p:attrNameLst>
                                          <p:attrName>style.visibility</p:attrName>
                                        </p:attrNameLst>
                                      </p:cBhvr>
                                      <p:to>
                                        <p:strVal val="visible"/>
                                      </p:to>
                                    </p:set>
                                    <p:animEffect transition="in" filter="wipe(down)">
                                      <p:cBhvr>
                                        <p:cTn id="83" dur="500"/>
                                        <p:tgtEl>
                                          <p:spTgt spid="404545"/>
                                        </p:tgtEl>
                                      </p:cBhvr>
                                    </p:animEffect>
                                  </p:childTnLst>
                                </p:cTn>
                              </p:par>
                            </p:childTnLst>
                          </p:cTn>
                        </p:par>
                        <p:par>
                          <p:cTn id="84" fill="hold">
                            <p:stCondLst>
                              <p:cond delay="2000"/>
                            </p:stCondLst>
                            <p:childTnLst>
                              <p:par>
                                <p:cTn id="85" presetID="22" presetClass="entr" presetSubtype="4" fill="hold" grpId="0" nodeType="afterEffect">
                                  <p:stCondLst>
                                    <p:cond delay="1000"/>
                                  </p:stCondLst>
                                  <p:childTnLst>
                                    <p:set>
                                      <p:cBhvr>
                                        <p:cTn id="86" dur="1" fill="hold">
                                          <p:stCondLst>
                                            <p:cond delay="0"/>
                                          </p:stCondLst>
                                        </p:cTn>
                                        <p:tgtEl>
                                          <p:spTgt spid="404546"/>
                                        </p:tgtEl>
                                        <p:attrNameLst>
                                          <p:attrName>style.visibility</p:attrName>
                                        </p:attrNameLst>
                                      </p:cBhvr>
                                      <p:to>
                                        <p:strVal val="visible"/>
                                      </p:to>
                                    </p:set>
                                    <p:animEffect transition="in" filter="wipe(down)">
                                      <p:cBhvr>
                                        <p:cTn id="87" dur="500"/>
                                        <p:tgtEl>
                                          <p:spTgt spid="404546"/>
                                        </p:tgtEl>
                                      </p:cBhvr>
                                    </p:animEffect>
                                  </p:childTnLst>
                                </p:cTn>
                              </p:par>
                            </p:childTnLst>
                          </p:cTn>
                        </p:par>
                        <p:par>
                          <p:cTn id="88" fill="hold">
                            <p:stCondLst>
                              <p:cond delay="3500"/>
                            </p:stCondLst>
                            <p:childTnLst>
                              <p:par>
                                <p:cTn id="89" presetID="22" presetClass="entr" presetSubtype="4" fill="hold" grpId="0" nodeType="afterEffect">
                                  <p:stCondLst>
                                    <p:cond delay="1000"/>
                                  </p:stCondLst>
                                  <p:childTnLst>
                                    <p:set>
                                      <p:cBhvr>
                                        <p:cTn id="90" dur="1" fill="hold">
                                          <p:stCondLst>
                                            <p:cond delay="0"/>
                                          </p:stCondLst>
                                        </p:cTn>
                                        <p:tgtEl>
                                          <p:spTgt spid="404547"/>
                                        </p:tgtEl>
                                        <p:attrNameLst>
                                          <p:attrName>style.visibility</p:attrName>
                                        </p:attrNameLst>
                                      </p:cBhvr>
                                      <p:to>
                                        <p:strVal val="visible"/>
                                      </p:to>
                                    </p:set>
                                    <p:animEffect transition="in" filter="wipe(down)">
                                      <p:cBhvr>
                                        <p:cTn id="91" dur="500"/>
                                        <p:tgtEl>
                                          <p:spTgt spid="404547"/>
                                        </p:tgtEl>
                                      </p:cBhvr>
                                    </p:animEffect>
                                  </p:childTnLst>
                                </p:cTn>
                              </p:par>
                            </p:childTnLst>
                          </p:cTn>
                        </p:par>
                        <p:par>
                          <p:cTn id="92" fill="hold">
                            <p:stCondLst>
                              <p:cond delay="5000"/>
                            </p:stCondLst>
                            <p:childTnLst>
                              <p:par>
                                <p:cTn id="93" presetID="22" presetClass="entr" presetSubtype="4" fill="hold" grpId="0" nodeType="afterEffect">
                                  <p:stCondLst>
                                    <p:cond delay="1000"/>
                                  </p:stCondLst>
                                  <p:childTnLst>
                                    <p:set>
                                      <p:cBhvr>
                                        <p:cTn id="94" dur="1" fill="hold">
                                          <p:stCondLst>
                                            <p:cond delay="0"/>
                                          </p:stCondLst>
                                        </p:cTn>
                                        <p:tgtEl>
                                          <p:spTgt spid="404549"/>
                                        </p:tgtEl>
                                        <p:attrNameLst>
                                          <p:attrName>style.visibility</p:attrName>
                                        </p:attrNameLst>
                                      </p:cBhvr>
                                      <p:to>
                                        <p:strVal val="visible"/>
                                      </p:to>
                                    </p:set>
                                    <p:animEffect transition="in" filter="wipe(down)">
                                      <p:cBhvr>
                                        <p:cTn id="95" dur="500"/>
                                        <p:tgtEl>
                                          <p:spTgt spid="404549"/>
                                        </p:tgtEl>
                                      </p:cBhvr>
                                    </p:animEffect>
                                  </p:childTnLst>
                                </p:cTn>
                              </p:par>
                            </p:childTnLst>
                          </p:cTn>
                        </p:par>
                        <p:par>
                          <p:cTn id="96" fill="hold">
                            <p:stCondLst>
                              <p:cond delay="6500"/>
                            </p:stCondLst>
                            <p:childTnLst>
                              <p:par>
                                <p:cTn id="97" presetID="22" presetClass="entr" presetSubtype="4" fill="hold" grpId="0" nodeType="afterEffect">
                                  <p:stCondLst>
                                    <p:cond delay="1000"/>
                                  </p:stCondLst>
                                  <p:childTnLst>
                                    <p:set>
                                      <p:cBhvr>
                                        <p:cTn id="98" dur="1" fill="hold">
                                          <p:stCondLst>
                                            <p:cond delay="0"/>
                                          </p:stCondLst>
                                        </p:cTn>
                                        <p:tgtEl>
                                          <p:spTgt spid="404548"/>
                                        </p:tgtEl>
                                        <p:attrNameLst>
                                          <p:attrName>style.visibility</p:attrName>
                                        </p:attrNameLst>
                                      </p:cBhvr>
                                      <p:to>
                                        <p:strVal val="visible"/>
                                      </p:to>
                                    </p:set>
                                    <p:animEffect transition="in" filter="wipe(down)">
                                      <p:cBhvr>
                                        <p:cTn id="99" dur="500"/>
                                        <p:tgtEl>
                                          <p:spTgt spid="404548"/>
                                        </p:tgtEl>
                                      </p:cBhvr>
                                    </p:animEffect>
                                  </p:childTnLst>
                                </p:cTn>
                              </p:par>
                            </p:childTnLst>
                          </p:cTn>
                        </p:par>
                        <p:par>
                          <p:cTn id="100" fill="hold">
                            <p:stCondLst>
                              <p:cond delay="8000"/>
                            </p:stCondLst>
                            <p:childTnLst>
                              <p:par>
                                <p:cTn id="101" presetID="22" presetClass="entr" presetSubtype="4" fill="hold" nodeType="after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wipe(down)">
                                      <p:cBhvr>
                                        <p:cTn id="103" dur="500"/>
                                        <p:tgtEl>
                                          <p:spTgt spid="12"/>
                                        </p:tgtEl>
                                      </p:cBhvr>
                                    </p:animEffect>
                                  </p:childTnLst>
                                </p:cTn>
                              </p:par>
                            </p:childTnLst>
                          </p:cTn>
                        </p:par>
                      </p:childTnLst>
                    </p:cTn>
                  </p:par>
                  <p:par>
                    <p:cTn id="104" fill="hold">
                      <p:stCondLst>
                        <p:cond delay="indefinite"/>
                      </p:stCondLst>
                      <p:childTnLst>
                        <p:par>
                          <p:cTn id="105" fill="hold">
                            <p:stCondLst>
                              <p:cond delay="0"/>
                            </p:stCondLst>
                            <p:childTnLst>
                              <p:par>
                                <p:cTn id="106" presetID="4" presetClass="entr" presetSubtype="32" fill="hold" grpId="0" nodeType="clickEffect">
                                  <p:stCondLst>
                                    <p:cond delay="0"/>
                                  </p:stCondLst>
                                  <p:childTnLst>
                                    <p:set>
                                      <p:cBhvr>
                                        <p:cTn id="107" dur="1" fill="hold">
                                          <p:stCondLst>
                                            <p:cond delay="0"/>
                                          </p:stCondLst>
                                        </p:cTn>
                                        <p:tgtEl>
                                          <p:spTgt spid="404543"/>
                                        </p:tgtEl>
                                        <p:attrNameLst>
                                          <p:attrName>style.visibility</p:attrName>
                                        </p:attrNameLst>
                                      </p:cBhvr>
                                      <p:to>
                                        <p:strVal val="visible"/>
                                      </p:to>
                                    </p:set>
                                    <p:animEffect transition="in" filter="box(out)">
                                      <p:cBhvr>
                                        <p:cTn id="108" dur="500"/>
                                        <p:tgtEl>
                                          <p:spTgt spid="40454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404495"/>
                                        </p:tgtEl>
                                        <p:attrNameLst>
                                          <p:attrName>style.visibility</p:attrName>
                                        </p:attrNameLst>
                                      </p:cBhvr>
                                      <p:to>
                                        <p:strVal val="visible"/>
                                      </p:to>
                                    </p:set>
                                    <p:animEffect transition="in" filter="wipe(down)">
                                      <p:cBhvr>
                                        <p:cTn id="113" dur="500"/>
                                        <p:tgtEl>
                                          <p:spTgt spid="404495"/>
                                        </p:tgtEl>
                                      </p:cBhvr>
                                    </p:animEffect>
                                  </p:childTnLst>
                                </p:cTn>
                              </p:par>
                            </p:childTnLst>
                          </p:cTn>
                        </p:par>
                      </p:childTnLst>
                    </p:cTn>
                  </p:par>
                  <p:par>
                    <p:cTn id="114" fill="hold">
                      <p:stCondLst>
                        <p:cond delay="indefinite"/>
                      </p:stCondLst>
                      <p:childTnLst>
                        <p:par>
                          <p:cTn id="115" fill="hold">
                            <p:stCondLst>
                              <p:cond delay="0"/>
                            </p:stCondLst>
                            <p:childTnLst>
                              <p:par>
                                <p:cTn id="116" presetID="4" presetClass="entr" presetSubtype="32" fill="hold" grpId="0" nodeType="clickEffect">
                                  <p:stCondLst>
                                    <p:cond delay="0"/>
                                  </p:stCondLst>
                                  <p:childTnLst>
                                    <p:set>
                                      <p:cBhvr>
                                        <p:cTn id="117" dur="1" fill="hold">
                                          <p:stCondLst>
                                            <p:cond delay="0"/>
                                          </p:stCondLst>
                                        </p:cTn>
                                        <p:tgtEl>
                                          <p:spTgt spid="404544"/>
                                        </p:tgtEl>
                                        <p:attrNameLst>
                                          <p:attrName>style.visibility</p:attrName>
                                        </p:attrNameLst>
                                      </p:cBhvr>
                                      <p:to>
                                        <p:strVal val="visible"/>
                                      </p:to>
                                    </p:set>
                                    <p:animEffect transition="in" filter="box(out)">
                                      <p:cBhvr>
                                        <p:cTn id="118" dur="500"/>
                                        <p:tgtEl>
                                          <p:spTgt spid="404544"/>
                                        </p:tgtEl>
                                      </p:cBhvr>
                                    </p:animEffect>
                                  </p:childTnLst>
                                </p:cTn>
                              </p:par>
                            </p:childTnLst>
                          </p:cTn>
                        </p:par>
                      </p:childTnLst>
                    </p:cTn>
                  </p:par>
                  <p:par>
                    <p:cTn id="119" fill="hold">
                      <p:stCondLst>
                        <p:cond delay="indefinite"/>
                      </p:stCondLst>
                      <p:childTnLst>
                        <p:par>
                          <p:cTn id="120" fill="hold">
                            <p:stCondLst>
                              <p:cond delay="0"/>
                            </p:stCondLst>
                            <p:childTnLst>
                              <p:par>
                                <p:cTn id="121" presetID="4" presetClass="entr" presetSubtype="32" fill="hold" grpId="0" nodeType="clickEffect">
                                  <p:stCondLst>
                                    <p:cond delay="0"/>
                                  </p:stCondLst>
                                  <p:childTnLst>
                                    <p:set>
                                      <p:cBhvr>
                                        <p:cTn id="122" dur="1" fill="hold">
                                          <p:stCondLst>
                                            <p:cond delay="0"/>
                                          </p:stCondLst>
                                        </p:cTn>
                                        <p:tgtEl>
                                          <p:spTgt spid="404556"/>
                                        </p:tgtEl>
                                        <p:attrNameLst>
                                          <p:attrName>style.visibility</p:attrName>
                                        </p:attrNameLst>
                                      </p:cBhvr>
                                      <p:to>
                                        <p:strVal val="visible"/>
                                      </p:to>
                                    </p:set>
                                    <p:animEffect transition="in" filter="box(out)">
                                      <p:cBhvr>
                                        <p:cTn id="123" dur="500"/>
                                        <p:tgtEl>
                                          <p:spTgt spid="404556"/>
                                        </p:tgtEl>
                                      </p:cBhvr>
                                    </p:animEffec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499"/>
                                          </p:stCondLst>
                                        </p:cTn>
                                        <p:tgtEl>
                                          <p:spTgt spid="40455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4" presetClass="entr" presetSubtype="32" fill="hold" grpId="0" nodeType="clickEffect">
                                  <p:stCondLst>
                                    <p:cond delay="0"/>
                                  </p:stCondLst>
                                  <p:childTnLst>
                                    <p:set>
                                      <p:cBhvr>
                                        <p:cTn id="130" dur="1" fill="hold">
                                          <p:stCondLst>
                                            <p:cond delay="0"/>
                                          </p:stCondLst>
                                        </p:cTn>
                                        <p:tgtEl>
                                          <p:spTgt spid="404558"/>
                                        </p:tgtEl>
                                        <p:attrNameLst>
                                          <p:attrName>style.visibility</p:attrName>
                                        </p:attrNameLst>
                                      </p:cBhvr>
                                      <p:to>
                                        <p:strVal val="visible"/>
                                      </p:to>
                                    </p:set>
                                    <p:animEffect transition="in" filter="box(out)">
                                      <p:cBhvr>
                                        <p:cTn id="131" dur="500"/>
                                        <p:tgtEl>
                                          <p:spTgt spid="404558"/>
                                        </p:tgtEl>
                                      </p:cBhvr>
                                    </p:animEffect>
                                  </p:childTnLst>
                                </p:cTn>
                              </p:par>
                            </p:childTnLst>
                          </p:cTn>
                        </p:par>
                        <p:par>
                          <p:cTn id="132" fill="hold">
                            <p:stCondLst>
                              <p:cond delay="500"/>
                            </p:stCondLst>
                            <p:childTnLst>
                              <p:par>
                                <p:cTn id="133" presetID="1" presetClass="entr" presetSubtype="0" fill="hold" grpId="0" nodeType="afterEffect">
                                  <p:stCondLst>
                                    <p:cond delay="0"/>
                                  </p:stCondLst>
                                  <p:childTnLst>
                                    <p:set>
                                      <p:cBhvr>
                                        <p:cTn id="134" dur="1" fill="hold">
                                          <p:stCondLst>
                                            <p:cond delay="499"/>
                                          </p:stCondLst>
                                        </p:cTn>
                                        <p:tgtEl>
                                          <p:spTgt spid="404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95" grpId="0" animBg="1"/>
      <p:bldP spid="404496" grpId="0" autoUpdateAnimBg="0"/>
      <p:bldP spid="404506" grpId="0" animBg="1"/>
      <p:bldP spid="404510" grpId="0" animBg="1"/>
      <p:bldP spid="404514" grpId="0" autoUpdateAnimBg="0"/>
      <p:bldP spid="404515" grpId="0" animBg="1"/>
      <p:bldP spid="404533" grpId="0" autoUpdateAnimBg="0"/>
      <p:bldP spid="404540" grpId="0" animBg="1"/>
      <p:bldP spid="404541" grpId="0" animBg="1"/>
      <p:bldP spid="404542" grpId="0" autoUpdateAnimBg="0"/>
      <p:bldP spid="404543" grpId="0" animBg="1"/>
      <p:bldP spid="404544" grpId="0" animBg="1"/>
      <p:bldP spid="404545" grpId="0" animBg="1"/>
      <p:bldP spid="404546" grpId="0" animBg="1"/>
      <p:bldP spid="404547" grpId="0" animBg="1"/>
      <p:bldP spid="404548" grpId="0" animBg="1"/>
      <p:bldP spid="404549" grpId="0" animBg="1"/>
      <p:bldP spid="404556" grpId="0" animBg="1"/>
      <p:bldP spid="404557" grpId="0" autoUpdateAnimBg="0"/>
      <p:bldP spid="404558" grpId="0" animBg="1"/>
      <p:bldP spid="404559"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797300" y="3492500"/>
            <a:ext cx="2209800" cy="2133600"/>
            <a:chOff x="1852" y="2208"/>
            <a:chExt cx="1266" cy="1256"/>
          </a:xfrm>
        </p:grpSpPr>
        <p:sp>
          <p:nvSpPr>
            <p:cNvPr id="13335" name="Oval 5"/>
            <p:cNvSpPr>
              <a:spLocks noChangeArrowheads="1"/>
            </p:cNvSpPr>
            <p:nvPr/>
          </p:nvSpPr>
          <p:spPr bwMode="auto">
            <a:xfrm>
              <a:off x="1852" y="2208"/>
              <a:ext cx="1220" cy="1256"/>
            </a:xfrm>
            <a:prstGeom prst="ellipse">
              <a:avLst/>
            </a:prstGeom>
            <a:gradFill rotWithShape="0">
              <a:gsLst>
                <a:gs pos="0">
                  <a:srgbClr val="FFFF00"/>
                </a:gs>
                <a:gs pos="100000">
                  <a:srgbClr val="9B9B00"/>
                </a:gs>
              </a:gsLst>
              <a:path path="shape">
                <a:fillToRect l="50000" t="50000" r="50000" b="50000"/>
              </a:path>
            </a:gradFill>
            <a:ln w="50800">
              <a:no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3336" name="Rectangle 6"/>
            <p:cNvSpPr>
              <a:spLocks noChangeArrowheads="1"/>
            </p:cNvSpPr>
            <p:nvPr/>
          </p:nvSpPr>
          <p:spPr bwMode="auto">
            <a:xfrm>
              <a:off x="2230" y="2610"/>
              <a:ext cx="888" cy="453"/>
            </a:xfrm>
            <a:prstGeom prst="rect">
              <a:avLst/>
            </a:prstGeom>
            <a:noFill/>
            <a:ln w="9525">
              <a:noFill/>
              <a:miter lim="800000"/>
              <a:headEnd/>
              <a:tailEnd/>
            </a:ln>
          </p:spPr>
          <p:txBody>
            <a:bodyPr lIns="92075" tIns="46038" rIns="92075" bIns="46038"/>
            <a:lstStyle/>
            <a:p>
              <a:pPr marL="342900" indent="-342900" eaLnBrk="0" hangingPunct="0">
                <a:lnSpc>
                  <a:spcPct val="90000"/>
                </a:lnSpc>
                <a:spcBef>
                  <a:spcPct val="0"/>
                </a:spcBef>
                <a:buClrTx/>
                <a:buSzTx/>
                <a:buFontTx/>
                <a:buNone/>
              </a:pPr>
              <a:r>
                <a:rPr kumimoji="0" lang="en-US" altLang="zh-CN" sz="1400" i="0">
                  <a:solidFill>
                    <a:schemeClr val="bg2"/>
                  </a:solidFill>
                  <a:latin typeface="Times New Roman" pitchFamily="18" charset="0"/>
                </a:rPr>
                <a:t> </a:t>
              </a:r>
              <a:r>
                <a:rPr kumimoji="0" lang="en-US" altLang="zh-CN" sz="1400" i="0">
                  <a:solidFill>
                    <a:schemeClr val="tx1"/>
                  </a:solidFill>
                  <a:latin typeface="Times New Roman" pitchFamily="18" charset="0"/>
                </a:rPr>
                <a:t>62.5 </a:t>
              </a:r>
              <a:r>
                <a:rPr kumimoji="0" lang="en-US" altLang="zh-CN" sz="1400" i="0">
                  <a:solidFill>
                    <a:schemeClr val="tx1"/>
                  </a:solidFill>
                  <a:latin typeface="Symbol" pitchFamily="18" charset="2"/>
                </a:rPr>
                <a:t>m</a:t>
              </a:r>
              <a:r>
                <a:rPr kumimoji="0" lang="en-US" altLang="zh-CN" sz="1400" i="0">
                  <a:solidFill>
                    <a:schemeClr val="tx1"/>
                  </a:solidFill>
                  <a:latin typeface="Times New Roman" pitchFamily="18" charset="0"/>
                </a:rPr>
                <a:t>m</a:t>
              </a:r>
            </a:p>
            <a:p>
              <a:pPr marL="342900" indent="-342900" eaLnBrk="0" hangingPunct="0">
                <a:lnSpc>
                  <a:spcPct val="90000"/>
                </a:lnSpc>
                <a:spcBef>
                  <a:spcPct val="0"/>
                </a:spcBef>
                <a:buClrTx/>
                <a:buSzTx/>
                <a:buFontTx/>
                <a:buNone/>
              </a:pPr>
              <a:r>
                <a:rPr kumimoji="0" lang="en-US" altLang="zh-CN" sz="1400" i="0">
                  <a:solidFill>
                    <a:schemeClr val="tx1"/>
                  </a:solidFill>
                  <a:latin typeface="Times New Roman" pitchFamily="18" charset="0"/>
                </a:rPr>
                <a:t>.0025 inch</a:t>
              </a:r>
            </a:p>
            <a:p>
              <a:pPr marL="342900" indent="-342900" eaLnBrk="0" hangingPunct="0">
                <a:lnSpc>
                  <a:spcPct val="90000"/>
                </a:lnSpc>
                <a:spcBef>
                  <a:spcPct val="0"/>
                </a:spcBef>
                <a:buClrTx/>
                <a:buSzTx/>
                <a:buFontTx/>
                <a:buNone/>
              </a:pPr>
              <a:r>
                <a:rPr kumimoji="0" lang="en-US" altLang="zh-CN" sz="1400" i="0">
                  <a:solidFill>
                    <a:schemeClr val="tx1"/>
                  </a:solidFill>
                  <a:latin typeface="Times New Roman" pitchFamily="18" charset="0"/>
                </a:rPr>
                <a:t>.0625 mm</a:t>
              </a:r>
            </a:p>
          </p:txBody>
        </p:sp>
      </p:grpSp>
      <p:grpSp>
        <p:nvGrpSpPr>
          <p:cNvPr id="3" name="Group 7"/>
          <p:cNvGrpSpPr>
            <a:grpSpLocks/>
          </p:cNvGrpSpPr>
          <p:nvPr/>
        </p:nvGrpSpPr>
        <p:grpSpPr bwMode="auto">
          <a:xfrm>
            <a:off x="4864100" y="1739900"/>
            <a:ext cx="4013200" cy="1509713"/>
            <a:chOff x="2719" y="1010"/>
            <a:chExt cx="2528" cy="951"/>
          </a:xfrm>
        </p:grpSpPr>
        <p:sp>
          <p:nvSpPr>
            <p:cNvPr id="13328" name="Oval 8"/>
            <p:cNvSpPr>
              <a:spLocks noChangeArrowheads="1"/>
            </p:cNvSpPr>
            <p:nvPr/>
          </p:nvSpPr>
          <p:spPr bwMode="auto">
            <a:xfrm>
              <a:off x="3559" y="1618"/>
              <a:ext cx="259" cy="259"/>
            </a:xfrm>
            <a:prstGeom prst="ellipse">
              <a:avLst/>
            </a:prstGeom>
            <a:gradFill rotWithShape="0">
              <a:gsLst>
                <a:gs pos="0">
                  <a:srgbClr val="FFFF00"/>
                </a:gs>
                <a:gs pos="100000">
                  <a:srgbClr val="9B9B00"/>
                </a:gs>
              </a:gsLst>
              <a:path path="shape">
                <a:fillToRect l="50000" t="50000" r="50000" b="50000"/>
              </a:path>
            </a:gradFill>
            <a:ln w="50800">
              <a:no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grpSp>
          <p:nvGrpSpPr>
            <p:cNvPr id="4" name="Group 9"/>
            <p:cNvGrpSpPr>
              <a:grpSpLocks/>
            </p:cNvGrpSpPr>
            <p:nvPr/>
          </p:nvGrpSpPr>
          <p:grpSpPr bwMode="auto">
            <a:xfrm>
              <a:off x="2719" y="1234"/>
              <a:ext cx="809" cy="29"/>
              <a:chOff x="3623" y="1170"/>
              <a:chExt cx="809" cy="29"/>
            </a:xfrm>
          </p:grpSpPr>
          <p:sp>
            <p:nvSpPr>
              <p:cNvPr id="13333" name="Oval 10"/>
              <p:cNvSpPr>
                <a:spLocks noChangeArrowheads="1"/>
              </p:cNvSpPr>
              <p:nvPr/>
            </p:nvSpPr>
            <p:spPr bwMode="auto">
              <a:xfrm>
                <a:off x="3623" y="1170"/>
                <a:ext cx="29" cy="29"/>
              </a:xfrm>
              <a:prstGeom prst="ellipse">
                <a:avLst/>
              </a:prstGeom>
              <a:gradFill rotWithShape="0">
                <a:gsLst>
                  <a:gs pos="0">
                    <a:srgbClr val="FFFF00"/>
                  </a:gs>
                  <a:gs pos="100000">
                    <a:srgbClr val="9B9B00"/>
                  </a:gs>
                </a:gsLst>
                <a:path path="shape">
                  <a:fillToRect l="50000" t="50000" r="50000" b="50000"/>
                </a:path>
              </a:gradFill>
              <a:ln w="50800">
                <a:no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3334" name="Line 11"/>
              <p:cNvSpPr>
                <a:spLocks noChangeShapeType="1"/>
              </p:cNvSpPr>
              <p:nvPr/>
            </p:nvSpPr>
            <p:spPr bwMode="auto">
              <a:xfrm>
                <a:off x="3760" y="1176"/>
                <a:ext cx="672" cy="0"/>
              </a:xfrm>
              <a:prstGeom prst="line">
                <a:avLst/>
              </a:prstGeom>
              <a:noFill/>
              <a:ln w="12700">
                <a:solidFill>
                  <a:schemeClr val="tx1"/>
                </a:solidFill>
                <a:round/>
                <a:headEnd type="triangle" w="sm" len="lg"/>
                <a:tailEnd/>
              </a:ln>
            </p:spPr>
            <p:txBody>
              <a:bodyPr wrap="none" anchor="ctr"/>
              <a:lstStyle/>
              <a:p>
                <a:endParaRPr lang="zh-CN" altLang="en-US"/>
              </a:p>
            </p:txBody>
          </p:sp>
        </p:grpSp>
        <p:sp>
          <p:nvSpPr>
            <p:cNvPr id="13330" name="Line 12"/>
            <p:cNvSpPr>
              <a:spLocks noChangeShapeType="1"/>
            </p:cNvSpPr>
            <p:nvPr/>
          </p:nvSpPr>
          <p:spPr bwMode="auto">
            <a:xfrm>
              <a:off x="3888" y="1744"/>
              <a:ext cx="672" cy="0"/>
            </a:xfrm>
            <a:prstGeom prst="line">
              <a:avLst/>
            </a:prstGeom>
            <a:noFill/>
            <a:ln w="12700">
              <a:solidFill>
                <a:schemeClr val="tx1"/>
              </a:solidFill>
              <a:round/>
              <a:headEnd type="triangle" w="sm" len="lg"/>
              <a:tailEnd/>
            </a:ln>
          </p:spPr>
          <p:txBody>
            <a:bodyPr wrap="none" anchor="ctr"/>
            <a:lstStyle/>
            <a:p>
              <a:endParaRPr lang="zh-CN" altLang="en-US"/>
            </a:p>
          </p:txBody>
        </p:sp>
        <p:sp>
          <p:nvSpPr>
            <p:cNvPr id="13331" name="Text Box 13"/>
            <p:cNvSpPr txBox="1">
              <a:spLocks noChangeArrowheads="1"/>
            </p:cNvSpPr>
            <p:nvPr/>
          </p:nvSpPr>
          <p:spPr bwMode="auto">
            <a:xfrm>
              <a:off x="4590" y="1501"/>
              <a:ext cx="657" cy="460"/>
            </a:xfrm>
            <a:prstGeom prst="rect">
              <a:avLst/>
            </a:prstGeom>
            <a:noFill/>
            <a:ln w="12700">
              <a:noFill/>
              <a:miter lim="800000"/>
              <a:headEnd/>
              <a:tailEnd/>
            </a:ln>
          </p:spPr>
          <p:txBody>
            <a:bodyPr wrap="none">
              <a:spAutoFit/>
            </a:bodyPr>
            <a:lstStyle/>
            <a:p>
              <a:pPr eaLnBrk="0" hangingPunct="0">
                <a:spcBef>
                  <a:spcPct val="0"/>
                </a:spcBef>
                <a:buClrTx/>
                <a:buSzTx/>
                <a:buFontTx/>
                <a:buNone/>
              </a:pPr>
              <a:r>
                <a:rPr kumimoji="0" lang="en-US" altLang="zh-CN" sz="1400" i="0">
                  <a:solidFill>
                    <a:schemeClr val="tx1"/>
                  </a:solidFill>
                  <a:latin typeface="Times New Roman" pitchFamily="18" charset="0"/>
                </a:rPr>
                <a:t> </a:t>
              </a:r>
              <a:r>
                <a:rPr kumimoji="0" lang="en-US" altLang="zh-CN" sz="1400">
                  <a:solidFill>
                    <a:schemeClr val="tx1"/>
                  </a:solidFill>
                  <a:latin typeface="Times New Roman" pitchFamily="18" charset="0"/>
                </a:rPr>
                <a:t>9/8.4 </a:t>
              </a:r>
              <a:r>
                <a:rPr kumimoji="0" lang="en-US" altLang="zh-CN" sz="1400">
                  <a:solidFill>
                    <a:schemeClr val="tx1"/>
                  </a:solidFill>
                  <a:latin typeface="Symbol" pitchFamily="18" charset="2"/>
                </a:rPr>
                <a:t>m</a:t>
              </a:r>
              <a:r>
                <a:rPr kumimoji="0" lang="en-US" altLang="zh-CN" sz="1400">
                  <a:solidFill>
                    <a:schemeClr val="tx1"/>
                  </a:solidFill>
                  <a:latin typeface="Times New Roman" pitchFamily="18" charset="0"/>
                </a:rPr>
                <a:t>m</a:t>
              </a:r>
            </a:p>
            <a:p>
              <a:pPr eaLnBrk="0" hangingPunct="0">
                <a:spcBef>
                  <a:spcPct val="0"/>
                </a:spcBef>
                <a:buClrTx/>
                <a:buSzTx/>
                <a:buFontTx/>
                <a:buNone/>
              </a:pPr>
              <a:r>
                <a:rPr kumimoji="0" lang="en-US" altLang="zh-CN" sz="1400" i="0">
                  <a:solidFill>
                    <a:schemeClr val="tx1"/>
                  </a:solidFill>
                  <a:latin typeface="Times New Roman" pitchFamily="18" charset="0"/>
                </a:rPr>
                <a:t>.00035 inch</a:t>
              </a:r>
            </a:p>
            <a:p>
              <a:pPr eaLnBrk="0" hangingPunct="0">
                <a:spcBef>
                  <a:spcPct val="0"/>
                </a:spcBef>
                <a:buClrTx/>
                <a:buSzTx/>
                <a:buFontTx/>
                <a:buNone/>
              </a:pPr>
              <a:r>
                <a:rPr kumimoji="0" lang="en-US" altLang="zh-CN" sz="1400" i="0">
                  <a:solidFill>
                    <a:schemeClr val="tx1"/>
                  </a:solidFill>
                  <a:latin typeface="Times New Roman" pitchFamily="18" charset="0"/>
                </a:rPr>
                <a:t>.009 mm</a:t>
              </a:r>
              <a:endParaRPr kumimoji="0" lang="en-US" altLang="zh-CN" sz="1400" i="0">
                <a:solidFill>
                  <a:srgbClr val="0066FF"/>
                </a:solidFill>
                <a:latin typeface="Times New Roman" pitchFamily="18" charset="0"/>
              </a:endParaRPr>
            </a:p>
          </p:txBody>
        </p:sp>
        <p:sp>
          <p:nvSpPr>
            <p:cNvPr id="13332" name="Text Box 14"/>
            <p:cNvSpPr txBox="1">
              <a:spLocks noChangeArrowheads="1"/>
            </p:cNvSpPr>
            <p:nvPr/>
          </p:nvSpPr>
          <p:spPr bwMode="auto">
            <a:xfrm>
              <a:off x="3510" y="1010"/>
              <a:ext cx="732" cy="460"/>
            </a:xfrm>
            <a:prstGeom prst="rect">
              <a:avLst/>
            </a:prstGeom>
            <a:noFill/>
            <a:ln w="9525">
              <a:noFill/>
              <a:miter lim="800000"/>
              <a:headEnd/>
              <a:tailEnd/>
            </a:ln>
          </p:spPr>
          <p:txBody>
            <a:bodyPr wrap="none" anchor="ctr">
              <a:spAutoFit/>
            </a:bodyPr>
            <a:lstStyle/>
            <a:p>
              <a:pPr eaLnBrk="0" hangingPunct="0">
                <a:spcBef>
                  <a:spcPct val="0"/>
                </a:spcBef>
                <a:buClrTx/>
                <a:buSzTx/>
                <a:buFontTx/>
                <a:buNone/>
              </a:pPr>
              <a:r>
                <a:rPr kumimoji="0" lang="en-US" altLang="zh-CN" sz="1400" i="0">
                  <a:solidFill>
                    <a:schemeClr val="tx1"/>
                  </a:solidFill>
                  <a:latin typeface="Times New Roman" pitchFamily="18" charset="0"/>
                </a:rPr>
                <a:t> </a:t>
              </a:r>
              <a:r>
                <a:rPr kumimoji="0" lang="en-US" altLang="zh-CN" sz="1400">
                  <a:solidFill>
                    <a:schemeClr val="tx1"/>
                  </a:solidFill>
                  <a:latin typeface="Times New Roman" pitchFamily="18" charset="0"/>
                </a:rPr>
                <a:t>1 </a:t>
              </a:r>
              <a:r>
                <a:rPr kumimoji="0" lang="zh-CN" altLang="en-US" sz="1400">
                  <a:solidFill>
                    <a:schemeClr val="tx1"/>
                  </a:solidFill>
                  <a:latin typeface="Times New Roman" pitchFamily="18" charset="0"/>
                </a:rPr>
                <a:t>微米</a:t>
              </a:r>
            </a:p>
            <a:p>
              <a:pPr eaLnBrk="0" hangingPunct="0">
                <a:spcBef>
                  <a:spcPct val="0"/>
                </a:spcBef>
                <a:buClrTx/>
                <a:buSzTx/>
                <a:buFontTx/>
                <a:buNone/>
              </a:pPr>
              <a:r>
                <a:rPr kumimoji="0" lang="en-US" altLang="zh-CN" sz="1400" i="0">
                  <a:solidFill>
                    <a:schemeClr val="tx1"/>
                  </a:solidFill>
                  <a:latin typeface="Times New Roman" pitchFamily="18" charset="0"/>
                </a:rPr>
                <a:t>.000039 </a:t>
              </a:r>
              <a:r>
                <a:rPr kumimoji="0" lang="zh-CN" altLang="en-US" sz="1400" i="0">
                  <a:solidFill>
                    <a:schemeClr val="tx1"/>
                  </a:solidFill>
                  <a:latin typeface="Times New Roman" pitchFamily="18" charset="0"/>
                </a:rPr>
                <a:t>英寸</a:t>
              </a:r>
            </a:p>
            <a:p>
              <a:pPr eaLnBrk="0" hangingPunct="0">
                <a:spcBef>
                  <a:spcPct val="0"/>
                </a:spcBef>
                <a:buClrTx/>
                <a:buSzTx/>
                <a:buFontTx/>
                <a:buNone/>
              </a:pPr>
              <a:r>
                <a:rPr kumimoji="0" lang="en-US" altLang="zh-CN" sz="1400" i="0">
                  <a:solidFill>
                    <a:schemeClr val="tx1"/>
                  </a:solidFill>
                  <a:latin typeface="Times New Roman" pitchFamily="18" charset="0"/>
                </a:rPr>
                <a:t>.001 </a:t>
              </a:r>
              <a:r>
                <a:rPr kumimoji="0" lang="zh-CN" altLang="en-US" sz="1400" i="0">
                  <a:solidFill>
                    <a:schemeClr val="tx1"/>
                  </a:solidFill>
                  <a:latin typeface="Times New Roman" pitchFamily="18" charset="0"/>
                </a:rPr>
                <a:t>毫米</a:t>
              </a:r>
            </a:p>
          </p:txBody>
        </p:sp>
      </p:grpSp>
      <p:sp>
        <p:nvSpPr>
          <p:cNvPr id="13316" name="Text Box 15"/>
          <p:cNvSpPr txBox="1">
            <a:spLocks noChangeArrowheads="1"/>
          </p:cNvSpPr>
          <p:nvPr/>
        </p:nvSpPr>
        <p:spPr bwMode="auto">
          <a:xfrm>
            <a:off x="5626100" y="3217863"/>
            <a:ext cx="1524000" cy="304800"/>
          </a:xfrm>
          <a:prstGeom prst="rect">
            <a:avLst/>
          </a:prstGeom>
          <a:noFill/>
          <a:ln w="9525">
            <a:noFill/>
            <a:miter lim="800000"/>
            <a:headEnd/>
            <a:tailEnd/>
          </a:ln>
        </p:spPr>
        <p:txBody>
          <a:bodyPr anchor="ctr">
            <a:spAutoFit/>
          </a:bodyPr>
          <a:lstStyle/>
          <a:p>
            <a:pPr algn="ctr" eaLnBrk="0" hangingPunct="0">
              <a:spcBef>
                <a:spcPct val="0"/>
              </a:spcBef>
              <a:buClrTx/>
              <a:buSzTx/>
              <a:buFontTx/>
              <a:buNone/>
            </a:pPr>
            <a:r>
              <a:rPr kumimoji="0" lang="zh-CN" altLang="en-US" sz="1400" i="0">
                <a:solidFill>
                  <a:schemeClr val="tx1"/>
                </a:solidFill>
                <a:latin typeface="Arial" charset="0"/>
              </a:rPr>
              <a:t>单模光纤芯</a:t>
            </a:r>
          </a:p>
        </p:txBody>
      </p:sp>
      <p:sp>
        <p:nvSpPr>
          <p:cNvPr id="13317" name="Text Box 16"/>
          <p:cNvSpPr txBox="1">
            <a:spLocks noChangeArrowheads="1"/>
          </p:cNvSpPr>
          <p:nvPr/>
        </p:nvSpPr>
        <p:spPr bwMode="auto">
          <a:xfrm>
            <a:off x="4330700" y="5732463"/>
            <a:ext cx="1190625" cy="304800"/>
          </a:xfrm>
          <a:prstGeom prst="rect">
            <a:avLst/>
          </a:prstGeom>
          <a:noFill/>
          <a:ln w="9525">
            <a:noFill/>
            <a:miter lim="800000"/>
            <a:headEnd/>
            <a:tailEnd/>
          </a:ln>
        </p:spPr>
        <p:txBody>
          <a:bodyPr anchor="ctr">
            <a:spAutoFit/>
          </a:bodyPr>
          <a:lstStyle/>
          <a:p>
            <a:pPr algn="ctr" eaLnBrk="0" hangingPunct="0">
              <a:spcBef>
                <a:spcPct val="0"/>
              </a:spcBef>
              <a:buClrTx/>
              <a:buSzTx/>
              <a:buFontTx/>
              <a:buNone/>
            </a:pPr>
            <a:r>
              <a:rPr kumimoji="0" lang="zh-CN" altLang="en-US" sz="1400" i="0">
                <a:solidFill>
                  <a:schemeClr val="tx1"/>
                </a:solidFill>
                <a:latin typeface="Arial" charset="0"/>
              </a:rPr>
              <a:t>多模光纤芯</a:t>
            </a:r>
          </a:p>
        </p:txBody>
      </p:sp>
      <p:sp>
        <p:nvSpPr>
          <p:cNvPr id="13318" name="Text Box 17"/>
          <p:cNvSpPr txBox="1">
            <a:spLocks noChangeArrowheads="1"/>
          </p:cNvSpPr>
          <p:nvPr/>
        </p:nvSpPr>
        <p:spPr bwMode="auto">
          <a:xfrm>
            <a:off x="6464300" y="6418263"/>
            <a:ext cx="1190625" cy="304800"/>
          </a:xfrm>
          <a:prstGeom prst="rect">
            <a:avLst/>
          </a:prstGeom>
          <a:noFill/>
          <a:ln w="9525">
            <a:noFill/>
            <a:miter lim="800000"/>
            <a:headEnd/>
            <a:tailEnd/>
          </a:ln>
        </p:spPr>
        <p:txBody>
          <a:bodyPr anchor="ctr">
            <a:spAutoFit/>
          </a:bodyPr>
          <a:lstStyle/>
          <a:p>
            <a:pPr algn="ctr" eaLnBrk="0" hangingPunct="0">
              <a:spcBef>
                <a:spcPct val="0"/>
              </a:spcBef>
              <a:buClrTx/>
              <a:buSzTx/>
              <a:buFontTx/>
              <a:buNone/>
            </a:pPr>
            <a:r>
              <a:rPr kumimoji="0" lang="zh-CN" altLang="en-US" sz="1400" i="0">
                <a:solidFill>
                  <a:schemeClr val="tx1"/>
                </a:solidFill>
                <a:latin typeface="Arial" charset="0"/>
              </a:rPr>
              <a:t>多模光纤芯</a:t>
            </a:r>
          </a:p>
        </p:txBody>
      </p:sp>
      <p:sp>
        <p:nvSpPr>
          <p:cNvPr id="13319" name="Text Box 18"/>
          <p:cNvSpPr txBox="1">
            <a:spLocks noChangeArrowheads="1"/>
          </p:cNvSpPr>
          <p:nvPr/>
        </p:nvSpPr>
        <p:spPr bwMode="auto">
          <a:xfrm>
            <a:off x="1968500" y="4178300"/>
            <a:ext cx="539750" cy="304800"/>
          </a:xfrm>
          <a:prstGeom prst="rect">
            <a:avLst/>
          </a:prstGeom>
          <a:noFill/>
          <a:ln w="9525">
            <a:noFill/>
            <a:miter lim="800000"/>
            <a:headEnd/>
            <a:tailEnd/>
          </a:ln>
        </p:spPr>
        <p:txBody>
          <a:bodyPr wrap="none">
            <a:spAutoFit/>
          </a:bodyPr>
          <a:lstStyle/>
          <a:p>
            <a:pPr eaLnBrk="0" hangingPunct="0">
              <a:spcBef>
                <a:spcPct val="0"/>
              </a:spcBef>
              <a:buClrTx/>
              <a:buSzTx/>
              <a:buFontTx/>
              <a:buNone/>
            </a:pPr>
            <a:r>
              <a:rPr kumimoji="0" lang="zh-CN" altLang="en-US" sz="1400" i="0">
                <a:solidFill>
                  <a:schemeClr val="tx1"/>
                </a:solidFill>
                <a:latin typeface="Arial" charset="0"/>
              </a:rPr>
              <a:t>发丝</a:t>
            </a:r>
            <a:endParaRPr kumimoji="0" lang="zh-CN" altLang="en-US" sz="1200" i="0">
              <a:solidFill>
                <a:schemeClr val="tx1"/>
              </a:solidFill>
              <a:latin typeface="Arial" charset="0"/>
            </a:endParaRPr>
          </a:p>
        </p:txBody>
      </p:sp>
      <p:sp>
        <p:nvSpPr>
          <p:cNvPr id="13320" name="Oval 19"/>
          <p:cNvSpPr>
            <a:spLocks noChangeArrowheads="1"/>
          </p:cNvSpPr>
          <p:nvPr/>
        </p:nvSpPr>
        <p:spPr bwMode="auto">
          <a:xfrm>
            <a:off x="1358900" y="1816100"/>
            <a:ext cx="2362200" cy="2362200"/>
          </a:xfrm>
          <a:prstGeom prst="ellipse">
            <a:avLst/>
          </a:prstGeom>
          <a:gradFill rotWithShape="0">
            <a:gsLst>
              <a:gs pos="0">
                <a:srgbClr val="FFFFFF"/>
              </a:gs>
              <a:gs pos="100000">
                <a:srgbClr val="FF0000"/>
              </a:gs>
            </a:gsLst>
            <a:path path="shape">
              <a:fillToRect l="50000" t="50000" r="50000" b="50000"/>
            </a:path>
          </a:gradFill>
          <a:ln w="9525">
            <a:noFill/>
            <a:round/>
            <a:headEnd/>
            <a:tailEnd/>
          </a:ln>
        </p:spPr>
        <p:txBody>
          <a:bodyPr wrap="none" anchor="ctr"/>
          <a:lstStyle/>
          <a:p>
            <a:pPr algn="ctr" eaLnBrk="0" hangingPunct="0">
              <a:spcBef>
                <a:spcPct val="0"/>
              </a:spcBef>
              <a:buClrTx/>
              <a:buSzTx/>
              <a:buFontTx/>
              <a:buNone/>
            </a:pPr>
            <a:endParaRPr kumimoji="0" lang="zh-CN" altLang="zh-CN" sz="1400" i="0">
              <a:solidFill>
                <a:schemeClr val="tx1"/>
              </a:solidFill>
              <a:latin typeface="Arial" charset="0"/>
            </a:endParaRPr>
          </a:p>
        </p:txBody>
      </p:sp>
      <p:sp>
        <p:nvSpPr>
          <p:cNvPr id="13321" name="Text Box 20"/>
          <p:cNvSpPr txBox="1">
            <a:spLocks noChangeArrowheads="1"/>
          </p:cNvSpPr>
          <p:nvPr/>
        </p:nvSpPr>
        <p:spPr bwMode="auto">
          <a:xfrm>
            <a:off x="2044700" y="2654300"/>
            <a:ext cx="1039813" cy="730250"/>
          </a:xfrm>
          <a:prstGeom prst="rect">
            <a:avLst/>
          </a:prstGeom>
          <a:noFill/>
          <a:ln w="9525">
            <a:noFill/>
            <a:miter lim="800000"/>
            <a:headEnd/>
            <a:tailEnd/>
          </a:ln>
        </p:spPr>
        <p:txBody>
          <a:bodyPr wrap="none">
            <a:spAutoFit/>
          </a:bodyPr>
          <a:lstStyle/>
          <a:p>
            <a:pPr eaLnBrk="0" hangingPunct="0">
              <a:spcBef>
                <a:spcPct val="0"/>
              </a:spcBef>
              <a:buClrTx/>
              <a:buSzTx/>
              <a:buFontTx/>
              <a:buNone/>
            </a:pPr>
            <a:r>
              <a:rPr kumimoji="0" lang="en-US" altLang="zh-CN" sz="1400" i="0">
                <a:solidFill>
                  <a:schemeClr val="tx1"/>
                </a:solidFill>
                <a:latin typeface="Arial" charset="0"/>
              </a:rPr>
              <a:t>75</a:t>
            </a:r>
            <a:r>
              <a:rPr kumimoji="0" lang="en-US" altLang="zh-CN" sz="1400" i="0">
                <a:solidFill>
                  <a:schemeClr val="tx1"/>
                </a:solidFill>
                <a:latin typeface="Arial" charset="0"/>
                <a:sym typeface="Symbol" pitchFamily="18" charset="2"/>
              </a:rPr>
              <a:t>m</a:t>
            </a:r>
          </a:p>
          <a:p>
            <a:pPr eaLnBrk="0" hangingPunct="0">
              <a:spcBef>
                <a:spcPct val="0"/>
              </a:spcBef>
              <a:buClrTx/>
              <a:buSzTx/>
              <a:buFontTx/>
              <a:buNone/>
            </a:pPr>
            <a:r>
              <a:rPr kumimoji="0" lang="en-US" altLang="zh-CN" sz="1400" i="0">
                <a:solidFill>
                  <a:schemeClr val="tx1"/>
                </a:solidFill>
                <a:latin typeface="Arial" charset="0"/>
                <a:sym typeface="Symbol" pitchFamily="18" charset="2"/>
              </a:rPr>
              <a:t>.0035 inch</a:t>
            </a:r>
          </a:p>
          <a:p>
            <a:pPr eaLnBrk="0" hangingPunct="0">
              <a:spcBef>
                <a:spcPct val="0"/>
              </a:spcBef>
              <a:buClrTx/>
              <a:buSzTx/>
              <a:buFontTx/>
              <a:buNone/>
            </a:pPr>
            <a:r>
              <a:rPr kumimoji="0" lang="en-US" altLang="zh-CN" sz="1400" i="0">
                <a:solidFill>
                  <a:schemeClr val="tx1"/>
                </a:solidFill>
                <a:latin typeface="Arial" charset="0"/>
                <a:sym typeface="Symbol" pitchFamily="18" charset="2"/>
              </a:rPr>
              <a:t>.0889 mm</a:t>
            </a:r>
            <a:endParaRPr kumimoji="0" lang="en-US" altLang="zh-CN" sz="1400" i="0">
              <a:solidFill>
                <a:schemeClr val="tx1"/>
              </a:solidFill>
              <a:latin typeface="Arial" charset="0"/>
            </a:endParaRPr>
          </a:p>
        </p:txBody>
      </p:sp>
      <p:sp>
        <p:nvSpPr>
          <p:cNvPr id="13322" name="Oval 21"/>
          <p:cNvSpPr>
            <a:spLocks noChangeArrowheads="1"/>
          </p:cNvSpPr>
          <p:nvPr/>
        </p:nvSpPr>
        <p:spPr bwMode="auto">
          <a:xfrm>
            <a:off x="6159500" y="4406900"/>
            <a:ext cx="1981200" cy="1905000"/>
          </a:xfrm>
          <a:prstGeom prst="ellipse">
            <a:avLst/>
          </a:prstGeom>
          <a:gradFill rotWithShape="0">
            <a:gsLst>
              <a:gs pos="0">
                <a:schemeClr val="bg1"/>
              </a:gs>
              <a:gs pos="100000">
                <a:schemeClr val="accent2"/>
              </a:gs>
            </a:gsLst>
            <a:path path="shape">
              <a:fillToRect l="50000" t="50000" r="50000" b="50000"/>
            </a:path>
          </a:gradFill>
          <a:ln w="9525">
            <a:noFill/>
            <a:round/>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3323" name="Text Box 22"/>
          <p:cNvSpPr txBox="1">
            <a:spLocks noChangeArrowheads="1"/>
          </p:cNvSpPr>
          <p:nvPr/>
        </p:nvSpPr>
        <p:spPr bwMode="auto">
          <a:xfrm>
            <a:off x="6692900" y="4940300"/>
            <a:ext cx="1039813" cy="730250"/>
          </a:xfrm>
          <a:prstGeom prst="rect">
            <a:avLst/>
          </a:prstGeom>
          <a:noFill/>
          <a:ln w="9525">
            <a:noFill/>
            <a:miter lim="800000"/>
            <a:headEnd/>
            <a:tailEnd/>
          </a:ln>
        </p:spPr>
        <p:txBody>
          <a:bodyPr wrap="none">
            <a:spAutoFit/>
          </a:bodyPr>
          <a:lstStyle/>
          <a:p>
            <a:pPr eaLnBrk="0" hangingPunct="0">
              <a:spcBef>
                <a:spcPct val="0"/>
              </a:spcBef>
              <a:buClrTx/>
              <a:buSzTx/>
              <a:buFontTx/>
              <a:buNone/>
            </a:pPr>
            <a:r>
              <a:rPr kumimoji="0" lang="en-US" altLang="zh-CN" sz="1400" i="0">
                <a:solidFill>
                  <a:schemeClr val="tx1"/>
                </a:solidFill>
                <a:latin typeface="Arial" charset="0"/>
              </a:rPr>
              <a:t>50 </a:t>
            </a:r>
            <a:r>
              <a:rPr kumimoji="0" lang="en-US" altLang="zh-CN" sz="1400" i="0">
                <a:solidFill>
                  <a:schemeClr val="tx1"/>
                </a:solidFill>
                <a:latin typeface="Arial" charset="0"/>
                <a:sym typeface="Symbol" pitchFamily="18" charset="2"/>
              </a:rPr>
              <a:t>m</a:t>
            </a:r>
          </a:p>
          <a:p>
            <a:pPr eaLnBrk="0" hangingPunct="0">
              <a:spcBef>
                <a:spcPct val="0"/>
              </a:spcBef>
              <a:buClrTx/>
              <a:buSzTx/>
              <a:buFontTx/>
              <a:buNone/>
            </a:pPr>
            <a:r>
              <a:rPr kumimoji="0" lang="en-US" altLang="zh-CN" sz="1400" i="0">
                <a:solidFill>
                  <a:schemeClr val="tx1"/>
                </a:solidFill>
                <a:latin typeface="Arial" charset="0"/>
                <a:sym typeface="Symbol" pitchFamily="18" charset="2"/>
              </a:rPr>
              <a:t>.0020 inch</a:t>
            </a:r>
          </a:p>
          <a:p>
            <a:pPr eaLnBrk="0" hangingPunct="0">
              <a:spcBef>
                <a:spcPct val="0"/>
              </a:spcBef>
              <a:buClrTx/>
              <a:buSzTx/>
              <a:buFontTx/>
              <a:buNone/>
            </a:pPr>
            <a:r>
              <a:rPr kumimoji="0" lang="en-US" altLang="zh-CN" sz="1400" i="0">
                <a:solidFill>
                  <a:schemeClr val="tx1"/>
                </a:solidFill>
                <a:latin typeface="Arial" charset="0"/>
                <a:sym typeface="Symbol" pitchFamily="18" charset="2"/>
              </a:rPr>
              <a:t>.0500 mm</a:t>
            </a:r>
            <a:endParaRPr kumimoji="0" lang="en-US" altLang="zh-CN" sz="1400" i="0">
              <a:solidFill>
                <a:schemeClr val="tx1"/>
              </a:solidFill>
              <a:latin typeface="Arial" charset="0"/>
            </a:endParaRPr>
          </a:p>
        </p:txBody>
      </p:sp>
      <p:sp>
        <p:nvSpPr>
          <p:cNvPr id="13324" name="Text Box 23"/>
          <p:cNvSpPr txBox="1">
            <a:spLocks noChangeArrowheads="1"/>
          </p:cNvSpPr>
          <p:nvPr/>
        </p:nvSpPr>
        <p:spPr bwMode="auto">
          <a:xfrm>
            <a:off x="0" y="1244600"/>
            <a:ext cx="9144000" cy="461665"/>
          </a:xfrm>
          <a:prstGeom prst="rect">
            <a:avLst/>
          </a:prstGeom>
          <a:noFill/>
          <a:ln w="9525">
            <a:noFill/>
            <a:miter lim="800000"/>
            <a:headEnd/>
            <a:tailEnd/>
          </a:ln>
        </p:spPr>
        <p:txBody>
          <a:bodyPr>
            <a:spAutoFit/>
          </a:bodyPr>
          <a:lstStyle/>
          <a:p>
            <a:pPr algn="ctr" eaLnBrk="0" hangingPunct="0">
              <a:spcBef>
                <a:spcPct val="0"/>
              </a:spcBef>
              <a:buClrTx/>
              <a:buSzTx/>
              <a:buFontTx/>
              <a:buNone/>
            </a:pPr>
            <a:r>
              <a:rPr kumimoji="0" lang="en-US" altLang="zh-CN" sz="2400" i="0" dirty="0" smtClean="0">
                <a:solidFill>
                  <a:srgbClr val="FF0066"/>
                </a:solidFill>
                <a:latin typeface="Arial" charset="0"/>
              </a:rPr>
              <a:t>1</a:t>
            </a:r>
            <a:r>
              <a:rPr kumimoji="0" lang="zh-CN" altLang="en-US" sz="2400" i="0" dirty="0" smtClean="0">
                <a:solidFill>
                  <a:srgbClr val="FF0066"/>
                </a:solidFill>
                <a:latin typeface="Arial" charset="0"/>
              </a:rPr>
              <a:t>微米 </a:t>
            </a:r>
            <a:r>
              <a:rPr kumimoji="0" lang="en-US" altLang="zh-CN" sz="2400" i="0" dirty="0">
                <a:solidFill>
                  <a:srgbClr val="FF0066"/>
                </a:solidFill>
                <a:latin typeface="Arial" charset="0"/>
              </a:rPr>
              <a:t>= 1</a:t>
            </a:r>
            <a:r>
              <a:rPr kumimoji="0" lang="zh-CN" altLang="en-US" sz="2400" i="0" dirty="0">
                <a:solidFill>
                  <a:srgbClr val="FF0066"/>
                </a:solidFill>
                <a:latin typeface="Arial" charset="0"/>
              </a:rPr>
              <a:t>米的百万分之一</a:t>
            </a:r>
          </a:p>
        </p:txBody>
      </p:sp>
      <p:sp>
        <p:nvSpPr>
          <p:cNvPr id="13326" name="AutoShape 25"/>
          <p:cNvSpPr>
            <a:spLocks noChangeArrowheads="1"/>
          </p:cNvSpPr>
          <p:nvPr/>
        </p:nvSpPr>
        <p:spPr bwMode="auto">
          <a:xfrm>
            <a:off x="457200" y="4495800"/>
            <a:ext cx="2362200" cy="1905000"/>
          </a:xfrm>
          <a:prstGeom prst="star16">
            <a:avLst>
              <a:gd name="adj" fmla="val 37500"/>
            </a:avLst>
          </a:prstGeom>
          <a:gradFill rotWithShape="0">
            <a:gsLst>
              <a:gs pos="0">
                <a:srgbClr val="000000"/>
              </a:gs>
              <a:gs pos="50000">
                <a:srgbClr val="FFFFFF"/>
              </a:gs>
              <a:gs pos="100000">
                <a:srgbClr val="000000"/>
              </a:gs>
            </a:gsLst>
            <a:lin ang="2700000" scaled="1"/>
          </a:gradFill>
          <a:ln w="9525">
            <a:solidFill>
              <a:schemeClr val="tx1"/>
            </a:solidFill>
            <a:miter lim="800000"/>
            <a:headEnd/>
            <a:tailEnd/>
          </a:ln>
        </p:spPr>
        <p:txBody>
          <a:bodyPr wrap="none" anchor="ctr"/>
          <a:lstStyle/>
          <a:p>
            <a:pPr>
              <a:spcBef>
                <a:spcPct val="0"/>
              </a:spcBef>
              <a:buClrTx/>
              <a:buSzTx/>
              <a:buFontTx/>
              <a:buNone/>
            </a:pPr>
            <a:endParaRPr kumimoji="0" lang="zh-CN" altLang="zh-CN" sz="4400" b="0" i="0">
              <a:solidFill>
                <a:srgbClr val="333399"/>
              </a:solidFill>
              <a:latin typeface="Arial" charset="0"/>
              <a:ea typeface="黑体" pitchFamily="2" charset="-122"/>
            </a:endParaRPr>
          </a:p>
        </p:txBody>
      </p:sp>
      <p:sp>
        <p:nvSpPr>
          <p:cNvPr id="13327" name="Text Box 26"/>
          <p:cNvSpPr txBox="1">
            <a:spLocks noChangeArrowheads="1"/>
          </p:cNvSpPr>
          <p:nvPr/>
        </p:nvSpPr>
        <p:spPr bwMode="auto">
          <a:xfrm>
            <a:off x="685800" y="5303838"/>
            <a:ext cx="1797050" cy="336550"/>
          </a:xfrm>
          <a:prstGeom prst="rect">
            <a:avLst/>
          </a:prstGeom>
          <a:noFill/>
          <a:ln w="12700">
            <a:noFill/>
            <a:miter lim="800000"/>
            <a:headEnd type="none" w="sm" len="sm"/>
            <a:tailEnd type="none" w="sm" len="sm"/>
          </a:ln>
        </p:spPr>
        <p:txBody>
          <a:bodyPr anchor="ctr">
            <a:spAutoFit/>
          </a:bodyPr>
          <a:lstStyle/>
          <a:p>
            <a:pPr algn="ctr" eaLnBrk="0" hangingPunct="0">
              <a:spcBef>
                <a:spcPct val="50000"/>
              </a:spcBef>
              <a:buClrTx/>
              <a:buSzTx/>
              <a:buFontTx/>
              <a:buNone/>
            </a:pPr>
            <a:r>
              <a:rPr kumimoji="0" lang="zh-CN" altLang="en-US" sz="1600">
                <a:solidFill>
                  <a:srgbClr val="FF0000"/>
                </a:solidFill>
                <a:latin typeface="Arial" charset="0"/>
              </a:rPr>
              <a:t>尘土微粒 </a:t>
            </a:r>
            <a:r>
              <a:rPr kumimoji="0" lang="en-US" altLang="zh-CN" sz="1600">
                <a:solidFill>
                  <a:srgbClr val="FF0000"/>
                </a:solidFill>
                <a:latin typeface="Arial" charset="0"/>
              </a:rPr>
              <a:t>3-9µm</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3</a:t>
            </a:r>
            <a:r>
              <a:rPr lang="zh-CN" altLang="en-US" dirty="0" smtClean="0"/>
              <a:t>、光缆</a:t>
            </a:r>
          </a:p>
        </p:txBody>
      </p:sp>
      <p:sp>
        <p:nvSpPr>
          <p:cNvPr id="14339" name="Rectangle 3"/>
          <p:cNvSpPr>
            <a:spLocks noGrp="1" noChangeArrowheads="1"/>
          </p:cNvSpPr>
          <p:nvPr>
            <p:ph type="body" idx="1"/>
          </p:nvPr>
        </p:nvSpPr>
        <p:spPr>
          <a:xfrm>
            <a:off x="0" y="1447800"/>
            <a:ext cx="9144000" cy="4684713"/>
          </a:xfrm>
        </p:spPr>
        <p:txBody>
          <a:bodyPr/>
          <a:lstStyle/>
          <a:p>
            <a:pPr eaLnBrk="1" hangingPunct="1"/>
            <a:r>
              <a:rPr lang="zh-CN" altLang="en-US" sz="2800" dirty="0" smtClean="0"/>
              <a:t>光缆是以一根或多根光纤或光纤束制成符合光学、机械和环境特性的结构。</a:t>
            </a:r>
          </a:p>
          <a:p>
            <a:pPr eaLnBrk="1" hangingPunct="1"/>
            <a:r>
              <a:rPr lang="zh-CN" altLang="en-US" sz="2800" dirty="0" smtClean="0"/>
              <a:t>光缆的分类方法也多种多样：按结构、按敷设方式、按光纤的套塑方法、按使用环境、按加强件配置方法、按光纤种类、按光纤芯数多少、按护层材料性质分类等。 </a:t>
            </a:r>
          </a:p>
          <a:p>
            <a:pPr eaLnBrk="1" hangingPunct="1"/>
            <a:r>
              <a:rPr lang="zh-CN" altLang="en-US" sz="2800" b="0" dirty="0" smtClean="0"/>
              <a:t>一般有</a:t>
            </a:r>
            <a:r>
              <a:rPr lang="en-US" altLang="zh-CN" sz="2800" b="0" dirty="0" smtClean="0"/>
              <a:t>4</a:t>
            </a:r>
            <a:r>
              <a:rPr lang="zh-CN" altLang="en-US" sz="2800" b="0" dirty="0" smtClean="0"/>
              <a:t>芯、</a:t>
            </a:r>
            <a:r>
              <a:rPr lang="en-US" altLang="zh-CN" sz="2800" b="0" dirty="0" smtClean="0"/>
              <a:t>6</a:t>
            </a:r>
            <a:r>
              <a:rPr lang="zh-CN" altLang="en-US" sz="2800" b="0" dirty="0" smtClean="0"/>
              <a:t>芯、</a:t>
            </a:r>
            <a:r>
              <a:rPr lang="en-US" altLang="zh-CN" sz="2800" b="0" dirty="0" smtClean="0"/>
              <a:t>12</a:t>
            </a:r>
            <a:r>
              <a:rPr lang="zh-CN" altLang="en-US" sz="2800" b="0" dirty="0" smtClean="0"/>
              <a:t>芯或更多，偶数芯，</a:t>
            </a:r>
          </a:p>
          <a:p>
            <a:pPr eaLnBrk="1" hangingPunct="1"/>
            <a:r>
              <a:rPr lang="zh-CN" altLang="en-US" sz="2800" dirty="0" smtClean="0">
                <a:solidFill>
                  <a:schemeClr val="folHlink"/>
                </a:solidFill>
                <a:ea typeface="黑体" pitchFamily="2" charset="-122"/>
              </a:rPr>
              <a:t>计算机网络中，一般成对使用（一收一发），</a:t>
            </a:r>
            <a:r>
              <a:rPr lang="en-US" altLang="zh-CN" sz="2800" dirty="0" smtClean="0">
                <a:solidFill>
                  <a:schemeClr val="folHlink"/>
                </a:solidFill>
                <a:ea typeface="黑体" pitchFamily="2" charset="-122"/>
              </a:rPr>
              <a:t>1310nm</a:t>
            </a:r>
          </a:p>
          <a:p>
            <a:pPr eaLnBrk="1" hangingPunct="1">
              <a:buNone/>
            </a:pPr>
            <a:r>
              <a:rPr lang="en-US" altLang="zh-CN" sz="2400" dirty="0" smtClean="0">
                <a:solidFill>
                  <a:schemeClr val="folHlink"/>
                </a:solidFill>
                <a:ea typeface="黑体" pitchFamily="2" charset="-122"/>
              </a:rPr>
              <a:t>        </a:t>
            </a:r>
            <a:r>
              <a:rPr lang="zh-CN" altLang="en-US" sz="2400" dirty="0" smtClean="0">
                <a:solidFill>
                  <a:schemeClr val="folHlink"/>
                </a:solidFill>
                <a:ea typeface="黑体" pitchFamily="2" charset="-122"/>
              </a:rPr>
              <a:t>如果用单纤设备传输的话，一端用</a:t>
            </a:r>
            <a:r>
              <a:rPr lang="en-US" altLang="zh-CN" sz="2400" dirty="0" smtClean="0">
                <a:solidFill>
                  <a:schemeClr val="folHlink"/>
                </a:solidFill>
                <a:ea typeface="黑体" pitchFamily="2" charset="-122"/>
              </a:rPr>
              <a:t>1310nm</a:t>
            </a:r>
            <a:r>
              <a:rPr lang="zh-CN" altLang="en-US" sz="2400" dirty="0" smtClean="0">
                <a:solidFill>
                  <a:schemeClr val="folHlink"/>
                </a:solidFill>
                <a:ea typeface="黑体" pitchFamily="2" charset="-122"/>
              </a:rPr>
              <a:t>的传输设备，</a:t>
            </a:r>
          </a:p>
          <a:p>
            <a:pPr eaLnBrk="1" hangingPunct="1">
              <a:buNone/>
            </a:pPr>
            <a:r>
              <a:rPr lang="zh-CN" altLang="en-US" sz="2400" dirty="0" smtClean="0">
                <a:solidFill>
                  <a:schemeClr val="folHlink"/>
                </a:solidFill>
                <a:ea typeface="黑体" pitchFamily="2" charset="-122"/>
              </a:rPr>
              <a:t>        另一端用</a:t>
            </a:r>
            <a:r>
              <a:rPr lang="en-US" altLang="zh-CN" sz="2400" dirty="0" smtClean="0">
                <a:solidFill>
                  <a:schemeClr val="folHlink"/>
                </a:solidFill>
                <a:ea typeface="黑体" pitchFamily="2" charset="-122"/>
              </a:rPr>
              <a:t>1550nm</a:t>
            </a:r>
            <a:r>
              <a:rPr lang="zh-CN" altLang="en-US" sz="2400" dirty="0" smtClean="0">
                <a:solidFill>
                  <a:schemeClr val="folHlink"/>
                </a:solidFill>
                <a:ea typeface="黑体" pitchFamily="2" charset="-122"/>
              </a:rPr>
              <a:t>的传输设备；</a:t>
            </a:r>
          </a:p>
          <a:p>
            <a:pPr eaLnBrk="1" hangingPunct="1"/>
            <a:r>
              <a:rPr lang="zh-CN" altLang="en-US" sz="2400" dirty="0" smtClean="0">
                <a:solidFill>
                  <a:schemeClr val="folHlink"/>
                </a:solidFill>
                <a:ea typeface="黑体" pitchFamily="2" charset="-122"/>
              </a:rPr>
              <a:t>单纤传输：</a:t>
            </a:r>
            <a:r>
              <a:rPr lang="en-US" altLang="zh-CN" sz="2400" dirty="0" smtClean="0">
                <a:solidFill>
                  <a:schemeClr val="folHlink"/>
                </a:solidFill>
                <a:ea typeface="黑体" pitchFamily="2" charset="-122"/>
              </a:rPr>
              <a:t>HFC</a:t>
            </a:r>
            <a:r>
              <a:rPr lang="zh-CN" altLang="en-US" sz="2400" dirty="0" smtClean="0">
                <a:solidFill>
                  <a:schemeClr val="folHlink"/>
                </a:solidFill>
                <a:ea typeface="黑体" pitchFamily="2" charset="-122"/>
              </a:rPr>
              <a:t>模拟有线电视网、模拟视频监控系统，单向即可</a:t>
            </a:r>
          </a:p>
          <a:p>
            <a:pPr eaLnBrk="1" hangingPunct="1"/>
            <a:endParaRPr lang="zh-CN" altLang="en-US" sz="2400" dirty="0" smtClean="0"/>
          </a:p>
          <a:p>
            <a:pPr eaLnBrk="1" hangingPunct="1"/>
            <a:endParaRPr lang="en-US" altLang="zh-CN" sz="2800" dirty="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束管式光缆"/>
          <p:cNvPicPr>
            <a:picLocks noChangeAspect="1" noChangeArrowheads="1"/>
          </p:cNvPicPr>
          <p:nvPr/>
        </p:nvPicPr>
        <p:blipFill>
          <a:blip r:embed="rId2"/>
          <a:srcRect/>
          <a:stretch>
            <a:fillRect/>
          </a:stretch>
        </p:blipFill>
        <p:spPr bwMode="auto">
          <a:xfrm>
            <a:off x="611188" y="2276475"/>
            <a:ext cx="3384550" cy="2898775"/>
          </a:xfrm>
          <a:prstGeom prst="rect">
            <a:avLst/>
          </a:prstGeom>
          <a:noFill/>
          <a:ln w="9525">
            <a:noFill/>
            <a:miter lim="800000"/>
            <a:headEnd/>
            <a:tailEnd/>
          </a:ln>
        </p:spPr>
      </p:pic>
      <p:pic>
        <p:nvPicPr>
          <p:cNvPr id="15363" name="Picture 3" descr="层绞式光缆"/>
          <p:cNvPicPr>
            <a:picLocks noChangeAspect="1" noChangeArrowheads="1"/>
          </p:cNvPicPr>
          <p:nvPr/>
        </p:nvPicPr>
        <p:blipFill>
          <a:blip r:embed="rId3"/>
          <a:srcRect/>
          <a:stretch>
            <a:fillRect/>
          </a:stretch>
        </p:blipFill>
        <p:spPr bwMode="auto">
          <a:xfrm>
            <a:off x="4716463" y="2133600"/>
            <a:ext cx="3673475" cy="3138488"/>
          </a:xfrm>
          <a:prstGeom prst="rect">
            <a:avLst/>
          </a:prstGeom>
          <a:noFill/>
          <a:ln w="9525">
            <a:noFill/>
            <a:miter lim="800000"/>
            <a:headEnd/>
            <a:tailEnd/>
          </a:ln>
        </p:spPr>
      </p:pic>
      <p:sp>
        <p:nvSpPr>
          <p:cNvPr id="15364" name="Text Box 4"/>
          <p:cNvSpPr txBox="1">
            <a:spLocks noChangeArrowheads="1"/>
          </p:cNvSpPr>
          <p:nvPr/>
        </p:nvSpPr>
        <p:spPr bwMode="auto">
          <a:xfrm>
            <a:off x="971550" y="5516563"/>
            <a:ext cx="1512888" cy="519112"/>
          </a:xfrm>
          <a:prstGeom prst="rect">
            <a:avLst/>
          </a:prstGeom>
          <a:noFill/>
          <a:ln w="9525" algn="ctr">
            <a:noFill/>
            <a:miter lim="800000"/>
            <a:headEnd/>
            <a:tailEnd/>
          </a:ln>
        </p:spPr>
        <p:txBody>
          <a:bodyPr>
            <a:spAutoFit/>
          </a:bodyPr>
          <a:lstStyle/>
          <a:p>
            <a:pPr>
              <a:spcBef>
                <a:spcPct val="50000"/>
              </a:spcBef>
              <a:buClrTx/>
              <a:buSzTx/>
              <a:buFontTx/>
              <a:buNone/>
            </a:pPr>
            <a:r>
              <a:rPr kumimoji="0" lang="zh-CN" altLang="en-US" sz="2800" b="0" i="0">
                <a:solidFill>
                  <a:srgbClr val="333399"/>
                </a:solidFill>
                <a:latin typeface="Arial" charset="0"/>
                <a:ea typeface="黑体" pitchFamily="2" charset="-122"/>
              </a:rPr>
              <a:t>束管式</a:t>
            </a:r>
          </a:p>
        </p:txBody>
      </p:sp>
      <p:sp>
        <p:nvSpPr>
          <p:cNvPr id="15365" name="Text Box 5"/>
          <p:cNvSpPr txBox="1">
            <a:spLocks noChangeArrowheads="1"/>
          </p:cNvSpPr>
          <p:nvPr/>
        </p:nvSpPr>
        <p:spPr bwMode="auto">
          <a:xfrm>
            <a:off x="5219700" y="5516563"/>
            <a:ext cx="1512888" cy="519112"/>
          </a:xfrm>
          <a:prstGeom prst="rect">
            <a:avLst/>
          </a:prstGeom>
          <a:noFill/>
          <a:ln w="9525" algn="ctr">
            <a:noFill/>
            <a:miter lim="800000"/>
            <a:headEnd/>
            <a:tailEnd/>
          </a:ln>
        </p:spPr>
        <p:txBody>
          <a:bodyPr>
            <a:spAutoFit/>
          </a:bodyPr>
          <a:lstStyle/>
          <a:p>
            <a:pPr>
              <a:spcBef>
                <a:spcPct val="50000"/>
              </a:spcBef>
              <a:buClrTx/>
              <a:buSzTx/>
              <a:buFontTx/>
              <a:buNone/>
            </a:pPr>
            <a:r>
              <a:rPr kumimoji="0" lang="zh-CN" altLang="en-US" sz="2800" b="0" i="0">
                <a:solidFill>
                  <a:srgbClr val="333399"/>
                </a:solidFill>
                <a:latin typeface="Arial" charset="0"/>
                <a:ea typeface="黑体" pitchFamily="2" charset="-122"/>
              </a:rPr>
              <a:t>层绞式</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5720" y="785794"/>
            <a:ext cx="7793037" cy="838200"/>
          </a:xfrm>
        </p:spPr>
        <p:txBody>
          <a:bodyPr/>
          <a:lstStyle/>
          <a:p>
            <a:pPr eaLnBrk="1" hangingPunct="1"/>
            <a:r>
              <a:rPr lang="zh-CN" altLang="en-US" sz="3200" dirty="0" smtClean="0">
                <a:solidFill>
                  <a:schemeClr val="folHlink"/>
                </a:solidFill>
              </a:rPr>
              <a:t>构成局域网的组件</a:t>
            </a:r>
          </a:p>
        </p:txBody>
      </p:sp>
      <p:sp>
        <p:nvSpPr>
          <p:cNvPr id="8195" name="Rectangle 3"/>
          <p:cNvSpPr>
            <a:spLocks noGrp="1" noChangeArrowheads="1"/>
          </p:cNvSpPr>
          <p:nvPr>
            <p:ph type="body" idx="1"/>
          </p:nvPr>
        </p:nvSpPr>
        <p:spPr>
          <a:xfrm>
            <a:off x="642910" y="1714488"/>
            <a:ext cx="8007350" cy="1873250"/>
          </a:xfrm>
        </p:spPr>
        <p:txBody>
          <a:bodyPr/>
          <a:lstStyle/>
          <a:p>
            <a:pPr marL="0" indent="0" eaLnBrk="1" hangingPunct="1">
              <a:lnSpc>
                <a:spcPct val="90000"/>
              </a:lnSpc>
              <a:buFont typeface="Wingdings" pitchFamily="2" charset="2"/>
              <a:buNone/>
            </a:pPr>
            <a:r>
              <a:rPr lang="en-US" altLang="zh-CN" sz="2400" b="0" dirty="0" smtClean="0"/>
              <a:t>       </a:t>
            </a:r>
            <a:r>
              <a:rPr lang="zh-CN" altLang="en-US" sz="2400" b="0" dirty="0" smtClean="0"/>
              <a:t>一个局域网（</a:t>
            </a:r>
            <a:r>
              <a:rPr lang="en-US" altLang="zh-CN" sz="2400" b="0" dirty="0" smtClean="0"/>
              <a:t>LAN</a:t>
            </a:r>
            <a:r>
              <a:rPr lang="zh-CN" altLang="en-US" sz="2400" b="0" dirty="0" smtClean="0"/>
              <a:t>）通常由四个部分组成，它们分别是：</a:t>
            </a:r>
            <a:r>
              <a:rPr lang="zh-CN" altLang="en-US" sz="2400" dirty="0" smtClean="0">
                <a:solidFill>
                  <a:srgbClr val="FF0000"/>
                </a:solidFill>
              </a:rPr>
              <a:t>服务器、工作站、通信设备和通信协议等</a:t>
            </a:r>
            <a:r>
              <a:rPr lang="zh-CN" altLang="en-US" sz="2400" b="0" dirty="0" smtClean="0"/>
              <a:t>。在局域网中的通信处理功能是由</a:t>
            </a:r>
            <a:r>
              <a:rPr lang="zh-CN" altLang="en-US" sz="2400" dirty="0" smtClean="0">
                <a:solidFill>
                  <a:schemeClr val="folHlink"/>
                </a:solidFill>
              </a:rPr>
              <a:t>网卡</a:t>
            </a:r>
            <a:r>
              <a:rPr lang="zh-CN" altLang="en-US" sz="2400" b="0" dirty="0" smtClean="0"/>
              <a:t>来实现的，但在物理上却不明显。为了扩展局域网络的范围还要引入</a:t>
            </a:r>
            <a:r>
              <a:rPr lang="zh-CN" altLang="en-US" sz="2400" dirty="0" smtClean="0">
                <a:solidFill>
                  <a:schemeClr val="folHlink"/>
                </a:solidFill>
              </a:rPr>
              <a:t>路由器、网桥、网关和通信服务器</a:t>
            </a:r>
            <a:r>
              <a:rPr lang="zh-CN" altLang="en-US" sz="2400" b="0" dirty="0" smtClean="0"/>
              <a:t>等网络部件。</a:t>
            </a:r>
          </a:p>
          <a:p>
            <a:pPr marL="0" indent="0" eaLnBrk="1" hangingPunct="1">
              <a:lnSpc>
                <a:spcPct val="90000"/>
              </a:lnSpc>
              <a:buFont typeface="Wingdings" pitchFamily="2" charset="2"/>
              <a:buNone/>
            </a:pPr>
            <a:endParaRPr lang="en-US" altLang="zh-CN" sz="2400" b="0" dirty="0" smtClean="0"/>
          </a:p>
        </p:txBody>
      </p:sp>
      <p:sp>
        <p:nvSpPr>
          <p:cNvPr id="8196" name="Text Box 4"/>
          <p:cNvSpPr txBox="1">
            <a:spLocks noChangeArrowheads="1"/>
          </p:cNvSpPr>
          <p:nvPr/>
        </p:nvSpPr>
        <p:spPr bwMode="auto">
          <a:xfrm>
            <a:off x="1258888" y="3419475"/>
            <a:ext cx="6913562" cy="3354388"/>
          </a:xfrm>
          <a:prstGeom prst="rect">
            <a:avLst/>
          </a:prstGeom>
          <a:noFill/>
          <a:ln w="9525" algn="ctr">
            <a:noFill/>
            <a:miter lim="800000"/>
            <a:headEnd/>
            <a:tailEnd/>
          </a:ln>
        </p:spPr>
        <p:txBody>
          <a:bodyPr>
            <a:spAutoFit/>
          </a:bodyPr>
          <a:lstStyle/>
          <a:p>
            <a:r>
              <a:rPr lang="zh-CN" altLang="en-US" sz="2000" i="0" dirty="0">
                <a:solidFill>
                  <a:schemeClr val="folHlink"/>
                </a:solidFill>
                <a:ea typeface="黑体" pitchFamily="2" charset="-122"/>
              </a:rPr>
              <a:t>服务器  </a:t>
            </a:r>
            <a:r>
              <a:rPr lang="en-US" altLang="zh-CN" sz="2000" i="0" dirty="0">
                <a:solidFill>
                  <a:schemeClr val="folHlink"/>
                </a:solidFill>
                <a:ea typeface="黑体" pitchFamily="2" charset="-122"/>
              </a:rPr>
              <a:t>SERVER , HOST</a:t>
            </a:r>
            <a:r>
              <a:rPr lang="zh-CN" altLang="en-US" sz="2000" i="0" dirty="0">
                <a:solidFill>
                  <a:schemeClr val="folHlink"/>
                </a:solidFill>
                <a:ea typeface="黑体" pitchFamily="2" charset="-122"/>
              </a:rPr>
              <a:t>主机， </a:t>
            </a:r>
            <a:r>
              <a:rPr lang="en-US" altLang="zh-CN" sz="2000" i="0" dirty="0">
                <a:solidFill>
                  <a:schemeClr val="folHlink"/>
                </a:solidFill>
                <a:ea typeface="黑体" pitchFamily="2" charset="-122"/>
              </a:rPr>
              <a:t>PC SERVER</a:t>
            </a:r>
          </a:p>
          <a:p>
            <a:r>
              <a:rPr lang="zh-CN" altLang="en-US" sz="2000" i="0" dirty="0">
                <a:solidFill>
                  <a:schemeClr val="folHlink"/>
                </a:solidFill>
                <a:ea typeface="黑体" pitchFamily="2" charset="-122"/>
              </a:rPr>
              <a:t>网络操作系统 </a:t>
            </a:r>
            <a:r>
              <a:rPr lang="en-US" altLang="zh-CN" sz="2000" i="0" dirty="0">
                <a:solidFill>
                  <a:schemeClr val="folHlink"/>
                </a:solidFill>
                <a:ea typeface="黑体" pitchFamily="2" charset="-122"/>
              </a:rPr>
              <a:t>NOS (Network Operating System) </a:t>
            </a:r>
          </a:p>
          <a:p>
            <a:r>
              <a:rPr lang="zh-CN" altLang="en-US" sz="2000" b="0" i="0" dirty="0">
                <a:solidFill>
                  <a:schemeClr val="tx1"/>
                </a:solidFill>
                <a:ea typeface="黑体" pitchFamily="2" charset="-122"/>
              </a:rPr>
              <a:t>工作站 </a:t>
            </a:r>
            <a:r>
              <a:rPr lang="en-US" altLang="zh-CN" sz="2000" b="0" i="0" dirty="0">
                <a:solidFill>
                  <a:schemeClr val="tx1"/>
                </a:solidFill>
                <a:ea typeface="黑体" pitchFamily="2" charset="-122"/>
              </a:rPr>
              <a:t>Workstation , </a:t>
            </a:r>
            <a:r>
              <a:rPr lang="zh-CN" altLang="en-US" sz="2000" b="0" i="0" dirty="0">
                <a:solidFill>
                  <a:schemeClr val="tx1"/>
                </a:solidFill>
                <a:ea typeface="黑体" pitchFamily="2" charset="-122"/>
              </a:rPr>
              <a:t>客户机</a:t>
            </a:r>
            <a:r>
              <a:rPr lang="en-US" altLang="zh-CN" sz="2000" b="0" i="0" dirty="0">
                <a:solidFill>
                  <a:schemeClr val="tx1"/>
                </a:solidFill>
                <a:ea typeface="黑体" pitchFamily="2" charset="-122"/>
              </a:rPr>
              <a:t>client</a:t>
            </a:r>
          </a:p>
          <a:p>
            <a:r>
              <a:rPr lang="zh-CN" altLang="en-US" sz="2000" b="0" i="0" dirty="0">
                <a:solidFill>
                  <a:schemeClr val="tx1"/>
                </a:solidFill>
                <a:ea typeface="黑体" pitchFamily="2" charset="-122"/>
              </a:rPr>
              <a:t>网络适配器 </a:t>
            </a:r>
            <a:r>
              <a:rPr lang="en-US" altLang="zh-CN" sz="2000" b="0" i="0" dirty="0">
                <a:solidFill>
                  <a:schemeClr val="tx1"/>
                </a:solidFill>
                <a:ea typeface="黑体" pitchFamily="2" charset="-122"/>
              </a:rPr>
              <a:t>NIC</a:t>
            </a:r>
            <a:r>
              <a:rPr lang="zh-CN" altLang="en-US" sz="2000" b="0" i="0" dirty="0">
                <a:solidFill>
                  <a:schemeClr val="tx1"/>
                </a:solidFill>
                <a:ea typeface="黑体" pitchFamily="2" charset="-122"/>
              </a:rPr>
              <a:t>：网卡</a:t>
            </a:r>
          </a:p>
          <a:p>
            <a:r>
              <a:rPr lang="zh-CN" altLang="zh-CN" sz="2000" b="0" i="0" dirty="0">
                <a:solidFill>
                  <a:schemeClr val="tx1"/>
                </a:solidFill>
                <a:ea typeface="黑体" pitchFamily="2" charset="-122"/>
              </a:rPr>
              <a:t>中继器</a:t>
            </a:r>
            <a:r>
              <a:rPr lang="zh-CN" altLang="en-US" sz="2000" b="0" i="0" dirty="0">
                <a:solidFill>
                  <a:schemeClr val="tx1"/>
                </a:solidFill>
                <a:ea typeface="黑体" pitchFamily="2" charset="-122"/>
              </a:rPr>
              <a:t> </a:t>
            </a:r>
            <a:r>
              <a:rPr lang="zh-CN" altLang="zh-CN" sz="2000" b="0" i="0" dirty="0">
                <a:solidFill>
                  <a:schemeClr val="tx1"/>
                </a:solidFill>
                <a:ea typeface="黑体" pitchFamily="2" charset="-122"/>
              </a:rPr>
              <a:t>Repeater</a:t>
            </a:r>
            <a:r>
              <a:rPr lang="en-US" altLang="zh-CN" sz="2000" b="0" i="0" dirty="0">
                <a:solidFill>
                  <a:schemeClr val="tx1"/>
                </a:solidFill>
                <a:ea typeface="黑体" pitchFamily="2" charset="-122"/>
              </a:rPr>
              <a:t> </a:t>
            </a:r>
            <a:r>
              <a:rPr lang="zh-CN" altLang="en-US" sz="2000" b="0" i="0" dirty="0">
                <a:solidFill>
                  <a:schemeClr val="tx1"/>
                </a:solidFill>
                <a:ea typeface="黑体" pitchFamily="2" charset="-122"/>
              </a:rPr>
              <a:t>， 集线器 </a:t>
            </a:r>
            <a:r>
              <a:rPr lang="en-US" altLang="zh-CN" sz="2000" b="0" i="0" dirty="0">
                <a:solidFill>
                  <a:schemeClr val="tx1"/>
                </a:solidFill>
                <a:ea typeface="黑体" pitchFamily="2" charset="-122"/>
              </a:rPr>
              <a:t>HUB</a:t>
            </a:r>
          </a:p>
          <a:p>
            <a:r>
              <a:rPr lang="zh-CN" altLang="en-US" sz="2000" i="0" dirty="0">
                <a:solidFill>
                  <a:schemeClr val="folHlink"/>
                </a:solidFill>
                <a:ea typeface="黑体" pitchFamily="2" charset="-122"/>
              </a:rPr>
              <a:t>交换机 </a:t>
            </a:r>
            <a:r>
              <a:rPr lang="en-US" altLang="zh-CN" sz="2000" i="0" dirty="0">
                <a:solidFill>
                  <a:schemeClr val="folHlink"/>
                </a:solidFill>
                <a:ea typeface="黑体" pitchFamily="2" charset="-122"/>
              </a:rPr>
              <a:t>SWITCH , L3 </a:t>
            </a:r>
            <a:r>
              <a:rPr lang="en-US" altLang="zh-CN" sz="2000" i="0" dirty="0">
                <a:solidFill>
                  <a:schemeClr val="folHlink"/>
                </a:solidFill>
              </a:rPr>
              <a:t>SWITCH</a:t>
            </a:r>
            <a:endParaRPr lang="en-US" altLang="zh-CN" sz="2000" i="0" dirty="0">
              <a:solidFill>
                <a:schemeClr val="folHlink"/>
              </a:solidFill>
              <a:ea typeface="黑体" pitchFamily="2" charset="-122"/>
            </a:endParaRPr>
          </a:p>
          <a:p>
            <a:r>
              <a:rPr lang="zh-CN" altLang="en-US" sz="2000" b="0" i="0" dirty="0">
                <a:solidFill>
                  <a:schemeClr val="tx1"/>
                </a:solidFill>
                <a:ea typeface="黑体" pitchFamily="2" charset="-122"/>
              </a:rPr>
              <a:t>网桥 </a:t>
            </a:r>
            <a:r>
              <a:rPr lang="en-US" altLang="zh-CN" sz="2000" b="0" i="0" dirty="0">
                <a:solidFill>
                  <a:schemeClr val="tx1"/>
                </a:solidFill>
                <a:ea typeface="黑体" pitchFamily="2" charset="-122"/>
              </a:rPr>
              <a:t>NETBRIDGE</a:t>
            </a:r>
          </a:p>
          <a:p>
            <a:r>
              <a:rPr lang="zh-CN" altLang="en-US" sz="2000" b="0" i="0" dirty="0">
                <a:solidFill>
                  <a:schemeClr val="tx1"/>
                </a:solidFill>
                <a:ea typeface="黑体" pitchFamily="2" charset="-122"/>
              </a:rPr>
              <a:t>网关 </a:t>
            </a:r>
            <a:r>
              <a:rPr lang="en-US" altLang="zh-CN" sz="2000" b="0" i="0" dirty="0">
                <a:solidFill>
                  <a:schemeClr val="tx1"/>
                </a:solidFill>
                <a:ea typeface="黑体" pitchFamily="2" charset="-122"/>
              </a:rPr>
              <a:t>NETGATE</a:t>
            </a:r>
            <a:r>
              <a:rPr lang="zh-CN" altLang="en-US" sz="2000" b="0" i="0" dirty="0">
                <a:solidFill>
                  <a:schemeClr val="tx1"/>
                </a:solidFill>
                <a:ea typeface="黑体" pitchFamily="2" charset="-122"/>
              </a:rPr>
              <a:t>， </a:t>
            </a:r>
            <a:r>
              <a:rPr lang="en-US" altLang="zh-CN" sz="2000" b="0" i="0" dirty="0">
                <a:solidFill>
                  <a:schemeClr val="tx1"/>
                </a:solidFill>
                <a:ea typeface="黑体" pitchFamily="2" charset="-122"/>
              </a:rPr>
              <a:t>Gateway</a:t>
            </a:r>
          </a:p>
          <a:p>
            <a:r>
              <a:rPr lang="zh-CN" altLang="en-US" sz="2000" i="0" dirty="0">
                <a:solidFill>
                  <a:schemeClr val="folHlink"/>
                </a:solidFill>
                <a:ea typeface="黑体" pitchFamily="2" charset="-122"/>
              </a:rPr>
              <a:t>路由器  </a:t>
            </a:r>
            <a:r>
              <a:rPr lang="en-US" altLang="zh-CN" sz="2000" i="0" dirty="0">
                <a:solidFill>
                  <a:schemeClr val="folHlink"/>
                </a:solidFill>
                <a:ea typeface="黑体" pitchFamily="2" charset="-122"/>
              </a:rPr>
              <a:t>ROUTER</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带光缆"/>
          <p:cNvPicPr>
            <a:picLocks noChangeAspect="1" noChangeArrowheads="1"/>
          </p:cNvPicPr>
          <p:nvPr/>
        </p:nvPicPr>
        <p:blipFill>
          <a:blip r:embed="rId2"/>
          <a:srcRect/>
          <a:stretch>
            <a:fillRect/>
          </a:stretch>
        </p:blipFill>
        <p:spPr bwMode="auto">
          <a:xfrm>
            <a:off x="0" y="2060575"/>
            <a:ext cx="4643438" cy="3028950"/>
          </a:xfrm>
          <a:prstGeom prst="rect">
            <a:avLst/>
          </a:prstGeom>
          <a:noFill/>
          <a:ln w="9525">
            <a:noFill/>
            <a:miter lim="800000"/>
            <a:headEnd/>
            <a:tailEnd/>
          </a:ln>
        </p:spPr>
      </p:pic>
      <p:pic>
        <p:nvPicPr>
          <p:cNvPr id="16387" name="Picture 3" descr="带光缆连接器"/>
          <p:cNvPicPr>
            <a:picLocks noChangeAspect="1" noChangeArrowheads="1"/>
          </p:cNvPicPr>
          <p:nvPr/>
        </p:nvPicPr>
        <p:blipFill>
          <a:blip r:embed="rId3"/>
          <a:srcRect/>
          <a:stretch>
            <a:fillRect/>
          </a:stretch>
        </p:blipFill>
        <p:spPr bwMode="auto">
          <a:xfrm>
            <a:off x="4286248" y="3857628"/>
            <a:ext cx="3255963" cy="2124075"/>
          </a:xfrm>
          <a:prstGeom prst="rect">
            <a:avLst/>
          </a:prstGeom>
          <a:noFill/>
          <a:ln w="9525">
            <a:noFill/>
            <a:miter lim="800000"/>
            <a:headEnd/>
            <a:tailEnd/>
          </a:ln>
        </p:spPr>
      </p:pic>
      <p:pic>
        <p:nvPicPr>
          <p:cNvPr id="16388" name="Picture 4" descr="带光缆连接器1"/>
          <p:cNvPicPr>
            <a:picLocks noChangeAspect="1" noChangeArrowheads="1"/>
          </p:cNvPicPr>
          <p:nvPr/>
        </p:nvPicPr>
        <p:blipFill>
          <a:blip r:embed="rId4"/>
          <a:srcRect/>
          <a:stretch>
            <a:fillRect/>
          </a:stretch>
        </p:blipFill>
        <p:spPr bwMode="auto">
          <a:xfrm>
            <a:off x="4714876" y="1714488"/>
            <a:ext cx="2665412" cy="1998662"/>
          </a:xfrm>
          <a:prstGeom prst="rect">
            <a:avLst/>
          </a:prstGeom>
          <a:noFill/>
          <a:ln w="9525">
            <a:noFill/>
            <a:miter lim="800000"/>
            <a:headEnd/>
            <a:tailEnd/>
          </a:ln>
        </p:spPr>
      </p:pic>
      <p:sp>
        <p:nvSpPr>
          <p:cNvPr id="16389" name="Text Box 5"/>
          <p:cNvSpPr txBox="1">
            <a:spLocks noChangeArrowheads="1"/>
          </p:cNvSpPr>
          <p:nvPr/>
        </p:nvSpPr>
        <p:spPr bwMode="auto">
          <a:xfrm>
            <a:off x="3708400" y="5734050"/>
            <a:ext cx="1655763" cy="579438"/>
          </a:xfrm>
          <a:prstGeom prst="rect">
            <a:avLst/>
          </a:prstGeom>
          <a:noFill/>
          <a:ln w="9525" algn="ctr">
            <a:noFill/>
            <a:miter lim="800000"/>
            <a:headEnd/>
            <a:tailEnd/>
          </a:ln>
        </p:spPr>
        <p:txBody>
          <a:bodyPr>
            <a:spAutoFit/>
          </a:bodyPr>
          <a:lstStyle/>
          <a:p>
            <a:pPr>
              <a:spcBef>
                <a:spcPct val="50000"/>
              </a:spcBef>
              <a:buClrTx/>
              <a:buSzTx/>
              <a:buFontTx/>
              <a:buNone/>
            </a:pPr>
            <a:r>
              <a:rPr kumimoji="0" lang="zh-CN" altLang="en-US" b="0" i="0">
                <a:solidFill>
                  <a:srgbClr val="333399"/>
                </a:solidFill>
                <a:latin typeface="Arial" charset="0"/>
                <a:ea typeface="黑体" pitchFamily="2" charset="-122"/>
              </a:rPr>
              <a:t>带光缆</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dirty="0" smtClean="0"/>
              <a:t>4</a:t>
            </a:r>
            <a:r>
              <a:rPr lang="zh-CN" altLang="en-US" dirty="0" smtClean="0"/>
              <a:t>、光纤连接器</a:t>
            </a:r>
          </a:p>
        </p:txBody>
      </p:sp>
      <p:sp>
        <p:nvSpPr>
          <p:cNvPr id="17411" name="Rectangle 3"/>
          <p:cNvSpPr>
            <a:spLocks noGrp="1" noChangeArrowheads="1"/>
          </p:cNvSpPr>
          <p:nvPr>
            <p:ph type="body" idx="1"/>
          </p:nvPr>
        </p:nvSpPr>
        <p:spPr>
          <a:xfrm>
            <a:off x="395288" y="2017713"/>
            <a:ext cx="8462992" cy="4114800"/>
          </a:xfrm>
        </p:spPr>
        <p:txBody>
          <a:bodyPr/>
          <a:lstStyle/>
          <a:p>
            <a:pPr algn="just" eaLnBrk="1" hangingPunct="1"/>
            <a:r>
              <a:rPr lang="zh-CN" altLang="en-US" sz="2400" dirty="0" smtClean="0"/>
              <a:t>在安装光纤系统时，都必须考虑以</a:t>
            </a:r>
            <a:r>
              <a:rPr lang="zh-CN" altLang="en-US" sz="2400" b="0" dirty="0" smtClean="0"/>
              <a:t>低损耗</a:t>
            </a:r>
            <a:r>
              <a:rPr lang="zh-CN" altLang="en-US" sz="2400" dirty="0" smtClean="0"/>
              <a:t>的方法把光纤或光缆相互连接起来，以实现光链路的接续。</a:t>
            </a:r>
          </a:p>
          <a:p>
            <a:pPr lvl="1" algn="just" eaLnBrk="1" hangingPunct="1"/>
            <a:r>
              <a:rPr lang="zh-CN" altLang="en-US" sz="2400" b="0" dirty="0" smtClean="0"/>
              <a:t>永久的接续，大多采用熔接法、粘接法或固定连接器来实现；</a:t>
            </a:r>
          </a:p>
          <a:p>
            <a:pPr lvl="1" algn="just" eaLnBrk="1" hangingPunct="1"/>
            <a:r>
              <a:rPr lang="zh-CN" altLang="en-US" sz="2400" b="0" dirty="0" smtClean="0"/>
              <a:t>活动性的接续，一般采用活动连接器来实现。</a:t>
            </a:r>
          </a:p>
          <a:p>
            <a:pPr algn="just" eaLnBrk="1" hangingPunct="1"/>
            <a:endParaRPr lang="zh-CN" altLang="en-US" sz="2400" b="0" dirty="0" smtClean="0">
              <a:solidFill>
                <a:schemeClr val="folHlink"/>
              </a:solidFill>
              <a:ea typeface="黑体" pitchFamily="2" charset="-122"/>
            </a:endParaRPr>
          </a:p>
          <a:p>
            <a:pPr algn="just" eaLnBrk="1" hangingPunct="1"/>
            <a:r>
              <a:rPr lang="zh-CN" altLang="en-US" sz="2400" b="0" dirty="0" smtClean="0">
                <a:solidFill>
                  <a:schemeClr val="folHlink"/>
                </a:solidFill>
                <a:ea typeface="黑体" pitchFamily="2" charset="-122"/>
              </a:rPr>
              <a:t>光纤跳线</a:t>
            </a:r>
            <a:r>
              <a:rPr lang="zh-CN" altLang="en-US" sz="2400" b="0" dirty="0" smtClean="0"/>
              <a:t>：连接两个光接口的可活动的光纤</a:t>
            </a:r>
          </a:p>
          <a:p>
            <a:pPr algn="just" eaLnBrk="1" hangingPunct="1">
              <a:buNone/>
            </a:pPr>
            <a:r>
              <a:rPr lang="zh-CN" altLang="en-US" sz="2400" b="0" dirty="0" smtClean="0">
                <a:solidFill>
                  <a:schemeClr val="folHlink"/>
                </a:solidFill>
              </a:rPr>
              <a:t>    </a:t>
            </a:r>
            <a:r>
              <a:rPr lang="zh-CN" altLang="en-US" sz="2400" b="0" dirty="0" smtClean="0"/>
              <a:t>使用光纤跳线时，一定注意要连接的</a:t>
            </a:r>
            <a:r>
              <a:rPr lang="en-US" altLang="zh-CN" sz="2400" b="0" dirty="0" smtClean="0"/>
              <a:t>2</a:t>
            </a:r>
            <a:r>
              <a:rPr lang="zh-CN" altLang="en-US" sz="2400" b="0" dirty="0" smtClean="0"/>
              <a:t>个端口的</a:t>
            </a:r>
            <a:r>
              <a:rPr lang="zh-CN" altLang="en-US" sz="2400" b="0" dirty="0" smtClean="0">
                <a:solidFill>
                  <a:srgbClr val="FF0066"/>
                </a:solidFill>
              </a:rPr>
              <a:t>连接器类型</a:t>
            </a:r>
            <a:r>
              <a:rPr lang="zh-CN" altLang="en-US" sz="2400" b="0" dirty="0" smtClean="0"/>
              <a:t>。</a:t>
            </a:r>
          </a:p>
          <a:p>
            <a:pPr algn="just" eaLnBrk="1" hangingPunct="1">
              <a:buNone/>
            </a:pPr>
            <a:r>
              <a:rPr lang="zh-CN" altLang="en-US" sz="2400" b="0" dirty="0" smtClean="0"/>
              <a:t>     一定注意：使用的</a:t>
            </a:r>
            <a:r>
              <a:rPr lang="zh-CN" altLang="en-US" sz="2400" b="0" dirty="0" smtClean="0">
                <a:solidFill>
                  <a:srgbClr val="FF0066"/>
                </a:solidFill>
              </a:rPr>
              <a:t>光缆的类型（单模还是多模）</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xfrm>
            <a:off x="214282" y="1781175"/>
            <a:ext cx="8574088" cy="5076825"/>
          </a:xfrm>
        </p:spPr>
        <p:txBody>
          <a:bodyPr/>
          <a:lstStyle/>
          <a:p>
            <a:pPr eaLnBrk="1" hangingPunct="1">
              <a:lnSpc>
                <a:spcPct val="80000"/>
              </a:lnSpc>
            </a:pPr>
            <a:r>
              <a:rPr lang="zh-CN" altLang="en-US" sz="2800" dirty="0" smtClean="0"/>
              <a:t>常用光纤连接器：</a:t>
            </a:r>
          </a:p>
          <a:p>
            <a:pPr eaLnBrk="1" hangingPunct="1">
              <a:lnSpc>
                <a:spcPct val="80000"/>
              </a:lnSpc>
              <a:buNone/>
            </a:pPr>
            <a:r>
              <a:rPr lang="zh-CN" altLang="en-US" sz="2000" dirty="0" smtClean="0"/>
              <a:t>       光纤跳线（光纤连接器）分为：（多模</a:t>
            </a:r>
            <a:r>
              <a:rPr lang="en-US" altLang="zh-CN" sz="2000" dirty="0" smtClean="0"/>
              <a:t>62.5 /125 </a:t>
            </a:r>
            <a:r>
              <a:rPr lang="zh-CN" altLang="en-US" sz="2000" dirty="0" smtClean="0"/>
              <a:t>、</a:t>
            </a:r>
            <a:r>
              <a:rPr lang="en-US" altLang="zh-CN" sz="2000" dirty="0" smtClean="0"/>
              <a:t>50/125</a:t>
            </a:r>
            <a:r>
              <a:rPr lang="zh-CN" altLang="en-US" sz="2000" dirty="0" smtClean="0"/>
              <a:t>），</a:t>
            </a:r>
          </a:p>
          <a:p>
            <a:pPr eaLnBrk="1" hangingPunct="1">
              <a:lnSpc>
                <a:spcPct val="80000"/>
              </a:lnSpc>
              <a:buNone/>
            </a:pPr>
            <a:r>
              <a:rPr lang="zh-CN" altLang="en-US" sz="2000" dirty="0" smtClean="0"/>
              <a:t>                                                           （单模</a:t>
            </a:r>
            <a:r>
              <a:rPr lang="en-US" altLang="zh-CN" sz="2000" dirty="0" smtClean="0"/>
              <a:t>9/125</a:t>
            </a:r>
            <a:r>
              <a:rPr lang="zh-CN" altLang="en-US" sz="2000" dirty="0" smtClean="0"/>
              <a:t>）</a:t>
            </a:r>
          </a:p>
          <a:p>
            <a:pPr eaLnBrk="1" hangingPunct="1">
              <a:lnSpc>
                <a:spcPct val="80000"/>
              </a:lnSpc>
              <a:buNone/>
            </a:pPr>
            <a:r>
              <a:rPr lang="zh-CN" altLang="en-US" sz="2000" dirty="0" smtClean="0"/>
              <a:t>       光纤头（连接头）结构形式可分为：</a:t>
            </a:r>
            <a:r>
              <a:rPr lang="en-US" altLang="zh-CN" sz="2000" dirty="0" smtClean="0">
                <a:solidFill>
                  <a:schemeClr val="folHlink"/>
                </a:solidFill>
              </a:rPr>
              <a:t>ST</a:t>
            </a:r>
            <a:r>
              <a:rPr lang="zh-CN" altLang="en-US" sz="2000" dirty="0" smtClean="0">
                <a:solidFill>
                  <a:schemeClr val="folHlink"/>
                </a:solidFill>
              </a:rPr>
              <a:t>、</a:t>
            </a:r>
            <a:r>
              <a:rPr lang="en-US" altLang="zh-CN" sz="2000" dirty="0" smtClean="0">
                <a:solidFill>
                  <a:schemeClr val="folHlink"/>
                </a:solidFill>
              </a:rPr>
              <a:t>SC</a:t>
            </a:r>
            <a:r>
              <a:rPr lang="zh-CN" altLang="en-US" sz="2000" dirty="0" smtClean="0">
                <a:solidFill>
                  <a:schemeClr val="folHlink"/>
                </a:solidFill>
              </a:rPr>
              <a:t>、</a:t>
            </a:r>
            <a:r>
              <a:rPr lang="en-US" altLang="zh-CN" sz="2000" dirty="0" smtClean="0">
                <a:solidFill>
                  <a:schemeClr val="folHlink"/>
                </a:solidFill>
              </a:rPr>
              <a:t>FC</a:t>
            </a:r>
            <a:r>
              <a:rPr lang="zh-CN" altLang="en-US" sz="2000" dirty="0" smtClean="0">
                <a:solidFill>
                  <a:schemeClr val="folHlink"/>
                </a:solidFill>
              </a:rPr>
              <a:t>、</a:t>
            </a:r>
            <a:r>
              <a:rPr lang="en-US" altLang="zh-CN" sz="2000" dirty="0" smtClean="0">
                <a:solidFill>
                  <a:schemeClr val="folHlink"/>
                </a:solidFill>
              </a:rPr>
              <a:t>LC</a:t>
            </a:r>
            <a:r>
              <a:rPr lang="zh-CN" altLang="en-US" sz="2000" dirty="0" smtClean="0"/>
              <a:t>、</a:t>
            </a:r>
            <a:r>
              <a:rPr lang="en-US" altLang="zh-CN" sz="2000" dirty="0" smtClean="0"/>
              <a:t>MTRJ</a:t>
            </a:r>
            <a:r>
              <a:rPr lang="zh-CN" altLang="en-US" sz="2000" dirty="0" smtClean="0"/>
              <a:t>、</a:t>
            </a:r>
            <a:r>
              <a:rPr lang="en-US" altLang="zh-CN" sz="2000" dirty="0" smtClean="0"/>
              <a:t>MU</a:t>
            </a:r>
          </a:p>
          <a:p>
            <a:pPr eaLnBrk="1" hangingPunct="1">
              <a:lnSpc>
                <a:spcPct val="80000"/>
              </a:lnSpc>
              <a:buNone/>
            </a:pPr>
            <a:endParaRPr lang="en-US" altLang="zh-CN" sz="2000" dirty="0" smtClean="0"/>
          </a:p>
          <a:p>
            <a:pPr eaLnBrk="1" hangingPunct="1">
              <a:lnSpc>
                <a:spcPct val="80000"/>
              </a:lnSpc>
              <a:buNone/>
            </a:pPr>
            <a:r>
              <a:rPr lang="zh-CN" altLang="en-US" sz="2000" dirty="0" smtClean="0"/>
              <a:t>       常用光纤接口类型介绍（光纤接头）：</a:t>
            </a:r>
          </a:p>
          <a:p>
            <a:pPr eaLnBrk="1" hangingPunct="1">
              <a:lnSpc>
                <a:spcPct val="80000"/>
              </a:lnSpc>
              <a:buNone/>
            </a:pPr>
            <a:r>
              <a:rPr lang="zh-CN" altLang="en-US" sz="2000" dirty="0" smtClean="0"/>
              <a:t>　　     </a:t>
            </a:r>
            <a:r>
              <a:rPr lang="en-US" altLang="zh-CN" sz="2000" dirty="0" smtClean="0"/>
              <a:t>FC </a:t>
            </a:r>
            <a:r>
              <a:rPr lang="zh-CN" altLang="en-US" sz="2000" dirty="0" smtClean="0"/>
              <a:t>圆型带螺纹</a:t>
            </a:r>
            <a:r>
              <a:rPr lang="en-US" altLang="zh-CN" sz="2000" dirty="0" smtClean="0"/>
              <a:t>(</a:t>
            </a:r>
            <a:r>
              <a:rPr lang="zh-CN" altLang="en-US" sz="2000" dirty="0" smtClean="0"/>
              <a:t>配线架上用的最多</a:t>
            </a:r>
            <a:r>
              <a:rPr lang="en-US" altLang="zh-CN" sz="2000" dirty="0" smtClean="0"/>
              <a:t>)</a:t>
            </a:r>
            <a:br>
              <a:rPr lang="en-US" altLang="zh-CN" sz="2000" dirty="0" smtClean="0"/>
            </a:br>
            <a:r>
              <a:rPr lang="zh-CN" altLang="en-US" sz="2000" dirty="0" smtClean="0"/>
              <a:t>　　</a:t>
            </a:r>
            <a:r>
              <a:rPr lang="en-US" altLang="zh-CN" sz="2000" dirty="0" smtClean="0">
                <a:solidFill>
                  <a:schemeClr val="folHlink"/>
                </a:solidFill>
              </a:rPr>
              <a:t>ST </a:t>
            </a:r>
            <a:r>
              <a:rPr lang="zh-CN" altLang="en-US" sz="2000" dirty="0" smtClean="0">
                <a:solidFill>
                  <a:schemeClr val="folHlink"/>
                </a:solidFill>
              </a:rPr>
              <a:t>卡接式圆型</a:t>
            </a:r>
            <a:r>
              <a:rPr lang="en-US" altLang="zh-CN" sz="2000" dirty="0" smtClean="0">
                <a:solidFill>
                  <a:schemeClr val="folHlink"/>
                </a:solidFill>
              </a:rPr>
              <a:t>(</a:t>
            </a:r>
            <a:r>
              <a:rPr lang="zh-CN" altLang="en-US" sz="2000" dirty="0" smtClean="0">
                <a:solidFill>
                  <a:schemeClr val="folHlink"/>
                </a:solidFill>
              </a:rPr>
              <a:t>路由器交换机上用的最多</a:t>
            </a:r>
            <a:r>
              <a:rPr lang="en-US" altLang="zh-CN" sz="2000" dirty="0" smtClean="0">
                <a:solidFill>
                  <a:schemeClr val="folHlink"/>
                </a:solidFill>
              </a:rPr>
              <a:t>)</a:t>
            </a:r>
            <a:br>
              <a:rPr lang="en-US" altLang="zh-CN" sz="2000" dirty="0" smtClean="0">
                <a:solidFill>
                  <a:schemeClr val="folHlink"/>
                </a:solidFill>
              </a:rPr>
            </a:br>
            <a:r>
              <a:rPr lang="zh-CN" altLang="en-US" sz="2000" dirty="0" smtClean="0">
                <a:solidFill>
                  <a:schemeClr val="folHlink"/>
                </a:solidFill>
              </a:rPr>
              <a:t>　　</a:t>
            </a:r>
            <a:r>
              <a:rPr lang="en-US" altLang="zh-CN" sz="2000" dirty="0" smtClean="0">
                <a:solidFill>
                  <a:schemeClr val="folHlink"/>
                </a:solidFill>
              </a:rPr>
              <a:t>SC </a:t>
            </a:r>
            <a:r>
              <a:rPr lang="zh-CN" altLang="en-US" sz="2000" dirty="0" smtClean="0">
                <a:solidFill>
                  <a:schemeClr val="folHlink"/>
                </a:solidFill>
              </a:rPr>
              <a:t>卡接式方型</a:t>
            </a:r>
            <a:r>
              <a:rPr lang="en-US" altLang="zh-CN" sz="2000" dirty="0" smtClean="0">
                <a:solidFill>
                  <a:schemeClr val="folHlink"/>
                </a:solidFill>
              </a:rPr>
              <a:t>(</a:t>
            </a:r>
            <a:r>
              <a:rPr lang="zh-CN" altLang="en-US" sz="2000" dirty="0" smtClean="0">
                <a:solidFill>
                  <a:schemeClr val="folHlink"/>
                </a:solidFill>
              </a:rPr>
              <a:t>路由器交换机上用的最多</a:t>
            </a:r>
            <a:r>
              <a:rPr lang="en-US" altLang="zh-CN" sz="2000" dirty="0" smtClean="0">
                <a:solidFill>
                  <a:schemeClr val="folHlink"/>
                </a:solidFill>
              </a:rPr>
              <a:t>)</a:t>
            </a:r>
            <a:br>
              <a:rPr lang="en-US" altLang="zh-CN" sz="2000" dirty="0" smtClean="0">
                <a:solidFill>
                  <a:schemeClr val="folHlink"/>
                </a:solidFill>
              </a:rPr>
            </a:br>
            <a:r>
              <a:rPr lang="zh-CN" altLang="en-US" sz="2000" dirty="0" smtClean="0">
                <a:solidFill>
                  <a:schemeClr val="folHlink"/>
                </a:solidFill>
              </a:rPr>
              <a:t>　　</a:t>
            </a:r>
            <a:r>
              <a:rPr lang="en-US" altLang="zh-CN" sz="2000" dirty="0" smtClean="0"/>
              <a:t>MT-RJ </a:t>
            </a:r>
            <a:r>
              <a:rPr lang="zh-CN" altLang="en-US" sz="2000" dirty="0" smtClean="0"/>
              <a:t>方型，一头双纤收发一体</a:t>
            </a:r>
          </a:p>
          <a:p>
            <a:pPr eaLnBrk="1" hangingPunct="1">
              <a:lnSpc>
                <a:spcPct val="80000"/>
              </a:lnSpc>
              <a:buNone/>
            </a:pPr>
            <a:r>
              <a:rPr lang="zh-CN" altLang="en-US" sz="2000" dirty="0" smtClean="0"/>
              <a:t>　　     </a:t>
            </a:r>
            <a:r>
              <a:rPr lang="en-US" altLang="zh-CN" sz="2000" dirty="0" smtClean="0"/>
              <a:t>GBIC </a:t>
            </a:r>
            <a:r>
              <a:rPr lang="zh-CN" altLang="en-US" sz="2000" dirty="0" smtClean="0"/>
              <a:t>使用的光纤接口多为</a:t>
            </a:r>
            <a:r>
              <a:rPr lang="en-US" altLang="zh-CN" sz="2000" dirty="0" smtClean="0"/>
              <a:t>SC</a:t>
            </a:r>
            <a:r>
              <a:rPr lang="zh-CN" altLang="en-US" sz="2000" dirty="0" smtClean="0"/>
              <a:t>或</a:t>
            </a:r>
            <a:r>
              <a:rPr lang="en-US" altLang="zh-CN" sz="2000" dirty="0" smtClean="0"/>
              <a:t>ST</a:t>
            </a:r>
            <a:r>
              <a:rPr lang="zh-CN" altLang="en-US" sz="2000" dirty="0" smtClean="0"/>
              <a:t>型</a:t>
            </a:r>
            <a:br>
              <a:rPr lang="zh-CN" altLang="en-US" sz="2000" dirty="0" smtClean="0"/>
            </a:br>
            <a:r>
              <a:rPr lang="zh-CN" altLang="en-US" sz="2000" dirty="0" smtClean="0"/>
              <a:t>　　</a:t>
            </a:r>
            <a:r>
              <a:rPr lang="en-US" altLang="zh-CN" sz="2000" dirty="0" smtClean="0">
                <a:solidFill>
                  <a:srgbClr val="FF0000"/>
                </a:solidFill>
              </a:rPr>
              <a:t>SFP </a:t>
            </a:r>
            <a:r>
              <a:rPr lang="zh-CN" altLang="en-US" sz="2000" dirty="0" smtClean="0">
                <a:solidFill>
                  <a:srgbClr val="FF0000"/>
                </a:solidFill>
              </a:rPr>
              <a:t>小型封装</a:t>
            </a:r>
            <a:r>
              <a:rPr lang="en-US" altLang="zh-CN" sz="2000" dirty="0" smtClean="0">
                <a:solidFill>
                  <a:srgbClr val="FF0000"/>
                </a:solidFill>
              </a:rPr>
              <a:t>GBIC</a:t>
            </a:r>
            <a:r>
              <a:rPr lang="en-US" altLang="zh-CN" sz="2000" dirty="0" smtClean="0">
                <a:solidFill>
                  <a:srgbClr val="FF6600"/>
                </a:solidFill>
              </a:rPr>
              <a:t>,</a:t>
            </a:r>
            <a:r>
              <a:rPr lang="zh-CN" altLang="en-US" sz="2000" dirty="0" smtClean="0"/>
              <a:t>使用的光纤为</a:t>
            </a:r>
            <a:r>
              <a:rPr lang="en-US" altLang="zh-CN" sz="2000" dirty="0" smtClean="0"/>
              <a:t>LC</a:t>
            </a:r>
            <a:r>
              <a:rPr lang="zh-CN" altLang="en-US" sz="2000" dirty="0" smtClean="0"/>
              <a:t>型使用的光纤：</a:t>
            </a:r>
            <a:br>
              <a:rPr lang="zh-CN" altLang="en-US" sz="2000" dirty="0" smtClean="0"/>
            </a:br>
            <a:r>
              <a:rPr lang="zh-CN" altLang="en-US" sz="2000" dirty="0" smtClean="0"/>
              <a:t>　　　　单模：</a:t>
            </a:r>
            <a:r>
              <a:rPr lang="en-US" altLang="zh-CN" sz="2000" dirty="0" smtClean="0"/>
              <a:t>L </a:t>
            </a:r>
            <a:r>
              <a:rPr lang="zh-CN" altLang="en-US" sz="2000" dirty="0" smtClean="0"/>
              <a:t>，波长</a:t>
            </a:r>
            <a:r>
              <a:rPr lang="en-US" altLang="zh-CN" sz="2000" dirty="0" smtClean="0"/>
              <a:t>1310 </a:t>
            </a:r>
            <a:r>
              <a:rPr lang="zh-CN" altLang="en-US" sz="2000" dirty="0" smtClean="0"/>
              <a:t>单模长距</a:t>
            </a:r>
            <a:r>
              <a:rPr lang="en-US" altLang="zh-CN" sz="2000" dirty="0" smtClean="0"/>
              <a:t>LH </a:t>
            </a:r>
            <a:r>
              <a:rPr lang="zh-CN" altLang="en-US" sz="2000" dirty="0" smtClean="0"/>
              <a:t>波长</a:t>
            </a:r>
            <a:r>
              <a:rPr lang="en-US" altLang="zh-CN" sz="2000" dirty="0" smtClean="0"/>
              <a:t>1310</a:t>
            </a:r>
            <a:r>
              <a:rPr lang="zh-CN" altLang="en-US" sz="2000" dirty="0" smtClean="0"/>
              <a:t>，</a:t>
            </a:r>
            <a:r>
              <a:rPr lang="en-US" altLang="zh-CN" sz="2000" dirty="0" smtClean="0"/>
              <a:t>1550</a:t>
            </a:r>
            <a:br>
              <a:rPr lang="en-US" altLang="zh-CN" sz="2000" dirty="0" smtClean="0"/>
            </a:br>
            <a:r>
              <a:rPr lang="zh-CN" altLang="en-US" sz="2000" dirty="0" smtClean="0"/>
              <a:t>　　　　多模：</a:t>
            </a:r>
            <a:r>
              <a:rPr lang="en-US" altLang="zh-CN" sz="2000" dirty="0" smtClean="0"/>
              <a:t>SM </a:t>
            </a:r>
            <a:r>
              <a:rPr lang="zh-CN" altLang="en-US" sz="2000" dirty="0" smtClean="0"/>
              <a:t>波长</a:t>
            </a:r>
            <a:r>
              <a:rPr lang="en-US" altLang="zh-CN" sz="2000" dirty="0" smtClean="0"/>
              <a:t>850SX/LH</a:t>
            </a:r>
            <a:r>
              <a:rPr lang="zh-CN" altLang="en-US" sz="2000" dirty="0" smtClean="0"/>
              <a:t>表示可以使用单模或多模光纤</a:t>
            </a:r>
          </a:p>
          <a:p>
            <a:pPr eaLnBrk="1" hangingPunct="1">
              <a:lnSpc>
                <a:spcPct val="80000"/>
              </a:lnSpc>
              <a:buNone/>
            </a:pPr>
            <a:r>
              <a:rPr lang="zh-CN" altLang="en-US" sz="2000" dirty="0" smtClean="0"/>
              <a:t>          </a:t>
            </a:r>
          </a:p>
          <a:p>
            <a:pPr eaLnBrk="1" hangingPunct="1">
              <a:lnSpc>
                <a:spcPct val="80000"/>
              </a:lnSpc>
            </a:pPr>
            <a:r>
              <a:rPr lang="zh-CN" altLang="en-US" sz="2000" dirty="0" smtClean="0">
                <a:solidFill>
                  <a:schemeClr val="folHlink"/>
                </a:solidFill>
              </a:rPr>
              <a:t>在 选购光纤跳线时，</a:t>
            </a:r>
            <a:r>
              <a:rPr lang="zh-CN" altLang="en-US" sz="2000" dirty="0" smtClean="0">
                <a:solidFill>
                  <a:srgbClr val="FF0066"/>
                </a:solidFill>
              </a:rPr>
              <a:t>一定注意要连接的</a:t>
            </a:r>
            <a:r>
              <a:rPr lang="en-US" altLang="zh-CN" sz="2000" dirty="0" smtClean="0">
                <a:solidFill>
                  <a:srgbClr val="FF0066"/>
                </a:solidFill>
              </a:rPr>
              <a:t>2</a:t>
            </a:r>
            <a:r>
              <a:rPr lang="zh-CN" altLang="en-US" sz="2000" dirty="0" smtClean="0">
                <a:solidFill>
                  <a:srgbClr val="FF0066"/>
                </a:solidFill>
              </a:rPr>
              <a:t>个端口的连接器类型 要匹配。</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sz="2800" dirty="0" smtClean="0"/>
              <a:t>光纤连接器的分类</a:t>
            </a:r>
          </a:p>
        </p:txBody>
      </p:sp>
      <p:sp>
        <p:nvSpPr>
          <p:cNvPr id="19459" name="Rectangle 3"/>
          <p:cNvSpPr>
            <a:spLocks noGrp="1" noChangeArrowheads="1"/>
          </p:cNvSpPr>
          <p:nvPr>
            <p:ph type="body" idx="1"/>
          </p:nvPr>
        </p:nvSpPr>
        <p:spPr>
          <a:xfrm>
            <a:off x="0" y="1714488"/>
            <a:ext cx="8955088" cy="4684713"/>
          </a:xfrm>
        </p:spPr>
        <p:txBody>
          <a:bodyPr/>
          <a:lstStyle/>
          <a:p>
            <a:pPr algn="just" eaLnBrk="1" hangingPunct="1">
              <a:lnSpc>
                <a:spcPct val="90000"/>
              </a:lnSpc>
            </a:pPr>
            <a:r>
              <a:rPr lang="zh-CN" altLang="en-US" sz="2400" dirty="0" smtClean="0"/>
              <a:t>按传输介质的不同，可分为单模光纤连接器和多模光纤连接器；</a:t>
            </a:r>
          </a:p>
          <a:p>
            <a:pPr algn="just" eaLnBrk="1" hangingPunct="1">
              <a:lnSpc>
                <a:spcPct val="90000"/>
              </a:lnSpc>
            </a:pPr>
            <a:r>
              <a:rPr lang="zh-CN" altLang="en-US" sz="2400" dirty="0" smtClean="0"/>
              <a:t>按连接器的插针端面可分为</a:t>
            </a:r>
            <a:r>
              <a:rPr lang="zh-CN" altLang="en-US" sz="2400" dirty="0" smtClean="0">
                <a:solidFill>
                  <a:srgbClr val="FF0000"/>
                </a:solidFill>
              </a:rPr>
              <a:t>球面</a:t>
            </a:r>
            <a:r>
              <a:rPr lang="zh-CN" altLang="en-US" sz="2400" dirty="0" smtClean="0"/>
              <a:t>的</a:t>
            </a:r>
            <a:r>
              <a:rPr lang="en-US" altLang="zh-CN" sz="2400" dirty="0" smtClean="0"/>
              <a:t>PC</a:t>
            </a:r>
            <a:r>
              <a:rPr lang="zh-CN" altLang="en-US" sz="2400" dirty="0" smtClean="0"/>
              <a:t>（</a:t>
            </a:r>
            <a:r>
              <a:rPr lang="en-US" altLang="zh-CN" sz="2400" dirty="0" smtClean="0"/>
              <a:t>Physical Contact</a:t>
            </a:r>
            <a:r>
              <a:rPr lang="zh-CN" altLang="en-US" sz="2400" dirty="0" smtClean="0"/>
              <a:t>）或</a:t>
            </a:r>
            <a:r>
              <a:rPr lang="en-US" altLang="zh-CN" sz="2400" dirty="0" smtClean="0"/>
              <a:t>UPC</a:t>
            </a:r>
            <a:r>
              <a:rPr lang="zh-CN" altLang="en-US" sz="2400" dirty="0" smtClean="0"/>
              <a:t>（</a:t>
            </a:r>
            <a:r>
              <a:rPr lang="en-US" altLang="zh-CN" sz="2400" dirty="0" smtClean="0"/>
              <a:t>Ultra Physical Contact</a:t>
            </a:r>
            <a:r>
              <a:rPr lang="zh-CN" altLang="en-US" sz="2400" dirty="0" smtClean="0"/>
              <a:t>），计算机网络、视频等传输用</a:t>
            </a:r>
          </a:p>
          <a:p>
            <a:pPr algn="just" eaLnBrk="1" hangingPunct="1">
              <a:lnSpc>
                <a:spcPct val="90000"/>
              </a:lnSpc>
            </a:pPr>
            <a:r>
              <a:rPr lang="zh-CN" altLang="en-US" sz="2400" dirty="0" smtClean="0"/>
              <a:t>以及端面为</a:t>
            </a:r>
            <a:r>
              <a:rPr lang="zh-CN" altLang="en-US" sz="2400" dirty="0" smtClean="0">
                <a:solidFill>
                  <a:srgbClr val="FF0000"/>
                </a:solidFill>
              </a:rPr>
              <a:t>倾斜</a:t>
            </a:r>
            <a:r>
              <a:rPr lang="zh-CN" altLang="en-US" sz="2400" dirty="0" smtClean="0"/>
              <a:t>的球面的</a:t>
            </a:r>
            <a:r>
              <a:rPr lang="en-US" altLang="zh-CN" sz="2400" dirty="0" smtClean="0">
                <a:solidFill>
                  <a:srgbClr val="00FF00"/>
                </a:solidFill>
              </a:rPr>
              <a:t>APC</a:t>
            </a:r>
            <a:r>
              <a:rPr lang="zh-CN" altLang="en-US" sz="2400" dirty="0" smtClean="0">
                <a:solidFill>
                  <a:srgbClr val="00FF00"/>
                </a:solidFill>
              </a:rPr>
              <a:t>（</a:t>
            </a:r>
            <a:r>
              <a:rPr lang="en-US" altLang="zh-CN" sz="2400" dirty="0" smtClean="0">
                <a:solidFill>
                  <a:srgbClr val="00FF00"/>
                </a:solidFill>
              </a:rPr>
              <a:t>Angled Physical Contact</a:t>
            </a:r>
            <a:r>
              <a:rPr lang="zh-CN" altLang="en-US" sz="2400" dirty="0" smtClean="0">
                <a:solidFill>
                  <a:srgbClr val="00FF00"/>
                </a:solidFill>
              </a:rPr>
              <a:t>，模拟有线电视专用</a:t>
            </a:r>
            <a:r>
              <a:rPr lang="zh-CN" altLang="en-US" sz="2400" dirty="0" smtClean="0"/>
              <a:t>）</a:t>
            </a:r>
          </a:p>
          <a:p>
            <a:pPr algn="just" eaLnBrk="1" hangingPunct="1">
              <a:lnSpc>
                <a:spcPct val="90000"/>
              </a:lnSpc>
            </a:pPr>
            <a:r>
              <a:rPr lang="zh-CN" altLang="en-US" sz="2400" dirty="0" smtClean="0"/>
              <a:t>按光纤的芯数分为单芯连接器和多芯连接器；</a:t>
            </a:r>
          </a:p>
          <a:p>
            <a:pPr algn="just" eaLnBrk="1" hangingPunct="1">
              <a:lnSpc>
                <a:spcPct val="90000"/>
              </a:lnSpc>
            </a:pPr>
            <a:r>
              <a:rPr lang="zh-CN" altLang="en-US" sz="2400" dirty="0" smtClean="0"/>
              <a:t>按结构的不同分为</a:t>
            </a:r>
            <a:r>
              <a:rPr lang="en-US" altLang="zh-CN" sz="2400" dirty="0" smtClean="0"/>
              <a:t>FC</a:t>
            </a:r>
            <a:r>
              <a:rPr lang="zh-CN" altLang="en-US" sz="2400" dirty="0" smtClean="0"/>
              <a:t>（</a:t>
            </a:r>
            <a:r>
              <a:rPr lang="en-US" altLang="zh-CN" sz="2400" dirty="0" smtClean="0"/>
              <a:t>Ferrule Connector</a:t>
            </a:r>
            <a:r>
              <a:rPr lang="zh-CN" altLang="en-US" sz="2400" dirty="0" smtClean="0"/>
              <a:t>）、</a:t>
            </a:r>
            <a:r>
              <a:rPr lang="en-US" altLang="zh-CN" sz="2400" dirty="0" smtClean="0"/>
              <a:t>SC</a:t>
            </a:r>
            <a:r>
              <a:rPr lang="zh-CN" altLang="en-US" sz="2400" dirty="0" smtClean="0"/>
              <a:t>（</a:t>
            </a:r>
            <a:r>
              <a:rPr lang="en-US" altLang="zh-CN" sz="2400" dirty="0" smtClean="0"/>
              <a:t>Subscriber Connector</a:t>
            </a:r>
            <a:r>
              <a:rPr lang="zh-CN" altLang="en-US" sz="2400" dirty="0" smtClean="0"/>
              <a:t>）、</a:t>
            </a:r>
            <a:r>
              <a:rPr lang="en-US" altLang="zh-CN" sz="2400" dirty="0" smtClean="0"/>
              <a:t>ST</a:t>
            </a:r>
            <a:r>
              <a:rPr lang="zh-CN" altLang="en-US" sz="2400" dirty="0" smtClean="0"/>
              <a:t>（</a:t>
            </a:r>
            <a:r>
              <a:rPr lang="en-US" altLang="zh-CN" sz="2400" dirty="0" smtClean="0"/>
              <a:t>Straight Tip</a:t>
            </a:r>
            <a:r>
              <a:rPr lang="zh-CN" altLang="en-US" sz="2400" dirty="0" smtClean="0"/>
              <a:t>）、</a:t>
            </a:r>
            <a:r>
              <a:rPr lang="en-US" altLang="zh-CN" sz="2400" dirty="0" smtClean="0"/>
              <a:t>MU</a:t>
            </a:r>
            <a:r>
              <a:rPr lang="zh-CN" altLang="en-US" sz="2400" dirty="0" smtClean="0"/>
              <a:t>（</a:t>
            </a:r>
            <a:r>
              <a:rPr lang="en-US" altLang="zh-CN" sz="2400" dirty="0" smtClean="0"/>
              <a:t>Miniature Unit Coupling</a:t>
            </a:r>
            <a:r>
              <a:rPr lang="zh-CN" altLang="en-US" sz="2400" dirty="0" smtClean="0"/>
              <a:t>）、</a:t>
            </a:r>
            <a:r>
              <a:rPr lang="en-US" altLang="zh-CN" sz="2400" dirty="0" smtClean="0"/>
              <a:t>LC</a:t>
            </a:r>
            <a:r>
              <a:rPr lang="zh-CN" altLang="en-US" sz="2400" dirty="0" smtClean="0"/>
              <a:t>（</a:t>
            </a:r>
            <a:r>
              <a:rPr lang="en-US" altLang="zh-CN" sz="2400" dirty="0" smtClean="0"/>
              <a:t>Lucent Connector</a:t>
            </a:r>
            <a:r>
              <a:rPr lang="zh-CN" altLang="en-US" sz="2400" dirty="0" smtClean="0"/>
              <a:t>）、</a:t>
            </a:r>
            <a:r>
              <a:rPr lang="en-US" altLang="zh-CN" sz="2400" dirty="0" smtClean="0"/>
              <a:t>MT-RJ</a:t>
            </a:r>
            <a:r>
              <a:rPr lang="zh-CN" altLang="en-US" sz="2400" dirty="0" smtClean="0"/>
              <a:t>（</a:t>
            </a:r>
            <a:r>
              <a:rPr lang="en-US" altLang="zh-CN" sz="2400" dirty="0" smtClean="0"/>
              <a:t>MT Register Jack</a:t>
            </a:r>
            <a:r>
              <a:rPr lang="zh-CN" altLang="en-US" sz="2400" dirty="0" smtClean="0"/>
              <a:t>）等各种类型。</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57158" y="1000108"/>
            <a:ext cx="8620125" cy="382588"/>
          </a:xfrm>
        </p:spPr>
        <p:txBody>
          <a:bodyPr/>
          <a:lstStyle/>
          <a:p>
            <a:pPr eaLnBrk="1" hangingPunct="1"/>
            <a:r>
              <a:rPr lang="en-US" altLang="zh-CN" sz="3200" dirty="0" smtClean="0"/>
              <a:t>FC </a:t>
            </a:r>
            <a:r>
              <a:rPr lang="zh-CN" altLang="en-US" sz="3200" dirty="0" smtClean="0"/>
              <a:t>、</a:t>
            </a:r>
            <a:r>
              <a:rPr lang="en-US" altLang="zh-CN" sz="3200" dirty="0" smtClean="0"/>
              <a:t>SC</a:t>
            </a:r>
            <a:r>
              <a:rPr lang="zh-CN" altLang="en-US" sz="3200" dirty="0" smtClean="0"/>
              <a:t>、</a:t>
            </a:r>
            <a:r>
              <a:rPr lang="en-US" altLang="zh-CN" sz="3200" dirty="0" smtClean="0"/>
              <a:t>ST</a:t>
            </a:r>
            <a:r>
              <a:rPr lang="zh-CN" altLang="en-US" sz="3200" dirty="0" smtClean="0"/>
              <a:t>、</a:t>
            </a:r>
            <a:r>
              <a:rPr lang="en-US" altLang="zh-CN" sz="3200" dirty="0" smtClean="0"/>
              <a:t>LC</a:t>
            </a:r>
            <a:r>
              <a:rPr lang="zh-CN" altLang="en-US" sz="3200" dirty="0" smtClean="0"/>
              <a:t>、</a:t>
            </a:r>
            <a:r>
              <a:rPr lang="en-US" altLang="zh-CN" sz="2400" dirty="0" smtClean="0">
                <a:solidFill>
                  <a:schemeClr val="tx1"/>
                </a:solidFill>
              </a:rPr>
              <a:t>MT-RJ</a:t>
            </a:r>
            <a:r>
              <a:rPr lang="zh-CN" altLang="en-US" sz="2400" dirty="0" smtClean="0">
                <a:solidFill>
                  <a:schemeClr val="tx1"/>
                </a:solidFill>
              </a:rPr>
              <a:t>、</a:t>
            </a:r>
            <a:r>
              <a:rPr lang="en-US" altLang="zh-CN" sz="2400" dirty="0" smtClean="0">
                <a:solidFill>
                  <a:schemeClr val="tx1"/>
                </a:solidFill>
              </a:rPr>
              <a:t>MU</a:t>
            </a:r>
            <a:r>
              <a:rPr lang="zh-CN" altLang="en-US" sz="3200" dirty="0" smtClean="0"/>
              <a:t>型连接器</a:t>
            </a:r>
            <a:r>
              <a:rPr lang="zh-CN" altLang="en-US" dirty="0" smtClean="0"/>
              <a:t> </a:t>
            </a:r>
          </a:p>
        </p:txBody>
      </p:sp>
      <p:pic>
        <p:nvPicPr>
          <p:cNvPr id="20483" name="Picture 3" descr="FC2"/>
          <p:cNvPicPr>
            <a:picLocks noChangeAspect="1" noChangeArrowheads="1"/>
          </p:cNvPicPr>
          <p:nvPr/>
        </p:nvPicPr>
        <p:blipFill>
          <a:blip r:embed="rId2"/>
          <a:srcRect/>
          <a:stretch>
            <a:fillRect/>
          </a:stretch>
        </p:blipFill>
        <p:spPr bwMode="auto">
          <a:xfrm>
            <a:off x="900113" y="2205038"/>
            <a:ext cx="1828800" cy="1571625"/>
          </a:xfrm>
          <a:prstGeom prst="rect">
            <a:avLst/>
          </a:prstGeom>
          <a:noFill/>
          <a:ln w="9525">
            <a:noFill/>
            <a:miter lim="800000"/>
            <a:headEnd/>
            <a:tailEnd/>
          </a:ln>
        </p:spPr>
      </p:pic>
      <p:pic>
        <p:nvPicPr>
          <p:cNvPr id="20484" name="Picture 4" descr="SC2"/>
          <p:cNvPicPr>
            <a:picLocks noChangeAspect="1" noChangeArrowheads="1"/>
          </p:cNvPicPr>
          <p:nvPr/>
        </p:nvPicPr>
        <p:blipFill>
          <a:blip r:embed="rId3"/>
          <a:srcRect/>
          <a:stretch>
            <a:fillRect/>
          </a:stretch>
        </p:blipFill>
        <p:spPr bwMode="auto">
          <a:xfrm>
            <a:off x="3203575" y="2276475"/>
            <a:ext cx="1838325" cy="1562100"/>
          </a:xfrm>
          <a:prstGeom prst="rect">
            <a:avLst/>
          </a:prstGeom>
          <a:noFill/>
          <a:ln w="9525">
            <a:noFill/>
            <a:miter lim="800000"/>
            <a:headEnd/>
            <a:tailEnd/>
          </a:ln>
        </p:spPr>
      </p:pic>
      <p:pic>
        <p:nvPicPr>
          <p:cNvPr id="20485" name="对象 5"/>
          <p:cNvPicPr>
            <a:picLocks noChangeArrowheads="1"/>
          </p:cNvPicPr>
          <p:nvPr/>
        </p:nvPicPr>
        <p:blipFill>
          <a:blip r:embed="rId4"/>
          <a:srcRect t="-246" b="-269"/>
          <a:stretch>
            <a:fillRect/>
          </a:stretch>
        </p:blipFill>
        <p:spPr bwMode="auto">
          <a:xfrm>
            <a:off x="6011863" y="2276475"/>
            <a:ext cx="1552575" cy="1552575"/>
          </a:xfrm>
          <a:prstGeom prst="rect">
            <a:avLst/>
          </a:prstGeom>
          <a:noFill/>
          <a:ln w="9525">
            <a:noFill/>
            <a:miter lim="800000"/>
            <a:headEnd/>
            <a:tailEnd/>
          </a:ln>
        </p:spPr>
      </p:pic>
      <p:pic>
        <p:nvPicPr>
          <p:cNvPr id="20486" name="Picture 6" descr="LC2"/>
          <p:cNvPicPr>
            <a:picLocks noChangeAspect="1" noChangeArrowheads="1"/>
          </p:cNvPicPr>
          <p:nvPr/>
        </p:nvPicPr>
        <p:blipFill>
          <a:blip r:embed="rId5"/>
          <a:srcRect/>
          <a:stretch>
            <a:fillRect/>
          </a:stretch>
        </p:blipFill>
        <p:spPr bwMode="auto">
          <a:xfrm>
            <a:off x="827088" y="4437063"/>
            <a:ext cx="1943100" cy="1609725"/>
          </a:xfrm>
          <a:prstGeom prst="rect">
            <a:avLst/>
          </a:prstGeom>
          <a:noFill/>
          <a:ln w="9525">
            <a:noFill/>
            <a:miter lim="800000"/>
            <a:headEnd/>
            <a:tailEnd/>
          </a:ln>
        </p:spPr>
      </p:pic>
      <p:pic>
        <p:nvPicPr>
          <p:cNvPr id="20487" name="Picture 7" descr="MTRJ"/>
          <p:cNvPicPr>
            <a:picLocks noChangeAspect="1" noChangeArrowheads="1"/>
          </p:cNvPicPr>
          <p:nvPr/>
        </p:nvPicPr>
        <p:blipFill>
          <a:blip r:embed="rId6"/>
          <a:srcRect/>
          <a:stretch>
            <a:fillRect/>
          </a:stretch>
        </p:blipFill>
        <p:spPr bwMode="auto">
          <a:xfrm>
            <a:off x="3276600" y="4581525"/>
            <a:ext cx="1885950" cy="1447800"/>
          </a:xfrm>
          <a:prstGeom prst="rect">
            <a:avLst/>
          </a:prstGeom>
          <a:noFill/>
          <a:ln w="9525">
            <a:noFill/>
            <a:miter lim="800000"/>
            <a:headEnd/>
            <a:tailEnd/>
          </a:ln>
        </p:spPr>
      </p:pic>
      <p:pic>
        <p:nvPicPr>
          <p:cNvPr id="20488" name="Picture 8" descr="mu"/>
          <p:cNvPicPr>
            <a:picLocks noChangeAspect="1" noChangeArrowheads="1"/>
          </p:cNvPicPr>
          <p:nvPr/>
        </p:nvPicPr>
        <p:blipFill>
          <a:blip r:embed="rId7"/>
          <a:srcRect/>
          <a:stretch>
            <a:fillRect/>
          </a:stretch>
        </p:blipFill>
        <p:spPr bwMode="auto">
          <a:xfrm>
            <a:off x="6011863" y="4581525"/>
            <a:ext cx="1819275" cy="1590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C_SC"/>
          <p:cNvPicPr>
            <a:picLocks noChangeAspect="1" noChangeArrowheads="1"/>
          </p:cNvPicPr>
          <p:nvPr/>
        </p:nvPicPr>
        <p:blipFill>
          <a:blip r:embed="rId2"/>
          <a:srcRect/>
          <a:stretch>
            <a:fillRect/>
          </a:stretch>
        </p:blipFill>
        <p:spPr bwMode="auto">
          <a:xfrm>
            <a:off x="5435600" y="2071677"/>
            <a:ext cx="2879725" cy="2000265"/>
          </a:xfrm>
          <a:prstGeom prst="rect">
            <a:avLst/>
          </a:prstGeom>
          <a:noFill/>
          <a:ln w="9525">
            <a:noFill/>
            <a:miter lim="800000"/>
            <a:headEnd/>
            <a:tailEnd/>
          </a:ln>
        </p:spPr>
      </p:pic>
      <p:pic>
        <p:nvPicPr>
          <p:cNvPr id="21507" name="Picture 3" descr="ST_FC">
            <a:hlinkClick r:id="rId3"/>
          </p:cNvPr>
          <p:cNvPicPr>
            <a:picLocks noChangeAspect="1" noChangeArrowheads="1"/>
          </p:cNvPicPr>
          <p:nvPr/>
        </p:nvPicPr>
        <p:blipFill>
          <a:blip r:embed="rId4"/>
          <a:srcRect/>
          <a:stretch>
            <a:fillRect/>
          </a:stretch>
        </p:blipFill>
        <p:spPr bwMode="auto">
          <a:xfrm>
            <a:off x="1187450" y="4286256"/>
            <a:ext cx="3024188" cy="2060569"/>
          </a:xfrm>
          <a:prstGeom prst="rect">
            <a:avLst/>
          </a:prstGeom>
          <a:noFill/>
          <a:ln w="9525">
            <a:noFill/>
            <a:miter lim="800000"/>
            <a:headEnd/>
            <a:tailEnd/>
          </a:ln>
        </p:spPr>
      </p:pic>
      <p:pic>
        <p:nvPicPr>
          <p:cNvPr id="21508" name="Picture 4" descr="SC_SC">
            <a:hlinkClick r:id="rId5"/>
          </p:cNvPr>
          <p:cNvPicPr>
            <a:picLocks noChangeAspect="1" noChangeArrowheads="1"/>
          </p:cNvPicPr>
          <p:nvPr/>
        </p:nvPicPr>
        <p:blipFill>
          <a:blip r:embed="rId6"/>
          <a:srcRect/>
          <a:stretch>
            <a:fillRect/>
          </a:stretch>
        </p:blipFill>
        <p:spPr bwMode="auto">
          <a:xfrm>
            <a:off x="5508625" y="4357694"/>
            <a:ext cx="2938463" cy="1854194"/>
          </a:xfrm>
          <a:prstGeom prst="rect">
            <a:avLst/>
          </a:prstGeom>
          <a:noFill/>
          <a:ln w="9525">
            <a:noFill/>
            <a:miter lim="800000"/>
            <a:headEnd/>
            <a:tailEnd/>
          </a:ln>
        </p:spPr>
      </p:pic>
      <p:pic>
        <p:nvPicPr>
          <p:cNvPr id="21509" name="Picture 5" descr="SC_LC"/>
          <p:cNvPicPr>
            <a:picLocks noChangeAspect="1" noChangeArrowheads="1"/>
          </p:cNvPicPr>
          <p:nvPr/>
        </p:nvPicPr>
        <p:blipFill>
          <a:blip r:embed="rId7"/>
          <a:srcRect/>
          <a:stretch>
            <a:fillRect/>
          </a:stretch>
        </p:blipFill>
        <p:spPr bwMode="auto">
          <a:xfrm>
            <a:off x="1187450" y="2071678"/>
            <a:ext cx="3097213" cy="2000264"/>
          </a:xfrm>
          <a:prstGeom prst="rect">
            <a:avLst/>
          </a:prstGeom>
          <a:noFill/>
          <a:ln w="9525">
            <a:noFill/>
            <a:miter lim="800000"/>
            <a:headEnd/>
            <a:tailEnd/>
          </a:ln>
        </p:spPr>
      </p:pic>
      <p:sp>
        <p:nvSpPr>
          <p:cNvPr id="21510" name="Rectangle 6"/>
          <p:cNvSpPr>
            <a:spLocks noGrp="1" noChangeArrowheads="1"/>
          </p:cNvSpPr>
          <p:nvPr>
            <p:ph type="title"/>
          </p:nvPr>
        </p:nvSpPr>
        <p:spPr>
          <a:xfrm>
            <a:off x="1071538" y="1000108"/>
            <a:ext cx="2303462" cy="357187"/>
          </a:xfrm>
          <a:noFill/>
        </p:spPr>
        <p:txBody>
          <a:bodyPr/>
          <a:lstStyle/>
          <a:p>
            <a:pPr eaLnBrk="1" hangingPunct="1"/>
            <a:r>
              <a:rPr lang="zh-CN" altLang="en-US" sz="3600" dirty="0" smtClean="0"/>
              <a:t>光纤跳线</a:t>
            </a:r>
            <a:r>
              <a:rPr lang="zh-CN" altLang="en-US" dirty="0" smtClean="0"/>
              <a:t> </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other">
            <a:hlinkClick r:id="rId2"/>
          </p:cNvPr>
          <p:cNvPicPr>
            <a:picLocks noChangeAspect="1" noChangeArrowheads="1"/>
          </p:cNvPicPr>
          <p:nvPr/>
        </p:nvPicPr>
        <p:blipFill>
          <a:blip r:embed="rId3"/>
          <a:srcRect/>
          <a:stretch>
            <a:fillRect/>
          </a:stretch>
        </p:blipFill>
        <p:spPr bwMode="auto">
          <a:xfrm>
            <a:off x="395288" y="476250"/>
            <a:ext cx="8353425" cy="5761038"/>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28596" y="642918"/>
            <a:ext cx="7561262" cy="1223963"/>
          </a:xfrm>
        </p:spPr>
        <p:txBody>
          <a:bodyPr/>
          <a:lstStyle/>
          <a:p>
            <a:pPr eaLnBrk="1" hangingPunct="1"/>
            <a:r>
              <a:rPr lang="en-US" altLang="zh-CN" sz="2800" dirty="0" smtClean="0"/>
              <a:t>5</a:t>
            </a:r>
            <a:r>
              <a:rPr lang="zh-CN" altLang="en-US" sz="2800" dirty="0" smtClean="0"/>
              <a:t>、光纤工程中有关：</a:t>
            </a:r>
            <a:r>
              <a:rPr lang="en-US" altLang="zh-CN" sz="2800" dirty="0" smtClean="0"/>
              <a:t/>
            </a:r>
            <a:br>
              <a:rPr lang="en-US" altLang="zh-CN" sz="2800" dirty="0" smtClean="0"/>
            </a:br>
            <a:r>
              <a:rPr lang="zh-CN" altLang="en-US" sz="2400" dirty="0" smtClean="0"/>
              <a:t>光缆配线架</a:t>
            </a:r>
            <a:r>
              <a:rPr lang="en-US" altLang="zh-CN" sz="2400" dirty="0" smtClean="0"/>
              <a:t>ODF</a:t>
            </a:r>
            <a:r>
              <a:rPr lang="zh-CN" altLang="en-US" sz="2400" dirty="0" smtClean="0"/>
              <a:t>（</a:t>
            </a:r>
            <a:r>
              <a:rPr lang="en-US" altLang="zh-CN" sz="2400" dirty="0" smtClean="0"/>
              <a:t>Optical Distribution Frame</a:t>
            </a:r>
            <a:r>
              <a:rPr lang="zh-CN" altLang="en-US" sz="2400" dirty="0" smtClean="0"/>
              <a:t>）</a:t>
            </a:r>
            <a:br>
              <a:rPr lang="zh-CN" altLang="en-US" sz="2400" dirty="0" smtClean="0"/>
            </a:br>
            <a:r>
              <a:rPr lang="zh-CN" altLang="en-US" sz="2400" dirty="0" smtClean="0"/>
              <a:t>光纤终端盒 </a:t>
            </a:r>
          </a:p>
        </p:txBody>
      </p:sp>
      <p:pic>
        <p:nvPicPr>
          <p:cNvPr id="23555" name="Picture 3" descr="c1201008101905093811312"/>
          <p:cNvPicPr>
            <a:picLocks noChangeAspect="1" noChangeArrowheads="1"/>
          </p:cNvPicPr>
          <p:nvPr/>
        </p:nvPicPr>
        <p:blipFill>
          <a:blip r:embed="rId2"/>
          <a:srcRect/>
          <a:stretch>
            <a:fillRect/>
          </a:stretch>
        </p:blipFill>
        <p:spPr bwMode="auto">
          <a:xfrm>
            <a:off x="1142976" y="1857364"/>
            <a:ext cx="6696075" cy="454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endParaRPr lang="zh-CN" altLang="zh-CN" smtClean="0"/>
          </a:p>
        </p:txBody>
      </p:sp>
      <p:pic>
        <p:nvPicPr>
          <p:cNvPr id="24579" name="Picture 3" descr="201101080635457555"/>
          <p:cNvPicPr>
            <a:picLocks noChangeAspect="1" noChangeArrowheads="1"/>
          </p:cNvPicPr>
          <p:nvPr/>
        </p:nvPicPr>
        <p:blipFill>
          <a:blip r:embed="rId2" cstate="print"/>
          <a:srcRect/>
          <a:stretch>
            <a:fillRect/>
          </a:stretch>
        </p:blipFill>
        <p:spPr bwMode="auto">
          <a:xfrm>
            <a:off x="0" y="642918"/>
            <a:ext cx="9144000" cy="57388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357158" y="1714488"/>
            <a:ext cx="8574088" cy="1476375"/>
          </a:xfrm>
        </p:spPr>
        <p:txBody>
          <a:bodyPr/>
          <a:lstStyle/>
          <a:p>
            <a:pPr eaLnBrk="1" hangingPunct="1">
              <a:lnSpc>
                <a:spcPct val="80000"/>
              </a:lnSpc>
            </a:pPr>
            <a:r>
              <a:rPr lang="en-US" altLang="zh-CN" sz="2400" dirty="0" smtClean="0">
                <a:solidFill>
                  <a:schemeClr val="folHlink"/>
                </a:solidFill>
              </a:rPr>
              <a:t>GBIC</a:t>
            </a:r>
            <a:r>
              <a:rPr lang="zh-CN" altLang="en-US" sz="2400" dirty="0" smtClean="0">
                <a:solidFill>
                  <a:schemeClr val="folHlink"/>
                </a:solidFill>
              </a:rPr>
              <a:t>：</a:t>
            </a:r>
            <a:r>
              <a:rPr lang="en-US" altLang="zh-CN" sz="2400" dirty="0" smtClean="0">
                <a:solidFill>
                  <a:schemeClr val="folHlink"/>
                </a:solidFill>
              </a:rPr>
              <a:t>Giga </a:t>
            </a:r>
            <a:r>
              <a:rPr lang="en-US" altLang="zh-CN" sz="2400" dirty="0" err="1" smtClean="0">
                <a:solidFill>
                  <a:schemeClr val="folHlink"/>
                </a:solidFill>
              </a:rPr>
              <a:t>Bitrate</a:t>
            </a:r>
            <a:r>
              <a:rPr lang="en-US" altLang="zh-CN" sz="2400" dirty="0" smtClean="0">
                <a:solidFill>
                  <a:schemeClr val="folHlink"/>
                </a:solidFill>
              </a:rPr>
              <a:t> Interface Converter</a:t>
            </a:r>
            <a:r>
              <a:rPr lang="zh-CN" altLang="en-US" sz="2400" dirty="0" smtClean="0">
                <a:solidFill>
                  <a:schemeClr val="folHlink"/>
                </a:solidFill>
              </a:rPr>
              <a:t>的缩写，是将千兆位电信号转换为光信号的接口器件。</a:t>
            </a:r>
            <a:r>
              <a:rPr lang="en-US" altLang="zh-CN" sz="2400" dirty="0" smtClean="0">
                <a:solidFill>
                  <a:schemeClr val="folHlink"/>
                </a:solidFill>
              </a:rPr>
              <a:t>GBIC</a:t>
            </a:r>
            <a:r>
              <a:rPr lang="zh-CN" altLang="en-US" sz="2400" dirty="0" smtClean="0">
                <a:solidFill>
                  <a:schemeClr val="folHlink"/>
                </a:solidFill>
              </a:rPr>
              <a:t>设计上可以为热插拔使用。</a:t>
            </a:r>
            <a:r>
              <a:rPr lang="en-US" altLang="zh-CN" sz="2400" dirty="0" smtClean="0">
                <a:solidFill>
                  <a:schemeClr val="folHlink"/>
                </a:solidFill>
              </a:rPr>
              <a:t>GBIC</a:t>
            </a:r>
            <a:r>
              <a:rPr lang="zh-CN" altLang="en-US" sz="2400" dirty="0" smtClean="0">
                <a:solidFill>
                  <a:schemeClr val="folHlink"/>
                </a:solidFill>
              </a:rPr>
              <a:t>是一种符合国际标准的可互换产品。采用 </a:t>
            </a:r>
            <a:r>
              <a:rPr lang="en-US" altLang="zh-CN" sz="2400" dirty="0" smtClean="0">
                <a:solidFill>
                  <a:schemeClr val="folHlink"/>
                </a:solidFill>
              </a:rPr>
              <a:t>GBIC</a:t>
            </a:r>
            <a:r>
              <a:rPr lang="zh-CN" altLang="en-US" sz="2400" dirty="0" smtClean="0">
                <a:solidFill>
                  <a:schemeClr val="folHlink"/>
                </a:solidFill>
              </a:rPr>
              <a:t>接口设计的</a:t>
            </a:r>
            <a:r>
              <a:rPr lang="zh-CN" altLang="en-US" sz="2400" dirty="0" smtClean="0"/>
              <a:t>千兆位交换机</a:t>
            </a:r>
            <a:r>
              <a:rPr lang="zh-CN" altLang="en-US" sz="2400" dirty="0" smtClean="0">
                <a:solidFill>
                  <a:schemeClr val="folHlink"/>
                </a:solidFill>
              </a:rPr>
              <a:t>由于互换灵活，早期在市场上占有较大的市场分额。 </a:t>
            </a:r>
            <a:br>
              <a:rPr lang="zh-CN" altLang="en-US" sz="2400" dirty="0" smtClean="0">
                <a:solidFill>
                  <a:schemeClr val="folHlink"/>
                </a:solidFill>
              </a:rPr>
            </a:br>
            <a:r>
              <a:rPr lang="zh-CN" altLang="en-US" sz="2400" dirty="0" smtClean="0"/>
              <a:t/>
            </a:r>
            <a:br>
              <a:rPr lang="zh-CN" altLang="en-US" sz="2400" dirty="0" smtClean="0"/>
            </a:br>
            <a:endParaRPr lang="zh-CN" altLang="en-US" sz="2400" dirty="0" smtClean="0"/>
          </a:p>
        </p:txBody>
      </p:sp>
      <p:pic>
        <p:nvPicPr>
          <p:cNvPr id="25603" name="Picture 3" descr="10162343"/>
          <p:cNvPicPr>
            <a:picLocks noChangeAspect="1" noChangeArrowheads="1"/>
          </p:cNvPicPr>
          <p:nvPr/>
        </p:nvPicPr>
        <p:blipFill>
          <a:blip r:embed="rId2"/>
          <a:srcRect/>
          <a:stretch>
            <a:fillRect/>
          </a:stretch>
        </p:blipFill>
        <p:spPr bwMode="auto">
          <a:xfrm>
            <a:off x="428596" y="3214686"/>
            <a:ext cx="3384550" cy="3098798"/>
          </a:xfrm>
          <a:prstGeom prst="rect">
            <a:avLst/>
          </a:prstGeom>
          <a:noFill/>
          <a:ln w="9525">
            <a:noFill/>
            <a:miter lim="800000"/>
            <a:headEnd/>
            <a:tailEnd/>
          </a:ln>
        </p:spPr>
      </p:pic>
      <p:sp>
        <p:nvSpPr>
          <p:cNvPr id="25604" name="Rectangle 4"/>
          <p:cNvSpPr>
            <a:spLocks noGrp="1" noChangeArrowheads="1"/>
          </p:cNvSpPr>
          <p:nvPr>
            <p:ph type="title"/>
          </p:nvPr>
        </p:nvSpPr>
        <p:spPr>
          <a:noFill/>
        </p:spPr>
        <p:txBody>
          <a:bodyPr/>
          <a:lstStyle/>
          <a:p>
            <a:pPr eaLnBrk="1" hangingPunct="1"/>
            <a:r>
              <a:rPr lang="zh-CN" altLang="en-US" sz="2800" smtClean="0"/>
              <a:t>光纤有关连接接口</a:t>
            </a:r>
            <a:r>
              <a:rPr lang="en-US" altLang="zh-CN" sz="2800" smtClean="0"/>
              <a:t>:</a:t>
            </a:r>
          </a:p>
        </p:txBody>
      </p:sp>
      <p:pic>
        <p:nvPicPr>
          <p:cNvPr id="25605" name="Picture 5" descr="PR4LY4}EX2R_QK@]JO)@E0N"/>
          <p:cNvPicPr>
            <a:picLocks noChangeAspect="1" noChangeArrowheads="1"/>
          </p:cNvPicPr>
          <p:nvPr/>
        </p:nvPicPr>
        <p:blipFill>
          <a:blip r:embed="rId3"/>
          <a:srcRect/>
          <a:stretch>
            <a:fillRect/>
          </a:stretch>
        </p:blipFill>
        <p:spPr bwMode="auto">
          <a:xfrm>
            <a:off x="5286380" y="2928934"/>
            <a:ext cx="3124200" cy="3324223"/>
          </a:xfrm>
          <a:prstGeom prst="rect">
            <a:avLst/>
          </a:prstGeom>
          <a:noFill/>
          <a:ln w="9525">
            <a:noFill/>
            <a:miter lim="800000"/>
            <a:headEnd/>
            <a:tailEnd/>
          </a:ln>
        </p:spPr>
      </p:pic>
      <p:sp>
        <p:nvSpPr>
          <p:cNvPr id="25606" name="Rectangle 6"/>
          <p:cNvSpPr>
            <a:spLocks noChangeArrowheads="1"/>
          </p:cNvSpPr>
          <p:nvPr/>
        </p:nvSpPr>
        <p:spPr bwMode="auto">
          <a:xfrm>
            <a:off x="1928794" y="5929330"/>
            <a:ext cx="4033837" cy="503238"/>
          </a:xfrm>
          <a:prstGeom prst="rect">
            <a:avLst/>
          </a:prstGeom>
          <a:noFill/>
          <a:ln w="9525">
            <a:noFill/>
            <a:miter lim="800000"/>
            <a:headEnd/>
            <a:tailEnd/>
          </a:ln>
        </p:spPr>
        <p:txBody>
          <a:bodyPr/>
          <a:lstStyle/>
          <a:p>
            <a:pPr>
              <a:lnSpc>
                <a:spcPct val="80000"/>
              </a:lnSpc>
            </a:pPr>
            <a:r>
              <a:rPr lang="en-US" altLang="zh-CN" sz="2400" i="0" dirty="0">
                <a:solidFill>
                  <a:schemeClr val="folHlink"/>
                </a:solidFill>
              </a:rPr>
              <a:t>GBIC</a:t>
            </a:r>
            <a:r>
              <a:rPr lang="zh-CN" altLang="en-US" sz="2400" i="0" dirty="0">
                <a:solidFill>
                  <a:schemeClr val="folHlink"/>
                </a:solidFill>
              </a:rPr>
              <a:t>光接口模块</a:t>
            </a:r>
            <a:r>
              <a:rPr lang="en-US" altLang="zh-CN" sz="2400" i="0" dirty="0">
                <a:solidFill>
                  <a:schemeClr val="folHlink"/>
                </a:solidFill>
              </a:rPr>
              <a:t>,</a:t>
            </a:r>
            <a:r>
              <a:rPr lang="zh-CN" altLang="en-US" sz="2400" i="0" dirty="0">
                <a:solidFill>
                  <a:schemeClr val="folHlink"/>
                </a:solidFill>
              </a:rPr>
              <a:t>早期市场</a:t>
            </a:r>
            <a:endParaRPr lang="zh-CN" altLang="en-US" sz="2400" i="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p:txBody>
          <a:bodyPr/>
          <a:lstStyle/>
          <a:p>
            <a:pPr marL="0" indent="0" eaLnBrk="1" hangingPunct="1">
              <a:buFont typeface="Wingdings" pitchFamily="2" charset="2"/>
              <a:buNone/>
            </a:pPr>
            <a:r>
              <a:rPr lang="zh-CN" altLang="en-US" sz="3600" b="0" dirty="0" smtClean="0">
                <a:solidFill>
                  <a:schemeClr val="folHlink"/>
                </a:solidFill>
                <a:latin typeface="黑体" pitchFamily="2" charset="-122"/>
                <a:ea typeface="黑体" pitchFamily="2" charset="-122"/>
              </a:rPr>
              <a:t>服务器</a:t>
            </a:r>
            <a:r>
              <a:rPr lang="en-US" altLang="zh-CN" sz="3600" b="0" dirty="0" smtClean="0">
                <a:solidFill>
                  <a:schemeClr val="folHlink"/>
                </a:solidFill>
                <a:latin typeface="黑体" pitchFamily="2" charset="-122"/>
                <a:ea typeface="黑体" pitchFamily="2" charset="-122"/>
              </a:rPr>
              <a:t>SERVER</a:t>
            </a:r>
            <a:r>
              <a:rPr lang="en-US" altLang="zh-CN" sz="4000" b="0" dirty="0" smtClean="0">
                <a:solidFill>
                  <a:schemeClr val="folHlink"/>
                </a:solidFill>
                <a:latin typeface="黑体" pitchFamily="2" charset="-122"/>
                <a:ea typeface="黑体" pitchFamily="2" charset="-122"/>
              </a:rPr>
              <a:t>:</a:t>
            </a:r>
            <a:r>
              <a:rPr lang="zh-CN" altLang="en-US" sz="2800" b="0" dirty="0" smtClean="0"/>
              <a:t>服务器是整个网络系统的核心，它为网络用户提供相关服务并管理整个网络，在其上运行的操作系统是网络操作系统</a:t>
            </a:r>
            <a:r>
              <a:rPr lang="en-US" altLang="zh-CN" sz="2800" b="0" dirty="0" smtClean="0"/>
              <a:t>NOS</a:t>
            </a:r>
            <a:r>
              <a:rPr lang="zh-CN" altLang="en-US" sz="2800" b="0" dirty="0" smtClean="0"/>
              <a:t>。 </a:t>
            </a:r>
            <a:r>
              <a:rPr lang="en-US" altLang="zh-CN" sz="2800" b="0" dirty="0" smtClean="0">
                <a:solidFill>
                  <a:schemeClr val="folHlink"/>
                </a:solidFill>
              </a:rPr>
              <a:t>HOST</a:t>
            </a:r>
            <a:r>
              <a:rPr lang="zh-CN" altLang="en-US" sz="2800" b="0" dirty="0" smtClean="0">
                <a:solidFill>
                  <a:schemeClr val="folHlink"/>
                </a:solidFill>
              </a:rPr>
              <a:t>主机，</a:t>
            </a:r>
            <a:r>
              <a:rPr lang="en-US" altLang="zh-CN" sz="2800" b="0" dirty="0" smtClean="0">
                <a:solidFill>
                  <a:schemeClr val="folHlink"/>
                </a:solidFill>
              </a:rPr>
              <a:t>PC SERVER</a:t>
            </a:r>
            <a:endParaRPr lang="en-US" altLang="zh-CN" sz="2800" b="0" dirty="0" smtClean="0"/>
          </a:p>
          <a:p>
            <a:pPr marL="0" indent="0" eaLnBrk="1" hangingPunct="1">
              <a:buFont typeface="Wingdings" pitchFamily="2" charset="2"/>
              <a:buNone/>
            </a:pPr>
            <a:r>
              <a:rPr lang="en-US" altLang="zh-CN" sz="2800" b="0" dirty="0" smtClean="0"/>
              <a:t>       </a:t>
            </a:r>
            <a:r>
              <a:rPr lang="zh-CN" altLang="en-US" sz="2800" b="0" dirty="0" smtClean="0"/>
              <a:t>随着局域网络功能的不断增强，根据服务器在网络中所承担的任务和所提供的功能不同把服务器分为：</a:t>
            </a:r>
            <a:r>
              <a:rPr lang="zh-CN" altLang="en-US" sz="2800" dirty="0" smtClean="0">
                <a:solidFill>
                  <a:schemeClr val="folHlink"/>
                </a:solidFill>
              </a:rPr>
              <a:t>文件服务器、数据库服务器、</a:t>
            </a:r>
            <a:r>
              <a:rPr lang="en-US" altLang="zh-CN" sz="2800" dirty="0" smtClean="0">
                <a:solidFill>
                  <a:schemeClr val="folHlink"/>
                </a:solidFill>
              </a:rPr>
              <a:t>WEB</a:t>
            </a:r>
            <a:r>
              <a:rPr lang="zh-CN" altLang="en-US" sz="2800" dirty="0" smtClean="0">
                <a:solidFill>
                  <a:schemeClr val="folHlink"/>
                </a:solidFill>
              </a:rPr>
              <a:t>服务器、</a:t>
            </a:r>
            <a:r>
              <a:rPr lang="en-US" altLang="zh-CN" sz="2800" dirty="0" smtClean="0">
                <a:solidFill>
                  <a:schemeClr val="folHlink"/>
                </a:solidFill>
              </a:rPr>
              <a:t>FTP</a:t>
            </a:r>
            <a:r>
              <a:rPr lang="zh-CN" altLang="en-US" sz="2800" dirty="0" smtClean="0">
                <a:solidFill>
                  <a:schemeClr val="folHlink"/>
                </a:solidFill>
              </a:rPr>
              <a:t>服务器、打印服务器和通信服务器等</a:t>
            </a:r>
            <a:r>
              <a:rPr lang="zh-CN" altLang="en-US" sz="2800" b="0" dirty="0" smtClean="0"/>
              <a: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0940414492-0"/>
          <p:cNvPicPr>
            <a:picLocks noChangeAspect="1" noChangeArrowheads="1"/>
          </p:cNvPicPr>
          <p:nvPr/>
        </p:nvPicPr>
        <p:blipFill>
          <a:blip r:embed="rId2"/>
          <a:srcRect/>
          <a:stretch>
            <a:fillRect/>
          </a:stretch>
        </p:blipFill>
        <p:spPr bwMode="auto">
          <a:xfrm>
            <a:off x="250825" y="571480"/>
            <a:ext cx="8569325" cy="4699020"/>
          </a:xfrm>
          <a:prstGeom prst="rect">
            <a:avLst/>
          </a:prstGeom>
          <a:noFill/>
          <a:ln w="9525">
            <a:noFill/>
            <a:miter lim="800000"/>
            <a:headEnd/>
            <a:tailEnd/>
          </a:ln>
        </p:spPr>
      </p:pic>
      <p:sp>
        <p:nvSpPr>
          <p:cNvPr id="26627" name="Rectangle 3"/>
          <p:cNvSpPr>
            <a:spLocks noChangeArrowheads="1"/>
          </p:cNvSpPr>
          <p:nvPr/>
        </p:nvSpPr>
        <p:spPr bwMode="auto">
          <a:xfrm>
            <a:off x="1042988" y="5589588"/>
            <a:ext cx="7345362" cy="649287"/>
          </a:xfrm>
          <a:prstGeom prst="rect">
            <a:avLst/>
          </a:prstGeom>
          <a:noFill/>
          <a:ln w="9525">
            <a:noFill/>
            <a:miter lim="800000"/>
            <a:headEnd/>
            <a:tailEnd/>
          </a:ln>
        </p:spPr>
        <p:txBody>
          <a:bodyPr/>
          <a:lstStyle/>
          <a:p>
            <a:pPr>
              <a:lnSpc>
                <a:spcPct val="80000"/>
              </a:lnSpc>
            </a:pPr>
            <a:r>
              <a:rPr lang="zh-CN" altLang="en-US" sz="2400" i="0">
                <a:solidFill>
                  <a:schemeClr val="folHlink"/>
                </a:solidFill>
              </a:rPr>
              <a:t>比较早期的</a:t>
            </a:r>
            <a:r>
              <a:rPr lang="en-US" altLang="zh-CN" sz="2400" i="0">
                <a:solidFill>
                  <a:schemeClr val="folHlink"/>
                </a:solidFill>
              </a:rPr>
              <a:t>cisoc</a:t>
            </a:r>
            <a:r>
              <a:rPr lang="zh-CN" altLang="en-US" sz="2400" i="0">
                <a:solidFill>
                  <a:schemeClr val="folHlink"/>
                </a:solidFill>
              </a:rPr>
              <a:t>交换机，带</a:t>
            </a:r>
            <a:r>
              <a:rPr lang="en-US" altLang="zh-CN" sz="2400" i="0">
                <a:solidFill>
                  <a:schemeClr val="folHlink"/>
                </a:solidFill>
              </a:rPr>
              <a:t>GBIC</a:t>
            </a:r>
            <a:r>
              <a:rPr lang="zh-CN" altLang="en-US" sz="2400" i="0">
                <a:solidFill>
                  <a:schemeClr val="folHlink"/>
                </a:solidFill>
              </a:rPr>
              <a:t>光接口</a:t>
            </a:r>
            <a:r>
              <a:rPr lang="en-US" altLang="zh-CN" sz="2400" i="0">
                <a:solidFill>
                  <a:schemeClr val="folHlink"/>
                </a:solidFill>
              </a:rPr>
              <a:t>,</a:t>
            </a:r>
          </a:p>
          <a:p>
            <a:pPr>
              <a:lnSpc>
                <a:spcPct val="80000"/>
              </a:lnSpc>
            </a:pPr>
            <a:r>
              <a:rPr lang="zh-CN" altLang="en-US" sz="2400" i="0">
                <a:solidFill>
                  <a:schemeClr val="folHlink"/>
                </a:solidFill>
              </a:rPr>
              <a:t>通过插入对应的</a:t>
            </a:r>
            <a:r>
              <a:rPr lang="en-US" altLang="zh-CN" sz="2400" i="0">
                <a:solidFill>
                  <a:schemeClr val="folHlink"/>
                </a:solidFill>
              </a:rPr>
              <a:t>GBIC</a:t>
            </a:r>
            <a:r>
              <a:rPr lang="zh-CN" altLang="en-US" sz="2400" i="0">
                <a:solidFill>
                  <a:schemeClr val="folHlink"/>
                </a:solidFill>
              </a:rPr>
              <a:t>光模块，连接光纤。</a:t>
            </a:r>
            <a:endParaRPr lang="zh-CN" altLang="en-US" sz="2400" i="0">
              <a:solidFill>
                <a:schemeClr val="tx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14348" y="1285860"/>
            <a:ext cx="8027987" cy="838200"/>
          </a:xfrm>
        </p:spPr>
        <p:txBody>
          <a:bodyPr/>
          <a:lstStyle/>
          <a:p>
            <a:pPr eaLnBrk="1" hangingPunct="1"/>
            <a:r>
              <a:rPr lang="en-US" altLang="zh-CN" sz="2000" dirty="0" smtClean="0"/>
              <a:t>SFP:SFP</a:t>
            </a:r>
            <a:r>
              <a:rPr lang="zh-CN" altLang="en-US" sz="2000" dirty="0" smtClean="0"/>
              <a:t>是</a:t>
            </a:r>
            <a:r>
              <a:rPr lang="en-US" altLang="zh-CN" sz="2000" dirty="0" smtClean="0"/>
              <a:t>SMALL FORM PLUGGABLE</a:t>
            </a:r>
            <a:r>
              <a:rPr lang="zh-CN" altLang="en-US" sz="2000" dirty="0" smtClean="0"/>
              <a:t>的缩写，可以简单的理解为</a:t>
            </a:r>
            <a:r>
              <a:rPr lang="en-US" altLang="zh-CN" sz="2000" dirty="0" smtClean="0"/>
              <a:t>GBIC</a:t>
            </a:r>
            <a:r>
              <a:rPr lang="zh-CN" altLang="en-US" sz="2000" dirty="0" smtClean="0"/>
              <a:t>的升级版本。</a:t>
            </a:r>
            <a:r>
              <a:rPr lang="en-US" altLang="zh-CN" sz="2000" dirty="0" smtClean="0"/>
              <a:t>SFP</a:t>
            </a:r>
            <a:r>
              <a:rPr lang="zh-CN" altLang="en-US" sz="2000" dirty="0" smtClean="0"/>
              <a:t>模块体积比</a:t>
            </a:r>
            <a:r>
              <a:rPr lang="en-US" altLang="zh-CN" sz="2000" dirty="0" smtClean="0"/>
              <a:t>GBIC</a:t>
            </a:r>
            <a:r>
              <a:rPr lang="zh-CN" altLang="en-US" sz="2000" dirty="0" smtClean="0"/>
              <a:t>模块减少一半，可以在相同的面板上配置多出一倍以上的端口数 量。</a:t>
            </a:r>
            <a:r>
              <a:rPr lang="en-US" altLang="zh-CN" sz="2000" dirty="0" smtClean="0"/>
              <a:t>SFP</a:t>
            </a:r>
            <a:r>
              <a:rPr lang="zh-CN" altLang="en-US" sz="2000" dirty="0" smtClean="0"/>
              <a:t>模块的其他功能基本和</a:t>
            </a:r>
            <a:r>
              <a:rPr lang="en-US" altLang="zh-CN" sz="2000" dirty="0" smtClean="0"/>
              <a:t>GBIC</a:t>
            </a:r>
            <a:r>
              <a:rPr lang="zh-CN" altLang="en-US" sz="2000" dirty="0" smtClean="0"/>
              <a:t>一致。有些交换机厂商称</a:t>
            </a:r>
            <a:r>
              <a:rPr lang="en-US" altLang="zh-CN" sz="2000" dirty="0" smtClean="0"/>
              <a:t>SFP</a:t>
            </a:r>
            <a:r>
              <a:rPr lang="zh-CN" altLang="en-US" sz="2000" dirty="0" smtClean="0"/>
              <a:t>模块为小型化</a:t>
            </a:r>
            <a:r>
              <a:rPr lang="en-US" altLang="zh-CN" sz="2000" dirty="0" smtClean="0"/>
              <a:t>GBIC</a:t>
            </a:r>
            <a:r>
              <a:rPr lang="zh-CN" altLang="en-US" sz="2000" dirty="0" smtClean="0"/>
              <a:t>（</a:t>
            </a:r>
            <a:r>
              <a:rPr lang="en-US" altLang="zh-CN" sz="2000" dirty="0" smtClean="0"/>
              <a:t>MINI-GBIC</a:t>
            </a:r>
            <a:r>
              <a:rPr lang="zh-CN" altLang="en-US" sz="2000" dirty="0" smtClean="0"/>
              <a:t>）。 </a:t>
            </a:r>
            <a:r>
              <a:rPr lang="en-US" altLang="zh-CN" sz="2000" dirty="0" smtClean="0"/>
              <a:t>SFP</a:t>
            </a:r>
            <a:r>
              <a:rPr lang="zh-CN" altLang="en-US" sz="2000" dirty="0" smtClean="0"/>
              <a:t>模块体积比</a:t>
            </a:r>
            <a:r>
              <a:rPr lang="en-US" altLang="zh-CN" sz="2000" dirty="0" smtClean="0"/>
              <a:t>GBIC</a:t>
            </a:r>
            <a:r>
              <a:rPr lang="zh-CN" altLang="en-US" sz="2000" dirty="0" smtClean="0"/>
              <a:t>模块减少一半</a:t>
            </a:r>
            <a:r>
              <a:rPr lang="en-US" altLang="zh-CN" sz="2000" dirty="0" smtClean="0"/>
              <a:t>,</a:t>
            </a:r>
            <a:r>
              <a:rPr lang="zh-CN" altLang="en-US" sz="2000" dirty="0" smtClean="0"/>
              <a:t>可以在相同的面板上配置多出一倍以上的端口数量。</a:t>
            </a:r>
            <a:r>
              <a:rPr lang="en-US" altLang="zh-CN" sz="2000" dirty="0" smtClean="0"/>
              <a:t>SFP</a:t>
            </a:r>
            <a:r>
              <a:rPr lang="zh-CN" altLang="en-US" sz="2000" dirty="0" smtClean="0"/>
              <a:t>模块的其他功能基本和</a:t>
            </a:r>
            <a:r>
              <a:rPr lang="en-US" altLang="zh-CN" sz="2000" dirty="0" smtClean="0"/>
              <a:t>GBIC</a:t>
            </a:r>
            <a:r>
              <a:rPr lang="zh-CN" altLang="en-US" sz="2000" dirty="0" smtClean="0"/>
              <a:t>相同。 </a:t>
            </a:r>
          </a:p>
        </p:txBody>
      </p:sp>
      <p:pic>
        <p:nvPicPr>
          <p:cNvPr id="27651" name="Picture 3" descr="{0KZ)G~NE7B5DF1IFFQAXU3"/>
          <p:cNvPicPr>
            <a:picLocks noChangeAspect="1" noChangeArrowheads="1"/>
          </p:cNvPicPr>
          <p:nvPr/>
        </p:nvPicPr>
        <p:blipFill>
          <a:blip r:embed="rId2"/>
          <a:srcRect/>
          <a:stretch>
            <a:fillRect/>
          </a:stretch>
        </p:blipFill>
        <p:spPr bwMode="auto">
          <a:xfrm>
            <a:off x="179388" y="2857496"/>
            <a:ext cx="4749802" cy="2571768"/>
          </a:xfrm>
          <a:prstGeom prst="rect">
            <a:avLst/>
          </a:prstGeom>
          <a:noFill/>
          <a:ln w="9525">
            <a:noFill/>
            <a:miter lim="800000"/>
            <a:headEnd/>
            <a:tailEnd/>
          </a:ln>
        </p:spPr>
      </p:pic>
      <p:sp>
        <p:nvSpPr>
          <p:cNvPr id="27652" name="Rectangle 4"/>
          <p:cNvSpPr>
            <a:spLocks noChangeArrowheads="1"/>
          </p:cNvSpPr>
          <p:nvPr/>
        </p:nvSpPr>
        <p:spPr bwMode="auto">
          <a:xfrm>
            <a:off x="5292725" y="5084763"/>
            <a:ext cx="3492500" cy="838200"/>
          </a:xfrm>
          <a:prstGeom prst="rect">
            <a:avLst/>
          </a:prstGeom>
          <a:noFill/>
          <a:ln w="9525">
            <a:noFill/>
            <a:miter lim="800000"/>
            <a:headEnd/>
            <a:tailEnd/>
          </a:ln>
        </p:spPr>
        <p:txBody>
          <a:bodyPr anchor="b"/>
          <a:lstStyle/>
          <a:p>
            <a:pPr>
              <a:spcBef>
                <a:spcPct val="0"/>
              </a:spcBef>
              <a:buClrTx/>
              <a:buSzTx/>
              <a:buFontTx/>
              <a:buNone/>
            </a:pPr>
            <a:r>
              <a:rPr lang="en-US" altLang="zh-CN" sz="2000" i="0">
                <a:solidFill>
                  <a:schemeClr val="tx2"/>
                </a:solidFill>
              </a:rPr>
              <a:t>SFP: </a:t>
            </a:r>
            <a:r>
              <a:rPr lang="zh-CN" altLang="en-US" sz="2000" i="0">
                <a:solidFill>
                  <a:schemeClr val="tx2"/>
                </a:solidFill>
              </a:rPr>
              <a:t>现在最常用的光纤接口</a:t>
            </a:r>
          </a:p>
        </p:txBody>
      </p:sp>
      <p:pic>
        <p:nvPicPr>
          <p:cNvPr id="27653" name="Picture 5" descr="T054$J6CLXWCB(31BY89T6B"/>
          <p:cNvPicPr>
            <a:picLocks noChangeAspect="1" noChangeArrowheads="1"/>
          </p:cNvPicPr>
          <p:nvPr/>
        </p:nvPicPr>
        <p:blipFill>
          <a:blip r:embed="rId3"/>
          <a:srcRect/>
          <a:stretch>
            <a:fillRect/>
          </a:stretch>
        </p:blipFill>
        <p:spPr bwMode="auto">
          <a:xfrm>
            <a:off x="5929313" y="2565400"/>
            <a:ext cx="2476500" cy="2776538"/>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PHPAC%S2}RP]B(@}JM5H884"/>
          <p:cNvPicPr>
            <a:picLocks noChangeAspect="1" noChangeArrowheads="1"/>
          </p:cNvPicPr>
          <p:nvPr/>
        </p:nvPicPr>
        <p:blipFill>
          <a:blip r:embed="rId2"/>
          <a:srcRect/>
          <a:stretch>
            <a:fillRect/>
          </a:stretch>
        </p:blipFill>
        <p:spPr bwMode="auto">
          <a:xfrm>
            <a:off x="971550" y="1628775"/>
            <a:ext cx="6858000" cy="1962150"/>
          </a:xfrm>
          <a:prstGeom prst="rect">
            <a:avLst/>
          </a:prstGeom>
          <a:noFill/>
          <a:ln w="9525">
            <a:noFill/>
            <a:miter lim="800000"/>
            <a:headEnd/>
            <a:tailEnd/>
          </a:ln>
        </p:spPr>
      </p:pic>
      <p:sp>
        <p:nvSpPr>
          <p:cNvPr id="28675" name="Rectangle 3"/>
          <p:cNvSpPr>
            <a:spLocks noChangeArrowheads="1"/>
          </p:cNvSpPr>
          <p:nvPr/>
        </p:nvSpPr>
        <p:spPr bwMode="auto">
          <a:xfrm>
            <a:off x="900113" y="4076700"/>
            <a:ext cx="8064500" cy="2089150"/>
          </a:xfrm>
          <a:prstGeom prst="rect">
            <a:avLst/>
          </a:prstGeom>
          <a:noFill/>
          <a:ln w="9525">
            <a:noFill/>
            <a:miter lim="800000"/>
            <a:headEnd/>
            <a:tailEnd/>
          </a:ln>
        </p:spPr>
        <p:txBody>
          <a:bodyPr/>
          <a:lstStyle/>
          <a:p>
            <a:pPr>
              <a:lnSpc>
                <a:spcPct val="80000"/>
              </a:lnSpc>
            </a:pPr>
            <a:r>
              <a:rPr lang="zh-CN" altLang="en-US" sz="2400" i="0">
                <a:solidFill>
                  <a:schemeClr val="folHlink"/>
                </a:solidFill>
              </a:rPr>
              <a:t>现在的网络交换机，带</a:t>
            </a:r>
            <a:r>
              <a:rPr lang="en-US" altLang="zh-CN" sz="2400" i="0">
                <a:solidFill>
                  <a:schemeClr val="folHlink"/>
                </a:solidFill>
              </a:rPr>
              <a:t>SFP</a:t>
            </a:r>
            <a:r>
              <a:rPr lang="zh-CN" altLang="en-US" sz="2400" i="0">
                <a:solidFill>
                  <a:schemeClr val="folHlink"/>
                </a:solidFill>
              </a:rPr>
              <a:t>千兆光接口</a:t>
            </a:r>
            <a:r>
              <a:rPr lang="en-US" altLang="zh-CN" sz="2400" i="0">
                <a:solidFill>
                  <a:schemeClr val="folHlink"/>
                </a:solidFill>
              </a:rPr>
              <a:t>,</a:t>
            </a:r>
          </a:p>
          <a:p>
            <a:pPr>
              <a:lnSpc>
                <a:spcPct val="80000"/>
              </a:lnSpc>
            </a:pPr>
            <a:r>
              <a:rPr lang="zh-CN" altLang="en-US" sz="2400" i="0">
                <a:solidFill>
                  <a:schemeClr val="folHlink"/>
                </a:solidFill>
              </a:rPr>
              <a:t>通过插入对应的</a:t>
            </a:r>
            <a:r>
              <a:rPr lang="en-US" altLang="zh-CN" sz="2400" i="0">
                <a:solidFill>
                  <a:schemeClr val="folHlink"/>
                </a:solidFill>
              </a:rPr>
              <a:t>SFP</a:t>
            </a:r>
            <a:r>
              <a:rPr lang="zh-CN" altLang="en-US" sz="2400" i="0">
                <a:solidFill>
                  <a:schemeClr val="folHlink"/>
                </a:solidFill>
              </a:rPr>
              <a:t>光模块，连接光纤。</a:t>
            </a:r>
          </a:p>
          <a:p>
            <a:pPr>
              <a:lnSpc>
                <a:spcPct val="80000"/>
              </a:lnSpc>
            </a:pPr>
            <a:endParaRPr lang="zh-CN" altLang="en-US" sz="2400" i="0">
              <a:solidFill>
                <a:schemeClr val="folHlink"/>
              </a:solidFill>
            </a:endParaRPr>
          </a:p>
          <a:p>
            <a:pPr>
              <a:lnSpc>
                <a:spcPct val="80000"/>
              </a:lnSpc>
            </a:pPr>
            <a:r>
              <a:rPr lang="zh-CN" altLang="en-US" sz="2400" i="0">
                <a:solidFill>
                  <a:schemeClr val="folHlink"/>
                </a:solidFill>
              </a:rPr>
              <a:t>如图：</a:t>
            </a:r>
            <a:r>
              <a:rPr lang="en-US" altLang="zh-CN" sz="2400" i="0">
                <a:solidFill>
                  <a:schemeClr val="folHlink"/>
                </a:solidFill>
              </a:rPr>
              <a:t>SFP </a:t>
            </a:r>
            <a:r>
              <a:rPr lang="zh-CN" altLang="en-US" sz="2400" i="0">
                <a:solidFill>
                  <a:schemeClr val="folHlink"/>
                </a:solidFill>
              </a:rPr>
              <a:t>千兆光接口与千兆铜缆电口复用（</a:t>
            </a:r>
            <a:r>
              <a:rPr lang="en-US" altLang="zh-CN" sz="2400" i="0">
                <a:solidFill>
                  <a:schemeClr val="folHlink"/>
                </a:solidFill>
              </a:rPr>
              <a:t>combo</a:t>
            </a:r>
            <a:r>
              <a:rPr lang="zh-CN" altLang="en-US" sz="2400" i="0">
                <a:solidFill>
                  <a:schemeClr val="folHlink"/>
                </a:solidFill>
              </a:rPr>
              <a:t>）</a:t>
            </a:r>
          </a:p>
          <a:p>
            <a:pPr>
              <a:lnSpc>
                <a:spcPct val="80000"/>
              </a:lnSpc>
            </a:pPr>
            <a:r>
              <a:rPr lang="en-US" altLang="zh-CN" sz="2400" i="0">
                <a:solidFill>
                  <a:schemeClr val="folHlink"/>
                </a:solidFill>
              </a:rPr>
              <a:t>Combo</a:t>
            </a:r>
            <a:r>
              <a:rPr lang="zh-CN" altLang="en-US" sz="2400" i="0">
                <a:solidFill>
                  <a:schemeClr val="folHlink"/>
                </a:solidFill>
              </a:rPr>
              <a:t>端口：不能同时使用两个端口，一般是光口优先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sz="2800" smtClean="0"/>
              <a:t>光纤有关连接接口</a:t>
            </a:r>
            <a:r>
              <a:rPr lang="en-US" altLang="zh-CN" sz="2800" smtClean="0"/>
              <a:t>:</a:t>
            </a:r>
          </a:p>
        </p:txBody>
      </p:sp>
      <p:pic>
        <p:nvPicPr>
          <p:cNvPr id="29699" name="Picture 3" descr="MODULE-1"/>
          <p:cNvPicPr>
            <a:picLocks noChangeAspect="1" noChangeArrowheads="1"/>
          </p:cNvPicPr>
          <p:nvPr/>
        </p:nvPicPr>
        <p:blipFill>
          <a:blip r:embed="rId2"/>
          <a:srcRect/>
          <a:stretch>
            <a:fillRect/>
          </a:stretch>
        </p:blipFill>
        <p:spPr bwMode="auto">
          <a:xfrm>
            <a:off x="611189" y="1714488"/>
            <a:ext cx="7961340" cy="4500594"/>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noFill/>
        </p:spPr>
        <p:txBody>
          <a:bodyPr/>
          <a:lstStyle/>
          <a:p>
            <a:pPr eaLnBrk="1" hangingPunct="1"/>
            <a:r>
              <a:rPr lang="en-US" altLang="zh-CN" sz="2800" dirty="0" smtClean="0"/>
              <a:t>6   </a:t>
            </a:r>
            <a:r>
              <a:rPr lang="zh-CN" altLang="en-US" sz="2800" dirty="0" smtClean="0"/>
              <a:t>光纤的接续、检测</a:t>
            </a:r>
          </a:p>
        </p:txBody>
      </p:sp>
      <p:sp>
        <p:nvSpPr>
          <p:cNvPr id="30723" name="Rectangle 3"/>
          <p:cNvSpPr>
            <a:spLocks noGrp="1" noChangeArrowheads="1"/>
          </p:cNvSpPr>
          <p:nvPr>
            <p:ph type="body" idx="1"/>
          </p:nvPr>
        </p:nvSpPr>
        <p:spPr>
          <a:xfrm>
            <a:off x="285720" y="1746250"/>
            <a:ext cx="8574088" cy="5111750"/>
          </a:xfrm>
          <a:noFill/>
        </p:spPr>
        <p:txBody>
          <a:bodyPr/>
          <a:lstStyle/>
          <a:p>
            <a:pPr algn="just" eaLnBrk="1" hangingPunct="1">
              <a:lnSpc>
                <a:spcPct val="80000"/>
              </a:lnSpc>
            </a:pPr>
            <a:r>
              <a:rPr lang="zh-CN" altLang="en-US" sz="2000" dirty="0" smtClean="0">
                <a:solidFill>
                  <a:schemeClr val="folHlink"/>
                </a:solidFill>
                <a:latin typeface="Times New Roman" pitchFamily="18" charset="0"/>
                <a:ea typeface="楷体_GB2312" pitchFamily="49" charset="-122"/>
              </a:rPr>
              <a:t>光纤的接续（连接）</a:t>
            </a:r>
            <a:endParaRPr lang="zh-CN" altLang="en-US" sz="2000" dirty="0" smtClean="0">
              <a:solidFill>
                <a:schemeClr val="folHlink"/>
              </a:solidFill>
              <a:latin typeface="Arial" charset="0"/>
              <a:ea typeface="楷体_GB2312" pitchFamily="49" charset="-122"/>
            </a:endParaRPr>
          </a:p>
          <a:p>
            <a:pPr algn="just" eaLnBrk="1" hangingPunct="1">
              <a:lnSpc>
                <a:spcPct val="80000"/>
              </a:lnSpc>
              <a:buNone/>
            </a:pPr>
            <a:r>
              <a:rPr lang="zh-CN" altLang="en-US" sz="2000" dirty="0" smtClean="0">
                <a:latin typeface="Times New Roman" pitchFamily="18" charset="0"/>
              </a:rPr>
              <a:t>（</a:t>
            </a:r>
            <a:r>
              <a:rPr lang="en-US" altLang="zh-CN" sz="2000" dirty="0" smtClean="0">
                <a:latin typeface="宋体" charset="-122"/>
              </a:rPr>
              <a:t>1</a:t>
            </a:r>
            <a:r>
              <a:rPr lang="zh-CN" altLang="en-US" sz="2000" dirty="0" smtClean="0">
                <a:latin typeface="Times New Roman" pitchFamily="18" charset="0"/>
              </a:rPr>
              <a:t>）永久性连接：热熔，专用设备，用放电的方法将</a:t>
            </a:r>
            <a:r>
              <a:rPr lang="en-US" altLang="zh-CN" sz="2000" dirty="0" smtClean="0">
                <a:latin typeface="Times New Roman" pitchFamily="18" charset="0"/>
              </a:rPr>
              <a:t>2</a:t>
            </a:r>
            <a:r>
              <a:rPr lang="zh-CN" altLang="en-US" sz="2000" dirty="0" smtClean="0">
                <a:latin typeface="Times New Roman" pitchFamily="18" charset="0"/>
              </a:rPr>
              <a:t>根光纤的连接点熔化以实现连接。连接点用专用容器加以保护，衰减</a:t>
            </a:r>
            <a:r>
              <a:rPr lang="en-US" altLang="zh-CN" sz="2000" dirty="0" smtClean="0">
                <a:latin typeface="Times New Roman" pitchFamily="18" charset="0"/>
              </a:rPr>
              <a:t>&lt;0.03db</a:t>
            </a:r>
            <a:r>
              <a:rPr lang="zh-CN" altLang="en-US" sz="2000" dirty="0" smtClean="0">
                <a:latin typeface="Times New Roman" pitchFamily="18" charset="0"/>
              </a:rPr>
              <a:t>，最常用的接续方法。</a:t>
            </a:r>
            <a:r>
              <a:rPr lang="zh-CN" altLang="en-US" sz="2000" dirty="0" smtClean="0">
                <a:solidFill>
                  <a:schemeClr val="folHlink"/>
                </a:solidFill>
                <a:latin typeface="Times New Roman" pitchFamily="18" charset="0"/>
              </a:rPr>
              <a:t>应用在：光缆的续接、光缆的纤芯到接续箱的连接插座</a:t>
            </a:r>
          </a:p>
          <a:p>
            <a:pPr algn="just" eaLnBrk="1" hangingPunct="1">
              <a:lnSpc>
                <a:spcPct val="80000"/>
              </a:lnSpc>
              <a:buNone/>
            </a:pPr>
            <a:r>
              <a:rPr lang="zh-CN" altLang="en-US" sz="2000" dirty="0" smtClean="0">
                <a:latin typeface="Times New Roman" pitchFamily="18" charset="0"/>
              </a:rPr>
              <a:t>（</a:t>
            </a:r>
            <a:r>
              <a:rPr lang="en-US" altLang="zh-CN" sz="2000" dirty="0" smtClean="0">
                <a:latin typeface="Times New Roman" pitchFamily="18" charset="0"/>
              </a:rPr>
              <a:t>2</a:t>
            </a:r>
            <a:r>
              <a:rPr lang="zh-CN" altLang="en-US" sz="2000" dirty="0" smtClean="0">
                <a:latin typeface="Times New Roman" pitchFamily="18" charset="0"/>
              </a:rPr>
              <a:t>）应急连接：冷熔，机械研磨、化学粘接，衰减大，早期使用</a:t>
            </a:r>
          </a:p>
          <a:p>
            <a:pPr algn="just" eaLnBrk="1" hangingPunct="1">
              <a:lnSpc>
                <a:spcPct val="80000"/>
              </a:lnSpc>
              <a:buNone/>
            </a:pPr>
            <a:r>
              <a:rPr lang="zh-CN" altLang="en-US" sz="2000" dirty="0" smtClean="0">
                <a:latin typeface="Times New Roman" pitchFamily="18" charset="0"/>
              </a:rPr>
              <a:t>（</a:t>
            </a:r>
            <a:r>
              <a:rPr lang="en-US" altLang="zh-CN" sz="2000" dirty="0" smtClean="0">
                <a:latin typeface="宋体" charset="-122"/>
              </a:rPr>
              <a:t>3</a:t>
            </a:r>
            <a:r>
              <a:rPr lang="zh-CN" altLang="en-US" sz="2000" dirty="0" smtClean="0">
                <a:latin typeface="Times New Roman" pitchFamily="18" charset="0"/>
              </a:rPr>
              <a:t>）活动连接：用光纤连接件（插头和插座），</a:t>
            </a:r>
            <a:r>
              <a:rPr lang="zh-CN" altLang="en-US" sz="2000" dirty="0" smtClean="0">
                <a:solidFill>
                  <a:schemeClr val="folHlink"/>
                </a:solidFill>
                <a:latin typeface="Times New Roman" pitchFamily="18" charset="0"/>
              </a:rPr>
              <a:t>将端口与端口或端口与光纤接续箱的连接插座相连。多用于建筑物内连接或设备间连接。</a:t>
            </a:r>
            <a:endParaRPr lang="zh-CN" altLang="en-US" sz="2000" dirty="0" smtClean="0">
              <a:solidFill>
                <a:schemeClr val="folHlink"/>
              </a:solidFill>
              <a:latin typeface="Arial" charset="0"/>
            </a:endParaRPr>
          </a:p>
          <a:p>
            <a:pPr algn="just" eaLnBrk="1" hangingPunct="1">
              <a:lnSpc>
                <a:spcPct val="80000"/>
              </a:lnSpc>
            </a:pPr>
            <a:endParaRPr lang="zh-CN" altLang="en-US" sz="2000" dirty="0" smtClean="0">
              <a:latin typeface="Arial" charset="0"/>
              <a:ea typeface="楷体_GB2312" pitchFamily="49" charset="-122"/>
            </a:endParaRPr>
          </a:p>
          <a:p>
            <a:pPr algn="just" eaLnBrk="1" hangingPunct="1">
              <a:lnSpc>
                <a:spcPct val="80000"/>
              </a:lnSpc>
            </a:pPr>
            <a:r>
              <a:rPr lang="zh-CN" altLang="en-US" sz="2000" dirty="0" smtClean="0">
                <a:solidFill>
                  <a:schemeClr val="folHlink"/>
                </a:solidFill>
                <a:latin typeface="Times New Roman" pitchFamily="18" charset="0"/>
                <a:ea typeface="楷体_GB2312" pitchFamily="49" charset="-122"/>
              </a:rPr>
              <a:t>光纤的检测</a:t>
            </a:r>
          </a:p>
          <a:p>
            <a:pPr algn="just" eaLnBrk="1" hangingPunct="1">
              <a:lnSpc>
                <a:spcPct val="80000"/>
              </a:lnSpc>
              <a:buNone/>
            </a:pPr>
            <a:r>
              <a:rPr lang="zh-CN" altLang="en-US" sz="2000" dirty="0" smtClean="0">
                <a:latin typeface="Times New Roman" pitchFamily="18" charset="0"/>
              </a:rPr>
              <a:t>（</a:t>
            </a:r>
            <a:r>
              <a:rPr lang="en-US" altLang="zh-CN" sz="2000" dirty="0" smtClean="0">
                <a:latin typeface="Arial" charset="0"/>
              </a:rPr>
              <a:t>1</a:t>
            </a:r>
            <a:r>
              <a:rPr lang="zh-CN" altLang="en-US" sz="2000" dirty="0" smtClean="0">
                <a:latin typeface="Times New Roman" pitchFamily="18" charset="0"/>
              </a:rPr>
              <a:t>）人工简易测量：观察发光情况，用于快速检测、施工时区分光缆。</a:t>
            </a:r>
          </a:p>
          <a:p>
            <a:pPr algn="just" eaLnBrk="1" hangingPunct="1">
              <a:lnSpc>
                <a:spcPct val="80000"/>
              </a:lnSpc>
              <a:buNone/>
            </a:pPr>
            <a:r>
              <a:rPr lang="zh-CN" altLang="en-US" sz="2000" dirty="0" smtClean="0">
                <a:latin typeface="Times New Roman" pitchFamily="18" charset="0"/>
              </a:rPr>
              <a:t>（</a:t>
            </a:r>
            <a:r>
              <a:rPr lang="en-US" altLang="zh-CN" sz="2000" dirty="0" smtClean="0">
                <a:latin typeface="Arial" charset="0"/>
              </a:rPr>
              <a:t>2</a:t>
            </a:r>
            <a:r>
              <a:rPr lang="zh-CN" altLang="en-US" sz="2000" dirty="0" smtClean="0">
                <a:latin typeface="Times New Roman" pitchFamily="18" charset="0"/>
              </a:rPr>
              <a:t>）精密仪器测量：用光功率计、时域发射图示仪对光纤定量测量，可以          测试出光纤的衰减、长度、断点等详细的技术指标。</a:t>
            </a:r>
          </a:p>
          <a:p>
            <a:pPr algn="just" eaLnBrk="1" hangingPunct="1">
              <a:lnSpc>
                <a:spcPct val="80000"/>
              </a:lnSpc>
              <a:buNone/>
            </a:pPr>
            <a:endParaRPr lang="zh-CN" altLang="en-US" sz="2000" dirty="0" smtClean="0">
              <a:latin typeface="Times New Roman" pitchFamily="18" charset="0"/>
            </a:endParaRPr>
          </a:p>
          <a:p>
            <a:pPr algn="just" eaLnBrk="1" hangingPunct="1">
              <a:lnSpc>
                <a:spcPct val="80000"/>
              </a:lnSpc>
            </a:pPr>
            <a:r>
              <a:rPr lang="zh-CN" altLang="en-US" sz="2000" dirty="0" smtClean="0">
                <a:solidFill>
                  <a:schemeClr val="folHlink"/>
                </a:solidFill>
                <a:latin typeface="Times New Roman" pitchFamily="18" charset="0"/>
                <a:ea typeface="楷体_GB2312" pitchFamily="49" charset="-122"/>
              </a:rPr>
              <a:t>光纤的应用：</a:t>
            </a:r>
          </a:p>
          <a:p>
            <a:pPr algn="just" eaLnBrk="1" hangingPunct="1">
              <a:lnSpc>
                <a:spcPct val="80000"/>
              </a:lnSpc>
              <a:buNone/>
            </a:pPr>
            <a:r>
              <a:rPr lang="zh-CN" altLang="en-US" sz="2000" dirty="0" smtClean="0">
                <a:solidFill>
                  <a:schemeClr val="folHlink"/>
                </a:solidFill>
                <a:latin typeface="Times New Roman" pitchFamily="18" charset="0"/>
                <a:ea typeface="楷体_GB2312" pitchFamily="49" charset="-122"/>
              </a:rPr>
              <a:t>      近距离（</a:t>
            </a:r>
            <a:r>
              <a:rPr lang="en-US" altLang="zh-CN" sz="2000" dirty="0" smtClean="0">
                <a:solidFill>
                  <a:schemeClr val="folHlink"/>
                </a:solidFill>
                <a:latin typeface="Times New Roman" pitchFamily="18" charset="0"/>
                <a:ea typeface="楷体_GB2312" pitchFamily="49" charset="-122"/>
              </a:rPr>
              <a:t>550</a:t>
            </a:r>
            <a:r>
              <a:rPr lang="zh-CN" altLang="en-US" sz="2000" dirty="0" smtClean="0">
                <a:solidFill>
                  <a:schemeClr val="folHlink"/>
                </a:solidFill>
                <a:latin typeface="Times New Roman" pitchFamily="18" charset="0"/>
                <a:ea typeface="楷体_GB2312" pitchFamily="49" charset="-122"/>
              </a:rPr>
              <a:t>米以内） ：一般用</a:t>
            </a:r>
            <a:r>
              <a:rPr lang="zh-CN" altLang="en-US" sz="2000" dirty="0" smtClean="0">
                <a:solidFill>
                  <a:schemeClr val="hlink"/>
                </a:solidFill>
                <a:latin typeface="Times New Roman" pitchFamily="18" charset="0"/>
                <a:ea typeface="楷体_GB2312" pitchFamily="49" charset="-122"/>
              </a:rPr>
              <a:t>多模光缆  或 单模光缆</a:t>
            </a:r>
          </a:p>
          <a:p>
            <a:pPr algn="just" eaLnBrk="1" hangingPunct="1">
              <a:lnSpc>
                <a:spcPct val="80000"/>
              </a:lnSpc>
              <a:buNone/>
            </a:pPr>
            <a:r>
              <a:rPr lang="zh-CN" altLang="en-US" sz="2000" dirty="0" smtClean="0">
                <a:solidFill>
                  <a:schemeClr val="folHlink"/>
                </a:solidFill>
                <a:latin typeface="Times New Roman" pitchFamily="18" charset="0"/>
                <a:ea typeface="楷体_GB2312" pitchFamily="49" charset="-122"/>
              </a:rPr>
              <a:t>      远距离（</a:t>
            </a:r>
            <a:r>
              <a:rPr lang="en-US" altLang="zh-CN" sz="2000" dirty="0" smtClean="0">
                <a:solidFill>
                  <a:schemeClr val="folHlink"/>
                </a:solidFill>
                <a:latin typeface="Times New Roman" pitchFamily="18" charset="0"/>
                <a:ea typeface="楷体_GB2312" pitchFamily="49" charset="-122"/>
              </a:rPr>
              <a:t>500</a:t>
            </a:r>
            <a:r>
              <a:rPr lang="zh-CN" altLang="en-US" sz="2000" dirty="0" smtClean="0">
                <a:solidFill>
                  <a:schemeClr val="folHlink"/>
                </a:solidFill>
                <a:latin typeface="Times New Roman" pitchFamily="18" charset="0"/>
                <a:ea typeface="楷体_GB2312" pitchFamily="49" charset="-122"/>
              </a:rPr>
              <a:t>米以上） ：一般用</a:t>
            </a:r>
            <a:r>
              <a:rPr lang="zh-CN" altLang="en-US" sz="2000" dirty="0" smtClean="0">
                <a:solidFill>
                  <a:schemeClr val="hlink"/>
                </a:solidFill>
                <a:latin typeface="Times New Roman" pitchFamily="18" charset="0"/>
                <a:ea typeface="楷体_GB2312" pitchFamily="49" charset="-122"/>
              </a:rPr>
              <a:t>单模光缆</a:t>
            </a:r>
            <a:endParaRPr lang="zh-CN" altLang="en-US" sz="2000" dirty="0" smtClean="0">
              <a:solidFill>
                <a:schemeClr val="folHlink"/>
              </a:solidFill>
              <a:latin typeface="Times New Roman" pitchFamily="18" charset="0"/>
              <a:ea typeface="楷体_GB2312" pitchFamily="49" charset="-122"/>
            </a:endParaRPr>
          </a:p>
          <a:p>
            <a:pPr algn="just" eaLnBrk="1" hangingPunct="1">
              <a:lnSpc>
                <a:spcPct val="80000"/>
              </a:lnSpc>
              <a:buNone/>
            </a:pPr>
            <a:r>
              <a:rPr lang="zh-CN" altLang="en-US" sz="2000" dirty="0" smtClean="0">
                <a:solidFill>
                  <a:schemeClr val="folHlink"/>
                </a:solidFill>
                <a:latin typeface="Times New Roman" pitchFamily="18" charset="0"/>
                <a:ea typeface="楷体_GB2312" pitchFamily="49" charset="-122"/>
              </a:rPr>
              <a:t>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z="3200" smtClean="0"/>
              <a:t>7  </a:t>
            </a:r>
            <a:r>
              <a:rPr lang="zh-CN" altLang="en-US" sz="3200" smtClean="0"/>
              <a:t>有关光纤模块简介：</a:t>
            </a:r>
            <a:r>
              <a:rPr lang="zh-CN" altLang="en-US" sz="2800" smtClean="0"/>
              <a:t>千兆光模块</a:t>
            </a:r>
          </a:p>
        </p:txBody>
      </p:sp>
      <p:pic>
        <p:nvPicPr>
          <p:cNvPr id="31747" name="Picture 3" descr="6WC}2BUGVB]D33ZT3K(KI7X"/>
          <p:cNvPicPr>
            <a:picLocks noChangeAspect="1" noChangeArrowheads="1"/>
          </p:cNvPicPr>
          <p:nvPr/>
        </p:nvPicPr>
        <p:blipFill>
          <a:blip r:embed="rId2"/>
          <a:srcRect/>
          <a:stretch>
            <a:fillRect/>
          </a:stretch>
        </p:blipFill>
        <p:spPr bwMode="auto">
          <a:xfrm>
            <a:off x="323850" y="1412875"/>
            <a:ext cx="8424863" cy="5118100"/>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57158" y="714356"/>
            <a:ext cx="7993062" cy="838200"/>
          </a:xfrm>
        </p:spPr>
        <p:txBody>
          <a:bodyPr/>
          <a:lstStyle/>
          <a:p>
            <a:pPr eaLnBrk="1" hangingPunct="1"/>
            <a:r>
              <a:rPr lang="zh-CN" altLang="en-US" sz="3200" dirty="0" smtClean="0"/>
              <a:t>有关光纤模块简介</a:t>
            </a:r>
            <a:r>
              <a:rPr lang="zh-CN" altLang="en-US" sz="2800" dirty="0" smtClean="0"/>
              <a:t>：光收发器</a:t>
            </a:r>
          </a:p>
        </p:txBody>
      </p:sp>
      <p:pic>
        <p:nvPicPr>
          <p:cNvPr id="32771" name="Picture 3" descr="5E2O_V}`K)DFARD41E)Z[TR"/>
          <p:cNvPicPr>
            <a:picLocks noChangeAspect="1" noChangeArrowheads="1"/>
          </p:cNvPicPr>
          <p:nvPr/>
        </p:nvPicPr>
        <p:blipFill>
          <a:blip r:embed="rId2"/>
          <a:srcRect/>
          <a:stretch>
            <a:fillRect/>
          </a:stretch>
        </p:blipFill>
        <p:spPr bwMode="auto">
          <a:xfrm>
            <a:off x="0" y="1714488"/>
            <a:ext cx="4392613" cy="4367212"/>
          </a:xfrm>
          <a:prstGeom prst="rect">
            <a:avLst/>
          </a:prstGeom>
          <a:noFill/>
          <a:ln w="9525">
            <a:noFill/>
            <a:miter lim="800000"/>
            <a:headEnd/>
            <a:tailEnd/>
          </a:ln>
        </p:spPr>
      </p:pic>
      <p:pic>
        <p:nvPicPr>
          <p:cNvPr id="32772" name="Picture 4" descr="O]SHY2WR]6XZ{GYUTCONY1J"/>
          <p:cNvPicPr>
            <a:picLocks noChangeAspect="1" noChangeArrowheads="1"/>
          </p:cNvPicPr>
          <p:nvPr/>
        </p:nvPicPr>
        <p:blipFill>
          <a:blip r:embed="rId3"/>
          <a:srcRect/>
          <a:stretch>
            <a:fillRect/>
          </a:stretch>
        </p:blipFill>
        <p:spPr bwMode="auto">
          <a:xfrm>
            <a:off x="4429124" y="3716338"/>
            <a:ext cx="4714876" cy="1924050"/>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0NGYS4@_3)EARHC`2J5HV0"/>
          <p:cNvPicPr>
            <a:picLocks noChangeAspect="1" noChangeArrowheads="1"/>
          </p:cNvPicPr>
          <p:nvPr/>
        </p:nvPicPr>
        <p:blipFill>
          <a:blip r:embed="rId2"/>
          <a:srcRect/>
          <a:stretch>
            <a:fillRect/>
          </a:stretch>
        </p:blipFill>
        <p:spPr bwMode="auto">
          <a:xfrm>
            <a:off x="142844" y="1785926"/>
            <a:ext cx="3035290" cy="4014802"/>
          </a:xfrm>
          <a:prstGeom prst="rect">
            <a:avLst/>
          </a:prstGeom>
          <a:noFill/>
          <a:ln w="9525">
            <a:noFill/>
            <a:miter lim="800000"/>
            <a:headEnd/>
            <a:tailEnd/>
          </a:ln>
        </p:spPr>
      </p:pic>
      <p:sp>
        <p:nvSpPr>
          <p:cNvPr id="33795" name="Text Box 3"/>
          <p:cNvSpPr txBox="1">
            <a:spLocks noChangeArrowheads="1"/>
          </p:cNvSpPr>
          <p:nvPr/>
        </p:nvSpPr>
        <p:spPr bwMode="auto">
          <a:xfrm>
            <a:off x="4214810" y="1785926"/>
            <a:ext cx="4500594" cy="2246769"/>
          </a:xfrm>
          <a:prstGeom prst="rect">
            <a:avLst/>
          </a:prstGeom>
          <a:noFill/>
          <a:ln w="9525" algn="ctr">
            <a:noFill/>
            <a:miter lim="800000"/>
            <a:headEnd/>
            <a:tailEnd/>
          </a:ln>
        </p:spPr>
        <p:txBody>
          <a:bodyPr wrap="square">
            <a:spAutoFit/>
          </a:bodyPr>
          <a:lstStyle/>
          <a:p>
            <a:r>
              <a:rPr lang="zh-CN" altLang="en-US" sz="2800" b="0" i="0" dirty="0">
                <a:solidFill>
                  <a:schemeClr val="tx2"/>
                </a:solidFill>
              </a:rPr>
              <a:t>快速以太网单模光纤收发器：</a:t>
            </a:r>
          </a:p>
          <a:p>
            <a:r>
              <a:rPr lang="zh-CN" altLang="en-US" sz="2800" b="0" i="0" dirty="0">
                <a:solidFill>
                  <a:schemeClr val="tx2"/>
                </a:solidFill>
              </a:rPr>
              <a:t>单模光纤最大传输距离：</a:t>
            </a:r>
          </a:p>
          <a:p>
            <a:r>
              <a:rPr lang="zh-CN" altLang="en-US" sz="2800" b="0" i="0" dirty="0">
                <a:solidFill>
                  <a:schemeClr val="tx2"/>
                </a:solidFill>
              </a:rPr>
              <a:t>        </a:t>
            </a:r>
            <a:r>
              <a:rPr lang="en-US" altLang="zh-CN" sz="2800" b="0" i="0" dirty="0">
                <a:solidFill>
                  <a:schemeClr val="tx2"/>
                </a:solidFill>
              </a:rPr>
              <a:t>20/40/60</a:t>
            </a:r>
            <a:r>
              <a:rPr lang="zh-CN" altLang="en-US" sz="2800" b="0" i="0" dirty="0">
                <a:solidFill>
                  <a:schemeClr val="tx2"/>
                </a:solidFill>
              </a:rPr>
              <a:t>千米</a:t>
            </a:r>
          </a:p>
          <a:p>
            <a:r>
              <a:rPr lang="zh-CN" altLang="en-US" sz="2800" b="0" i="0" dirty="0">
                <a:solidFill>
                  <a:schemeClr val="tx2"/>
                </a:solidFill>
              </a:rPr>
              <a:t>        </a:t>
            </a:r>
            <a:r>
              <a:rPr lang="en-US" altLang="zh-CN" sz="2800" b="0" i="0" dirty="0">
                <a:solidFill>
                  <a:schemeClr val="tx2"/>
                </a:solidFill>
              </a:rPr>
              <a:t>(</a:t>
            </a:r>
            <a:r>
              <a:rPr lang="zh-CN" altLang="en-US" sz="2800" b="0" i="0" dirty="0">
                <a:solidFill>
                  <a:schemeClr val="tx2"/>
                </a:solidFill>
              </a:rPr>
              <a:t>视不同型号而定</a:t>
            </a:r>
            <a:r>
              <a:rPr lang="en-US" altLang="zh-CN" sz="2800" b="0" i="0" dirty="0">
                <a:solidFill>
                  <a:schemeClr val="tx2"/>
                </a:solidFill>
              </a:rPr>
              <a:t>)</a:t>
            </a:r>
            <a:r>
              <a:rPr lang="en-US" altLang="zh-CN" sz="2800" b="0" i="0" dirty="0">
                <a:solidFill>
                  <a:schemeClr val="tx2"/>
                </a:solidFill>
                <a:latin typeface="Times New Roman" pitchFamily="18" charset="0"/>
              </a:rPr>
              <a:t> </a:t>
            </a:r>
            <a:r>
              <a:rPr lang="en-US" altLang="zh-CN" sz="2800" dirty="0">
                <a:solidFill>
                  <a:schemeClr val="tx2"/>
                </a:solidFill>
              </a:rPr>
              <a:t/>
            </a:r>
            <a:br>
              <a:rPr lang="en-US" altLang="zh-CN" sz="2800" dirty="0">
                <a:solidFill>
                  <a:schemeClr val="tx2"/>
                </a:solidFill>
              </a:rPr>
            </a:br>
            <a:endParaRPr lang="en-US" altLang="zh-CN" sz="2800" dirty="0">
              <a:solidFill>
                <a:schemeClr val="tx2"/>
              </a:solidFill>
            </a:endParaRPr>
          </a:p>
        </p:txBody>
      </p:sp>
      <p:pic>
        <p:nvPicPr>
          <p:cNvPr id="4" name="Picture 2" descr="2T`4{FA9A4_[O@W(G}2)D4D"/>
          <p:cNvPicPr>
            <a:picLocks noChangeAspect="1" noChangeArrowheads="1"/>
          </p:cNvPicPr>
          <p:nvPr/>
        </p:nvPicPr>
        <p:blipFill>
          <a:blip r:embed="rId3"/>
          <a:srcRect/>
          <a:stretch>
            <a:fillRect/>
          </a:stretch>
        </p:blipFill>
        <p:spPr bwMode="auto">
          <a:xfrm>
            <a:off x="3571868" y="4071942"/>
            <a:ext cx="5000660" cy="2143140"/>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a:spLocks noGrp="1"/>
          </p:cNvSpPr>
          <p:nvPr>
            <p:ph type="dt" sz="quarter" idx="10"/>
          </p:nvPr>
        </p:nvSpPr>
        <p:spPr>
          <a:noFill/>
          <a:ln>
            <a:miter lim="800000"/>
            <a:headEnd/>
            <a:tailEnd/>
          </a:ln>
        </p:spPr>
        <p:txBody>
          <a:bodyPr/>
          <a:lstStyle/>
          <a:p>
            <a:fld id="{CBD67AFA-C683-4D19-A8DA-500FDE67C4D0}" type="datetime2">
              <a:rPr lang="zh-CN" altLang="en-US" smtClean="0"/>
              <a:pPr/>
              <a:t>2021年8月26日</a:t>
            </a:fld>
            <a:endParaRPr lang="en-US" altLang="zh-CN" smtClean="0"/>
          </a:p>
        </p:txBody>
      </p:sp>
      <p:sp>
        <p:nvSpPr>
          <p:cNvPr id="12291" name="灯片编号占位符 5"/>
          <p:cNvSpPr>
            <a:spLocks noGrp="1"/>
          </p:cNvSpPr>
          <p:nvPr>
            <p:ph type="sldNum" sz="quarter" idx="12"/>
          </p:nvPr>
        </p:nvSpPr>
        <p:spPr>
          <a:noFill/>
          <a:ln>
            <a:miter lim="800000"/>
            <a:headEnd/>
            <a:tailEnd/>
          </a:ln>
        </p:spPr>
        <p:txBody>
          <a:bodyPr/>
          <a:lstStyle/>
          <a:p>
            <a:r>
              <a:rPr lang="zh-CN" altLang="en-US" smtClean="0"/>
              <a:t>第</a:t>
            </a:r>
            <a:fld id="{594C98FB-BF72-45CB-9AE2-55AECA3F81A3}" type="slidenum">
              <a:rPr lang="zh-CN" altLang="en-US" smtClean="0"/>
              <a:pPr/>
              <a:t>98</a:t>
            </a:fld>
            <a:r>
              <a:rPr lang="zh-CN" altLang="en-US" smtClean="0"/>
              <a:t>页</a:t>
            </a:r>
          </a:p>
        </p:txBody>
      </p:sp>
      <p:sp>
        <p:nvSpPr>
          <p:cNvPr id="12292" name="Rectangle 2"/>
          <p:cNvSpPr>
            <a:spLocks noGrp="1" noChangeArrowheads="1"/>
          </p:cNvSpPr>
          <p:nvPr>
            <p:ph type="title"/>
          </p:nvPr>
        </p:nvSpPr>
        <p:spPr/>
        <p:txBody>
          <a:bodyPr/>
          <a:lstStyle/>
          <a:p>
            <a:pPr eaLnBrk="1" hangingPunct="1"/>
            <a:r>
              <a:rPr lang="zh-CN" altLang="en-US" smtClean="0">
                <a:latin typeface="宋体" pitchFamily="2" charset="-122"/>
              </a:rPr>
              <a:t>无线传输介质</a:t>
            </a:r>
            <a:r>
              <a:rPr lang="zh-CN" altLang="en-US" smtClean="0"/>
              <a:t> </a:t>
            </a:r>
          </a:p>
        </p:txBody>
      </p:sp>
      <p:sp>
        <p:nvSpPr>
          <p:cNvPr id="12293" name="Rectangle 3"/>
          <p:cNvSpPr>
            <a:spLocks noGrp="1" noChangeArrowheads="1"/>
          </p:cNvSpPr>
          <p:nvPr>
            <p:ph type="body" idx="1"/>
          </p:nvPr>
        </p:nvSpPr>
        <p:spPr/>
        <p:txBody>
          <a:bodyPr/>
          <a:lstStyle/>
          <a:p>
            <a:pPr eaLnBrk="1" hangingPunct="1"/>
            <a:r>
              <a:rPr lang="zh-CN" altLang="en-US" dirty="0" smtClean="0">
                <a:latin typeface="Times New Roman" pitchFamily="18" charset="0"/>
                <a:ea typeface="楷体_GB2312" pitchFamily="49" charset="-122"/>
              </a:rPr>
              <a:t>无线电技术</a:t>
            </a:r>
            <a:r>
              <a:rPr lang="zh-CN" altLang="en-US" dirty="0" smtClean="0"/>
              <a:t> </a:t>
            </a:r>
          </a:p>
          <a:p>
            <a:pPr eaLnBrk="1" hangingPunct="1"/>
            <a:r>
              <a:rPr lang="zh-CN" altLang="en-US" dirty="0" smtClean="0">
                <a:solidFill>
                  <a:schemeClr val="accent1"/>
                </a:solidFill>
                <a:latin typeface="Times New Roman" pitchFamily="18" charset="0"/>
                <a:ea typeface="楷体_GB2312" pitchFamily="49" charset="-122"/>
              </a:rPr>
              <a:t>红外线技术</a:t>
            </a:r>
            <a:r>
              <a:rPr lang="zh-CN" altLang="en-US" dirty="0" smtClean="0">
                <a:solidFill>
                  <a:schemeClr val="accent1"/>
                </a:solidFill>
              </a:rPr>
              <a:t> </a:t>
            </a:r>
          </a:p>
          <a:p>
            <a:pPr eaLnBrk="1" hangingPunct="1"/>
            <a:r>
              <a:rPr lang="zh-CN" altLang="en-US" dirty="0" smtClean="0">
                <a:solidFill>
                  <a:schemeClr val="accent1"/>
                </a:solidFill>
                <a:latin typeface="Times New Roman" pitchFamily="18" charset="0"/>
                <a:ea typeface="楷体_GB2312" pitchFamily="49" charset="-122"/>
              </a:rPr>
              <a:t>微波技术</a:t>
            </a:r>
            <a:r>
              <a:rPr lang="zh-CN" altLang="en-US" dirty="0" smtClean="0">
                <a:solidFill>
                  <a:schemeClr val="accent1"/>
                </a:solidFill>
              </a:rPr>
              <a:t>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519113" y="5700713"/>
            <a:ext cx="184150" cy="579437"/>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buFont typeface="Wingdings" pitchFamily="2" charset="2"/>
              <a:buNone/>
            </a:pPr>
            <a:endParaRPr lang="zh-CN" altLang="zh-CN"/>
          </a:p>
        </p:txBody>
      </p:sp>
      <p:sp>
        <p:nvSpPr>
          <p:cNvPr id="3075" name="Text Box 5"/>
          <p:cNvSpPr txBox="1">
            <a:spLocks noChangeArrowheads="1"/>
          </p:cNvSpPr>
          <p:nvPr/>
        </p:nvSpPr>
        <p:spPr bwMode="auto">
          <a:xfrm>
            <a:off x="428596" y="928670"/>
            <a:ext cx="5519460" cy="584775"/>
          </a:xfrm>
          <a:prstGeom prst="rect">
            <a:avLst/>
          </a:prstGeom>
          <a:noFill/>
          <a:ln w="9525" algn="ctr">
            <a:noFill/>
            <a:miter lim="800000"/>
            <a:headEnd/>
            <a:tailEnd/>
          </a:ln>
        </p:spPr>
        <p:txBody>
          <a:bodyPr wrap="none">
            <a:spAutoFit/>
          </a:bodyPr>
          <a:lstStyle/>
          <a:p>
            <a:pPr>
              <a:lnSpc>
                <a:spcPct val="100000"/>
              </a:lnSpc>
              <a:spcBef>
                <a:spcPct val="20000"/>
              </a:spcBef>
              <a:buClr>
                <a:schemeClr val="folHlink"/>
              </a:buClr>
              <a:buSzPct val="60000"/>
            </a:pPr>
            <a:r>
              <a:rPr lang="zh-CN" altLang="en-US" sz="3200" dirty="0" smtClean="0">
                <a:solidFill>
                  <a:srgbClr val="FF0000"/>
                </a:solidFill>
                <a:latin typeface="+mn-ea"/>
                <a:ea typeface="+mn-ea"/>
              </a:rPr>
              <a:t>无线</a:t>
            </a:r>
            <a:r>
              <a:rPr lang="zh-CN" altLang="en-US" sz="3200" dirty="0">
                <a:solidFill>
                  <a:srgbClr val="FF0000"/>
                </a:solidFill>
                <a:latin typeface="+mn-ea"/>
                <a:ea typeface="+mn-ea"/>
              </a:rPr>
              <a:t>网卡、无线局域网：</a:t>
            </a:r>
            <a:r>
              <a:rPr lang="en-US" altLang="zh-CN" sz="3200" dirty="0">
                <a:solidFill>
                  <a:srgbClr val="FF0000"/>
                </a:solidFill>
                <a:latin typeface="+mn-ea"/>
                <a:ea typeface="+mn-ea"/>
              </a:rPr>
              <a:t>WLAN</a:t>
            </a:r>
          </a:p>
        </p:txBody>
      </p:sp>
      <p:sp>
        <p:nvSpPr>
          <p:cNvPr id="3076" name="Text Box 7"/>
          <p:cNvSpPr txBox="1">
            <a:spLocks noChangeArrowheads="1"/>
          </p:cNvSpPr>
          <p:nvPr/>
        </p:nvSpPr>
        <p:spPr bwMode="auto">
          <a:xfrm>
            <a:off x="500034" y="1681163"/>
            <a:ext cx="8143932" cy="3933384"/>
          </a:xfrm>
          <a:prstGeom prst="rect">
            <a:avLst/>
          </a:prstGeom>
          <a:noFill/>
          <a:ln w="9525" algn="ctr">
            <a:noFill/>
            <a:miter lim="800000"/>
            <a:headEnd/>
            <a:tailEnd/>
          </a:ln>
        </p:spPr>
        <p:txBody>
          <a:bodyPr wrap="square">
            <a:spAutoFit/>
          </a:bodyPr>
          <a:lstStyle/>
          <a:p>
            <a:r>
              <a:rPr lang="zh-CN" altLang="en-US" sz="2400" dirty="0">
                <a:solidFill>
                  <a:srgbClr val="0000CC"/>
                </a:solidFill>
                <a:latin typeface="楷体_GB2312" pitchFamily="49" charset="-122"/>
                <a:ea typeface="楷体_GB2312" pitchFamily="49" charset="-122"/>
              </a:rPr>
              <a:t>定义：工作于</a:t>
            </a:r>
            <a:r>
              <a:rPr lang="en-US" altLang="zh-CN" sz="2400" dirty="0" smtClean="0">
                <a:solidFill>
                  <a:srgbClr val="0000CC"/>
                </a:solidFill>
                <a:latin typeface="楷体_GB2312" pitchFamily="49" charset="-122"/>
                <a:ea typeface="楷体_GB2312" pitchFamily="49" charset="-122"/>
              </a:rPr>
              <a:t>2.4GHz UHF</a:t>
            </a:r>
            <a:r>
              <a:rPr lang="zh-CN" altLang="en-US" sz="2400" dirty="0" smtClean="0">
                <a:solidFill>
                  <a:srgbClr val="0000CC"/>
                </a:solidFill>
                <a:latin typeface="楷体_GB2312" pitchFamily="49" charset="-122"/>
                <a:ea typeface="楷体_GB2312" pitchFamily="49" charset="-122"/>
              </a:rPr>
              <a:t>或</a:t>
            </a:r>
            <a:r>
              <a:rPr lang="en-US" altLang="zh-CN" sz="2400" dirty="0" smtClean="0">
                <a:solidFill>
                  <a:srgbClr val="0000CC"/>
                </a:solidFill>
                <a:latin typeface="楷体_GB2312" pitchFamily="49" charset="-122"/>
                <a:ea typeface="楷体_GB2312" pitchFamily="49" charset="-122"/>
              </a:rPr>
              <a:t>5GHz SHF ISM</a:t>
            </a:r>
            <a:r>
              <a:rPr lang="zh-CN" altLang="en-US" sz="2400" dirty="0" smtClean="0">
                <a:solidFill>
                  <a:srgbClr val="0000CC"/>
                </a:solidFill>
                <a:latin typeface="楷体_GB2312" pitchFamily="49" charset="-122"/>
                <a:ea typeface="楷体_GB2312" pitchFamily="49" charset="-122"/>
              </a:rPr>
              <a:t>频段</a:t>
            </a:r>
            <a:r>
              <a:rPr lang="zh-CN" altLang="en-US" sz="2400" dirty="0">
                <a:solidFill>
                  <a:srgbClr val="0000CC"/>
                </a:solidFill>
                <a:latin typeface="楷体_GB2312" pitchFamily="49" charset="-122"/>
                <a:ea typeface="楷体_GB2312" pitchFamily="49" charset="-122"/>
              </a:rPr>
              <a:t>，以无线方式构成的</a:t>
            </a:r>
            <a:r>
              <a:rPr lang="zh-CN" altLang="en-US" sz="2400" dirty="0" smtClean="0">
                <a:solidFill>
                  <a:srgbClr val="0000CC"/>
                </a:solidFill>
                <a:latin typeface="楷体_GB2312" pitchFamily="49" charset="-122"/>
                <a:ea typeface="楷体_GB2312" pitchFamily="49" charset="-122"/>
              </a:rPr>
              <a:t>局域网。</a:t>
            </a:r>
            <a:endParaRPr lang="zh-CN" altLang="en-US" sz="2400" dirty="0">
              <a:solidFill>
                <a:srgbClr val="0000CC"/>
              </a:solidFill>
              <a:latin typeface="楷体_GB2312" pitchFamily="49" charset="-122"/>
              <a:ea typeface="楷体_GB2312" pitchFamily="49" charset="-122"/>
            </a:endParaRPr>
          </a:p>
          <a:p>
            <a:pPr>
              <a:lnSpc>
                <a:spcPct val="100000"/>
              </a:lnSpc>
              <a:spcBef>
                <a:spcPct val="20000"/>
              </a:spcBef>
              <a:buClr>
                <a:schemeClr val="folHlink"/>
              </a:buClr>
              <a:buSzPct val="60000"/>
            </a:pPr>
            <a:r>
              <a:rPr lang="zh-CN" altLang="en-US" sz="2400" dirty="0" smtClean="0">
                <a:solidFill>
                  <a:schemeClr val="tx1"/>
                </a:solidFill>
              </a:rPr>
              <a:t>      无线</a:t>
            </a:r>
            <a:r>
              <a:rPr lang="zh-CN" altLang="en-US" sz="2400" dirty="0">
                <a:solidFill>
                  <a:schemeClr val="tx1"/>
                </a:solidFill>
              </a:rPr>
              <a:t>局域网络</a:t>
            </a:r>
            <a:r>
              <a:rPr lang="en-US" altLang="zh-CN" sz="2400" dirty="0">
                <a:solidFill>
                  <a:schemeClr val="tx1"/>
                </a:solidFill>
              </a:rPr>
              <a:t>(Wireless Local Area Networks</a:t>
            </a:r>
            <a:r>
              <a:rPr lang="zh-CN" altLang="en-US" sz="2400" dirty="0">
                <a:solidFill>
                  <a:schemeClr val="tx1"/>
                </a:solidFill>
              </a:rPr>
              <a:t>； </a:t>
            </a:r>
            <a:r>
              <a:rPr lang="en-US" altLang="zh-CN" sz="2400" dirty="0">
                <a:solidFill>
                  <a:schemeClr val="folHlink"/>
                </a:solidFill>
              </a:rPr>
              <a:t>WLAN</a:t>
            </a:r>
            <a:r>
              <a:rPr lang="en-US" altLang="zh-CN" sz="2400" dirty="0">
                <a:solidFill>
                  <a:schemeClr val="tx1"/>
                </a:solidFill>
              </a:rPr>
              <a:t>)</a:t>
            </a:r>
            <a:r>
              <a:rPr lang="zh-CN" altLang="en-US" sz="2400" dirty="0" smtClean="0">
                <a:solidFill>
                  <a:schemeClr val="tx1"/>
                </a:solidFill>
              </a:rPr>
              <a:t>是相当</a:t>
            </a:r>
            <a:r>
              <a:rPr lang="zh-CN" altLang="en-US" sz="2400" dirty="0">
                <a:solidFill>
                  <a:schemeClr val="tx1"/>
                </a:solidFill>
              </a:rPr>
              <a:t>便利的网络数据传输系统，它利用射频</a:t>
            </a:r>
            <a:r>
              <a:rPr lang="en-US" altLang="zh-CN" sz="2400" dirty="0">
                <a:solidFill>
                  <a:schemeClr val="folHlink"/>
                </a:solidFill>
              </a:rPr>
              <a:t>RF</a:t>
            </a:r>
            <a:r>
              <a:rPr lang="en-US" altLang="zh-CN" sz="2400" dirty="0">
                <a:solidFill>
                  <a:schemeClr val="tx1"/>
                </a:solidFill>
              </a:rPr>
              <a:t>(Radio  </a:t>
            </a:r>
          </a:p>
          <a:p>
            <a:pPr>
              <a:lnSpc>
                <a:spcPct val="100000"/>
              </a:lnSpc>
              <a:spcBef>
                <a:spcPct val="20000"/>
              </a:spcBef>
              <a:buClr>
                <a:schemeClr val="folHlink"/>
              </a:buClr>
              <a:buSzPct val="60000"/>
              <a:buFont typeface="Wingdings" pitchFamily="2" charset="2"/>
              <a:buNone/>
            </a:pPr>
            <a:r>
              <a:rPr lang="en-US" altLang="zh-CN" sz="2400" dirty="0" smtClean="0">
                <a:solidFill>
                  <a:schemeClr val="tx1"/>
                </a:solidFill>
              </a:rPr>
              <a:t>Frequency</a:t>
            </a:r>
            <a:r>
              <a:rPr lang="en-US" altLang="zh-CN" sz="2400" dirty="0">
                <a:solidFill>
                  <a:schemeClr val="tx1"/>
                </a:solidFill>
              </a:rPr>
              <a:t>)</a:t>
            </a:r>
            <a:r>
              <a:rPr lang="zh-CN" altLang="en-US" sz="2400" dirty="0">
                <a:solidFill>
                  <a:schemeClr val="tx1"/>
                </a:solidFill>
              </a:rPr>
              <a:t>无线技术，所构成的局域网络。</a:t>
            </a:r>
          </a:p>
          <a:p>
            <a:r>
              <a:rPr lang="zh-CN" altLang="en-US" sz="2400" dirty="0">
                <a:solidFill>
                  <a:schemeClr val="tx1"/>
                </a:solidFill>
              </a:rPr>
              <a:t>   </a:t>
            </a:r>
            <a:r>
              <a:rPr lang="zh-CN" altLang="en-US" sz="2400" dirty="0" smtClean="0">
                <a:solidFill>
                  <a:schemeClr val="tx1"/>
                </a:solidFill>
              </a:rPr>
              <a:t>   </a:t>
            </a:r>
            <a:r>
              <a:rPr lang="en-US" altLang="zh-CN" sz="2400" dirty="0" smtClean="0">
                <a:solidFill>
                  <a:schemeClr val="folHlink"/>
                </a:solidFill>
              </a:rPr>
              <a:t>IEEE802.11 </a:t>
            </a:r>
            <a:r>
              <a:rPr lang="en-US" altLang="zh-CN" sz="2400" dirty="0">
                <a:solidFill>
                  <a:schemeClr val="folHlink"/>
                </a:solidFill>
              </a:rPr>
              <a:t>b/g/n</a:t>
            </a:r>
            <a:r>
              <a:rPr lang="en-US" altLang="zh-CN" sz="2400" dirty="0">
                <a:solidFill>
                  <a:schemeClr val="tx1"/>
                </a:solidFill>
              </a:rPr>
              <a:t> : </a:t>
            </a:r>
            <a:r>
              <a:rPr lang="zh-CN" altLang="en-US" sz="2400" dirty="0">
                <a:solidFill>
                  <a:schemeClr val="tx1"/>
                </a:solidFill>
              </a:rPr>
              <a:t>最大</a:t>
            </a:r>
            <a:r>
              <a:rPr lang="en-US" altLang="zh-CN" sz="2400" dirty="0">
                <a:solidFill>
                  <a:schemeClr val="tx1"/>
                </a:solidFill>
              </a:rPr>
              <a:t>11M/54M/300M/600M</a:t>
            </a:r>
          </a:p>
          <a:p>
            <a:r>
              <a:rPr lang="en-US" altLang="zh-CN" sz="2400" dirty="0">
                <a:solidFill>
                  <a:schemeClr val="tx1"/>
                </a:solidFill>
              </a:rPr>
              <a:t>   </a:t>
            </a:r>
            <a:r>
              <a:rPr lang="en-US" altLang="zh-CN" sz="2400" dirty="0" smtClean="0">
                <a:solidFill>
                  <a:schemeClr val="tx1"/>
                </a:solidFill>
              </a:rPr>
              <a:t>   </a:t>
            </a:r>
            <a:r>
              <a:rPr lang="zh-CN" altLang="en-US" sz="2400" dirty="0" smtClean="0">
                <a:solidFill>
                  <a:schemeClr val="tx1"/>
                </a:solidFill>
              </a:rPr>
              <a:t>智能</a:t>
            </a:r>
            <a:r>
              <a:rPr lang="zh-CN" altLang="en-US" sz="2400" dirty="0">
                <a:solidFill>
                  <a:schemeClr val="tx1"/>
                </a:solidFill>
              </a:rPr>
              <a:t>手机</a:t>
            </a:r>
            <a:r>
              <a:rPr lang="en-US" altLang="zh-CN" sz="2400" dirty="0" err="1">
                <a:solidFill>
                  <a:schemeClr val="folHlink"/>
                </a:solidFill>
              </a:rPr>
              <a:t>wi-fi</a:t>
            </a:r>
            <a:r>
              <a:rPr lang="zh-CN" altLang="en-US" sz="2400" dirty="0">
                <a:solidFill>
                  <a:schemeClr val="tx1"/>
                </a:solidFill>
              </a:rPr>
              <a:t>技术</a:t>
            </a:r>
            <a:r>
              <a:rPr lang="en-US" altLang="zh-CN" sz="2400" dirty="0">
                <a:solidFill>
                  <a:schemeClr val="tx1"/>
                </a:solidFill>
              </a:rPr>
              <a:t>:</a:t>
            </a:r>
            <a:r>
              <a:rPr lang="zh-CN" altLang="en-US" sz="2400" dirty="0">
                <a:solidFill>
                  <a:schemeClr val="tx1"/>
                </a:solidFill>
              </a:rPr>
              <a:t>无线保真</a:t>
            </a:r>
            <a:r>
              <a:rPr lang="en-US" altLang="zh-CN" sz="2400" dirty="0">
                <a:solidFill>
                  <a:schemeClr val="tx1"/>
                </a:solidFill>
              </a:rPr>
              <a:t>wireless </a:t>
            </a:r>
            <a:r>
              <a:rPr lang="en-US" altLang="zh-CN" sz="2400" dirty="0" smtClean="0">
                <a:solidFill>
                  <a:schemeClr val="tx1"/>
                </a:solidFill>
              </a:rPr>
              <a:t>fidelity</a:t>
            </a:r>
            <a:endParaRPr lang="zh-CN" altLang="en-US" sz="2400" dirty="0">
              <a:solidFill>
                <a:schemeClr val="tx1"/>
              </a:solidFill>
            </a:endParaRPr>
          </a:p>
          <a:p>
            <a:r>
              <a:rPr lang="zh-CN" altLang="en-US" sz="2400" dirty="0">
                <a:solidFill>
                  <a:schemeClr val="tx1"/>
                </a:solidFill>
              </a:rPr>
              <a:t>   </a:t>
            </a:r>
            <a:r>
              <a:rPr lang="zh-CN" altLang="en-US" sz="2400" dirty="0" smtClean="0">
                <a:solidFill>
                  <a:schemeClr val="tx1"/>
                </a:solidFill>
              </a:rPr>
              <a:t>   无线</a:t>
            </a:r>
            <a:r>
              <a:rPr lang="zh-CN" altLang="en-US" sz="2400" dirty="0">
                <a:solidFill>
                  <a:schemeClr val="tx1"/>
                </a:solidFill>
              </a:rPr>
              <a:t>上网本，手机上网</a:t>
            </a:r>
          </a:p>
          <a:p>
            <a:r>
              <a:rPr lang="zh-CN" altLang="en-US" sz="2400" dirty="0">
                <a:solidFill>
                  <a:schemeClr val="tx1"/>
                </a:solidFill>
              </a:rPr>
              <a:t>   </a:t>
            </a:r>
            <a:r>
              <a:rPr lang="zh-CN" altLang="en-US" sz="2400" dirty="0" smtClean="0">
                <a:solidFill>
                  <a:schemeClr val="tx1"/>
                </a:solidFill>
              </a:rPr>
              <a:t>   无线</a:t>
            </a:r>
            <a:r>
              <a:rPr lang="zh-CN" altLang="en-US" sz="2400" dirty="0">
                <a:solidFill>
                  <a:schemeClr val="tx1"/>
                </a:solidFill>
              </a:rPr>
              <a:t>局域网一般覆盖距离为几十米至上百米，阻挡要少 </a:t>
            </a:r>
          </a:p>
          <a:p>
            <a:r>
              <a:rPr lang="zh-CN" altLang="en-US" sz="2400" dirty="0">
                <a:solidFill>
                  <a:schemeClr val="tx1"/>
                </a:solidFill>
              </a:rPr>
              <a:t>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QL Server实用简明教程模板">
  <a:themeElements>
    <a:clrScheme name="SQL Server实用简明教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QL Server实用简明教程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QL Server实用简明教程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QL Server实用简明教程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QL Server实用简明教程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QL Server实用简明教程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QL Server实用简明教程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QL Server实用简明教程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QL Server实用简明教程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QL Server实用简明教程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QL Server实用简明教程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QL Server实用简明教程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QL Server实用简明教程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QL Server实用简明教程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798</TotalTime>
  <Words>10575</Words>
  <Application>Microsoft Office PowerPoint</Application>
  <PresentationFormat>全屏显示(4:3)</PresentationFormat>
  <Paragraphs>944</Paragraphs>
  <Slides>174</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174</vt:i4>
      </vt:variant>
    </vt:vector>
  </HeadingPairs>
  <TitlesOfParts>
    <vt:vector size="177" baseType="lpstr">
      <vt:lpstr>SQL Server实用简明教程模板</vt:lpstr>
      <vt:lpstr>Microsoft Word Picture</vt:lpstr>
      <vt:lpstr>Microsoft Office Visio 绘图</vt:lpstr>
      <vt:lpstr>第3章 网络设备</vt:lpstr>
      <vt:lpstr>教学目标</vt:lpstr>
      <vt:lpstr>教学重点</vt:lpstr>
      <vt:lpstr>教学过程</vt:lpstr>
      <vt:lpstr>3.1 传输介质 </vt:lpstr>
      <vt:lpstr>      计算机网络属于弱电系统的一种   弱电技术：一类是国家规定的安全电压等级及控制电压等低电压电能有关，有交流与直流之分，最高峰值一般：交流72V、直流24V。  另一类是载有语音、图象、数据等信息的信息源，如电话、电视、计算机网络的信息。 强电和弱电主要区别是用途的不同:强电是用作一种动力能源，弱电偏重于信息传递。具体而言，它们大致有如下区别：   （1）交流频率不同     强电的频率一般是50Hz（赫），称“工频”，意即工业用电的频率：弱电的频率往往是高频或特高频，以KHz（千赫）、MHz（兆赫）计。    （2）传输方式不同     强电以输电线路传输，弱电的传输有有线与无线之分，无线电则以电磁波传输。   （3）功率、电压及电流大小不同     强电功率以KW（千瓦）、MW（兆瓦）计、电压以V（伏）、KV（千伏）计，电流以A（安）、kA（千安）计；    弱电功率以W（瓦）、mW（毫瓦）计，电压以V（伏）、mV（毫伏）计，电流以mA（毫安）、uA（微安）计</vt:lpstr>
      <vt:lpstr>PowerPoint 演示文稿</vt:lpstr>
      <vt:lpstr>构成局域网的组件</vt:lpstr>
      <vt:lpstr>PowerPoint 演示文稿</vt:lpstr>
      <vt:lpstr>PowerPoint 演示文稿</vt:lpstr>
      <vt:lpstr>PowerPoint 演示文稿</vt:lpstr>
      <vt:lpstr>网络操作系统的特性</vt:lpstr>
      <vt:lpstr>网络操作系统的功能</vt:lpstr>
      <vt:lpstr>PowerPoint 演示文稿</vt:lpstr>
      <vt:lpstr>PowerPoint 演示文稿</vt:lpstr>
      <vt:lpstr>PowerPoint 演示文稿</vt:lpstr>
      <vt:lpstr>Windows Server 2008</vt:lpstr>
      <vt:lpstr>PowerPoint 演示文稿</vt:lpstr>
      <vt:lpstr>PowerPoint 演示文稿</vt:lpstr>
      <vt:lpstr>PowerPoint 演示文稿</vt:lpstr>
      <vt:lpstr>PowerPoint 演示文稿</vt:lpstr>
      <vt:lpstr>PowerPoint 演示文稿</vt:lpstr>
      <vt:lpstr>典型的小型局域网示意图</vt:lpstr>
      <vt:lpstr>典型的中大型局域网示意图</vt:lpstr>
      <vt:lpstr>广域网络示意图</vt:lpstr>
      <vt:lpstr>PowerPoint 演示文稿</vt:lpstr>
      <vt:lpstr>PowerPoint 演示文稿</vt:lpstr>
      <vt:lpstr>网络拓扑结构</vt:lpstr>
      <vt:lpstr>网络拓扑结构</vt:lpstr>
      <vt:lpstr>PowerPoint 演示文稿</vt:lpstr>
      <vt:lpstr>网络拓扑结构</vt:lpstr>
      <vt:lpstr>PowerPoint 演示文稿</vt:lpstr>
      <vt:lpstr>  网络拓扑结构</vt:lpstr>
      <vt:lpstr>网络拓扑结构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双绞线 </vt:lpstr>
      <vt:lpstr>双绞线</vt:lpstr>
      <vt:lpstr>1、双绞线简介</vt:lpstr>
      <vt:lpstr>2、非屏蔽双绞线</vt:lpstr>
      <vt:lpstr>3、屏蔽双绞线的选择</vt:lpstr>
      <vt:lpstr>PowerPoint 演示文稿</vt:lpstr>
      <vt:lpstr>PowerPoint 演示文稿</vt:lpstr>
      <vt:lpstr>PowerPoint 演示文稿</vt:lpstr>
      <vt:lpstr>PowerPoint 演示文稿</vt:lpstr>
      <vt:lpstr>PowerPoint 演示文稿</vt:lpstr>
      <vt:lpstr>PowerPoint 演示文稿</vt:lpstr>
      <vt:lpstr>4、超五类、六类、七类线双绞线电缆</vt:lpstr>
      <vt:lpstr>6 类双绞线电缆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网线质量好坏的简易区别</vt:lpstr>
      <vt:lpstr>网线质量好坏的简易区别</vt:lpstr>
      <vt:lpstr>光纤 </vt:lpstr>
      <vt:lpstr>光纤通信系统 </vt:lpstr>
      <vt:lpstr>光纤介质介绍</vt:lpstr>
      <vt:lpstr>光纤的一般特性</vt:lpstr>
      <vt:lpstr>PowerPoint 演示文稿</vt:lpstr>
      <vt:lpstr>光纤通信介绍</vt:lpstr>
      <vt:lpstr>1、光纤通信的优点</vt:lpstr>
      <vt:lpstr>2、光纤的分类</vt:lpstr>
      <vt:lpstr>单模与多模</vt:lpstr>
      <vt:lpstr>PowerPoint 演示文稿</vt:lpstr>
      <vt:lpstr>PowerPoint 演示文稿</vt:lpstr>
      <vt:lpstr>3、光缆</vt:lpstr>
      <vt:lpstr>PowerPoint 演示文稿</vt:lpstr>
      <vt:lpstr>PowerPoint 演示文稿</vt:lpstr>
      <vt:lpstr>4、光纤连接器</vt:lpstr>
      <vt:lpstr>PowerPoint 演示文稿</vt:lpstr>
      <vt:lpstr>光纤连接器的分类</vt:lpstr>
      <vt:lpstr>FC 、SC、ST、LC、MT-RJ、MU型连接器 </vt:lpstr>
      <vt:lpstr>光纤跳线 </vt:lpstr>
      <vt:lpstr>PowerPoint 演示文稿</vt:lpstr>
      <vt:lpstr>5、光纤工程中有关： 光缆配线架ODF（Optical Distribution Frame） 光纤终端盒 </vt:lpstr>
      <vt:lpstr>PowerPoint 演示文稿</vt:lpstr>
      <vt:lpstr>光纤有关连接接口:</vt:lpstr>
      <vt:lpstr>PowerPoint 演示文稿</vt:lpstr>
      <vt:lpstr>SFP:SFP是SMALL FORM PLUGGABLE的缩写，可以简单的理解为GBIC的升级版本。SFP模块体积比GBIC模块减少一半，可以在相同的面板上配置多出一倍以上的端口数 量。SFP模块的其他功能基本和GBIC一致。有些交换机厂商称SFP模块为小型化GBIC（MINI-GBIC）。 SFP模块体积比GBIC模块减少一半,可以在相同的面板上配置多出一倍以上的端口数量。SFP模块的其他功能基本和GBIC相同。 </vt:lpstr>
      <vt:lpstr>PowerPoint 演示文稿</vt:lpstr>
      <vt:lpstr>光纤有关连接接口:</vt:lpstr>
      <vt:lpstr>6   光纤的接续、检测</vt:lpstr>
      <vt:lpstr>7  有关光纤模块简介：千兆光模块</vt:lpstr>
      <vt:lpstr>有关光纤模块简介：光收发器</vt:lpstr>
      <vt:lpstr>PowerPoint 演示文稿</vt:lpstr>
      <vt:lpstr>无线传输介质 </vt:lpstr>
      <vt:lpstr>PowerPoint 演示文稿</vt:lpstr>
      <vt:lpstr>PowerPoint 演示文稿</vt:lpstr>
      <vt:lpstr>AP与AC知识介绍 http://www.docin.com/p-508062928.html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简单的无线AP代理上网方式：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无线局域网WLAN配置</vt:lpstr>
      <vt:lpstr>3.2 网络适配器 </vt:lpstr>
      <vt:lpstr>网卡的一般介绍</vt:lpstr>
      <vt:lpstr>PowerPoint 演示文稿</vt:lpstr>
      <vt:lpstr>PowerPoint 演示文稿</vt:lpstr>
      <vt:lpstr>PowerPoint 演示文稿</vt:lpstr>
      <vt:lpstr>IP与Mac的联系和区别</vt:lpstr>
      <vt:lpstr>PowerPoint 演示文稿</vt:lpstr>
      <vt:lpstr>PowerPoint 演示文稿</vt:lpstr>
      <vt:lpstr>ip地址与子网掩码的关系</vt:lpstr>
      <vt:lpstr>PowerPoint 演示文稿</vt:lpstr>
      <vt:lpstr>网卡的分类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USB网卡：USB2.0（480M）和USB1.1（12M），很方便使用     RJ-45口的USB网卡</vt:lpstr>
      <vt:lpstr>网卡的选择</vt:lpstr>
      <vt:lpstr>PowerPoint 演示文稿</vt:lpstr>
      <vt:lpstr>网卡安装配置的注意方面：</vt:lpstr>
      <vt:lpstr>3.3  交换机 </vt:lpstr>
      <vt:lpstr>交换机的工作原理 </vt:lpstr>
      <vt:lpstr>交换机的分类 </vt:lpstr>
      <vt:lpstr>交换机的选购 </vt:lpstr>
      <vt:lpstr>3.4 路由器 </vt:lpstr>
      <vt:lpstr>路由器的工作原理 </vt:lpstr>
      <vt:lpstr>路由选择表 </vt:lpstr>
      <vt:lpstr>路由器的分类 </vt:lpstr>
      <vt:lpstr>路由器的选购 </vt:lpstr>
      <vt:lpstr>3.5 集线器 </vt:lpstr>
      <vt:lpstr>3.6 服务器 </vt:lpstr>
      <vt:lpstr>服务器的特性 </vt:lpstr>
      <vt:lpstr>服务器的分类 </vt:lpstr>
      <vt:lpstr>服务器的选择 </vt:lpstr>
      <vt:lpstr>3.7 工作站 </vt:lpstr>
    </vt:vector>
  </TitlesOfParts>
  <Company>Legend (Beijing)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SQL Server概述</dc:title>
  <dc:creator>shan</dc:creator>
  <cp:lastModifiedBy>Administrator</cp:lastModifiedBy>
  <cp:revision>84</cp:revision>
  <dcterms:created xsi:type="dcterms:W3CDTF">2005-06-03T13:47:30Z</dcterms:created>
  <dcterms:modified xsi:type="dcterms:W3CDTF">2021-08-26T09:29:17Z</dcterms:modified>
</cp:coreProperties>
</file>